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ink/ink2.xml" ContentType="application/inkml+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Default Extension="svg" ContentType="image/svg+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theme/themeOverride3.xml" ContentType="application/vnd.openxmlformats-officedocument.themeOverride+xml"/>
  <Override PartName="/ppt/notesSlides/notesSlide110.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ink/ink4.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ink/ink5.xml" ContentType="application/inkml+xml"/>
  <Override PartName="/ppt/authors.xml" ContentType="application/vnd.ms-powerpoint.author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ink/ink6.xml" ContentType="application/inkml+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heme/themeOverride2.xml" ContentType="application/vnd.openxmlformats-officedocument.themeOverride+xml"/>
  <Override PartName="/ppt/ink/ink3.xml" ContentType="application/inkml+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3"/>
  </p:notesMasterIdLst>
  <p:handoutMasterIdLst>
    <p:handoutMasterId r:id="rId124"/>
  </p:handoutMasterIdLst>
  <p:sldIdLst>
    <p:sldId id="557" r:id="rId5"/>
    <p:sldId id="288" r:id="rId6"/>
    <p:sldId id="548" r:id="rId7"/>
    <p:sldId id="341" r:id="rId8"/>
    <p:sldId id="342" r:id="rId9"/>
    <p:sldId id="270" r:id="rId10"/>
    <p:sldId id="306" r:id="rId11"/>
    <p:sldId id="301" r:id="rId12"/>
    <p:sldId id="299" r:id="rId13"/>
    <p:sldId id="308" r:id="rId14"/>
    <p:sldId id="307" r:id="rId15"/>
    <p:sldId id="547" r:id="rId16"/>
    <p:sldId id="303" r:id="rId17"/>
    <p:sldId id="304" r:id="rId18"/>
    <p:sldId id="546" r:id="rId19"/>
    <p:sldId id="300" r:id="rId20"/>
    <p:sldId id="545" r:id="rId21"/>
    <p:sldId id="309" r:id="rId22"/>
    <p:sldId id="310" r:id="rId23"/>
    <p:sldId id="311" r:id="rId24"/>
    <p:sldId id="544" r:id="rId25"/>
    <p:sldId id="315" r:id="rId26"/>
    <p:sldId id="316" r:id="rId27"/>
    <p:sldId id="317" r:id="rId28"/>
    <p:sldId id="318" r:id="rId29"/>
    <p:sldId id="319" r:id="rId30"/>
    <p:sldId id="320" r:id="rId31"/>
    <p:sldId id="324" r:id="rId32"/>
    <p:sldId id="325" r:id="rId33"/>
    <p:sldId id="523" r:id="rId34"/>
    <p:sldId id="524" r:id="rId35"/>
    <p:sldId id="525" r:id="rId36"/>
    <p:sldId id="526" r:id="rId37"/>
    <p:sldId id="527" r:id="rId38"/>
    <p:sldId id="528" r:id="rId39"/>
    <p:sldId id="549" r:id="rId40"/>
    <p:sldId id="331" r:id="rId41"/>
    <p:sldId id="336" r:id="rId42"/>
    <p:sldId id="550" r:id="rId43"/>
    <p:sldId id="534" r:id="rId44"/>
    <p:sldId id="340" r:id="rId45"/>
    <p:sldId id="339" r:id="rId46"/>
    <p:sldId id="521" r:id="rId47"/>
    <p:sldId id="297" r:id="rId48"/>
    <p:sldId id="273" r:id="rId49"/>
    <p:sldId id="278" r:id="rId50"/>
    <p:sldId id="279" r:id="rId51"/>
    <p:sldId id="282" r:id="rId52"/>
    <p:sldId id="344" r:id="rId53"/>
    <p:sldId id="286" r:id="rId54"/>
    <p:sldId id="483" r:id="rId55"/>
    <p:sldId id="283" r:id="rId56"/>
    <p:sldId id="352" r:id="rId57"/>
    <p:sldId id="285" r:id="rId58"/>
    <p:sldId id="484" r:id="rId59"/>
    <p:sldId id="346" r:id="rId60"/>
    <p:sldId id="347" r:id="rId61"/>
    <p:sldId id="348" r:id="rId62"/>
    <p:sldId id="349" r:id="rId63"/>
    <p:sldId id="350" r:id="rId64"/>
    <p:sldId id="351" r:id="rId65"/>
    <p:sldId id="354" r:id="rId66"/>
    <p:sldId id="355" r:id="rId67"/>
    <p:sldId id="357" r:id="rId68"/>
    <p:sldId id="358" r:id="rId69"/>
    <p:sldId id="359" r:id="rId70"/>
    <p:sldId id="537" r:id="rId71"/>
    <p:sldId id="362" r:id="rId72"/>
    <p:sldId id="363" r:id="rId73"/>
    <p:sldId id="485" r:id="rId74"/>
    <p:sldId id="487" r:id="rId75"/>
    <p:sldId id="489" r:id="rId76"/>
    <p:sldId id="365" r:id="rId77"/>
    <p:sldId id="366" r:id="rId78"/>
    <p:sldId id="491" r:id="rId79"/>
    <p:sldId id="492" r:id="rId80"/>
    <p:sldId id="493" r:id="rId81"/>
    <p:sldId id="494" r:id="rId82"/>
    <p:sldId id="551" r:id="rId83"/>
    <p:sldId id="368" r:id="rId84"/>
    <p:sldId id="370" r:id="rId85"/>
    <p:sldId id="497" r:id="rId86"/>
    <p:sldId id="539" r:id="rId87"/>
    <p:sldId id="498" r:id="rId88"/>
    <p:sldId id="364" r:id="rId89"/>
    <p:sldId id="499" r:id="rId90"/>
    <p:sldId id="500" r:id="rId91"/>
    <p:sldId id="367" r:id="rId92"/>
    <p:sldId id="501" r:id="rId93"/>
    <p:sldId id="502" r:id="rId94"/>
    <p:sldId id="503" r:id="rId95"/>
    <p:sldId id="504" r:id="rId96"/>
    <p:sldId id="372" r:id="rId97"/>
    <p:sldId id="540" r:id="rId98"/>
    <p:sldId id="505" r:id="rId99"/>
    <p:sldId id="506" r:id="rId100"/>
    <p:sldId id="375" r:id="rId101"/>
    <p:sldId id="508" r:id="rId102"/>
    <p:sldId id="511" r:id="rId103"/>
    <p:sldId id="512" r:id="rId104"/>
    <p:sldId id="513" r:id="rId105"/>
    <p:sldId id="514" r:id="rId106"/>
    <p:sldId id="552" r:id="rId107"/>
    <p:sldId id="515" r:id="rId108"/>
    <p:sldId id="516" r:id="rId109"/>
    <p:sldId id="517" r:id="rId110"/>
    <p:sldId id="377" r:id="rId111"/>
    <p:sldId id="519" r:id="rId112"/>
    <p:sldId id="520" r:id="rId113"/>
    <p:sldId id="532" r:id="rId114"/>
    <p:sldId id="533" r:id="rId115"/>
    <p:sldId id="541" r:id="rId116"/>
    <p:sldId id="553" r:id="rId117"/>
    <p:sldId id="542" r:id="rId118"/>
    <p:sldId id="554" r:id="rId119"/>
    <p:sldId id="555" r:id="rId120"/>
    <p:sldId id="556" r:id="rId121"/>
    <p:sldId id="558" r:id="rId122"/>
  </p:sldIdLst>
  <p:sldSz cx="12192000" cy="6858000"/>
  <p:notesSz cx="6888163" cy="10018713"/>
  <p:custDataLst>
    <p:tags r:id="rId12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Quick Guide" id="{B8CA9CCE-CD90-4B91-86DE-19DC0C36F26F}">
          <p14:sldIdLst>
            <p14:sldId id="557"/>
            <p14:sldId id="288"/>
            <p14:sldId id="548"/>
            <p14:sldId id="341"/>
            <p14:sldId id="342"/>
            <p14:sldId id="270"/>
            <p14:sldId id="306"/>
            <p14:sldId id="301"/>
            <p14:sldId id="299"/>
            <p14:sldId id="308"/>
            <p14:sldId id="307"/>
            <p14:sldId id="547"/>
            <p14:sldId id="303"/>
            <p14:sldId id="304"/>
            <p14:sldId id="546"/>
            <p14:sldId id="300"/>
            <p14:sldId id="545"/>
            <p14:sldId id="309"/>
            <p14:sldId id="310"/>
            <p14:sldId id="311"/>
            <p14:sldId id="544"/>
            <p14:sldId id="315"/>
            <p14:sldId id="316"/>
            <p14:sldId id="317"/>
            <p14:sldId id="318"/>
            <p14:sldId id="319"/>
            <p14:sldId id="320"/>
            <p14:sldId id="324"/>
            <p14:sldId id="325"/>
            <p14:sldId id="523"/>
            <p14:sldId id="524"/>
            <p14:sldId id="525"/>
            <p14:sldId id="526"/>
            <p14:sldId id="527"/>
            <p14:sldId id="528"/>
            <p14:sldId id="549"/>
            <p14:sldId id="331"/>
            <p14:sldId id="336"/>
            <p14:sldId id="550"/>
            <p14:sldId id="534"/>
            <p14:sldId id="340"/>
            <p14:sldId id="339"/>
            <p14:sldId id="521"/>
            <p14:sldId id="297"/>
            <p14:sldId id="273"/>
            <p14:sldId id="278"/>
          </p14:sldIdLst>
        </p14:section>
        <p14:section name="Available layouts" id="{A5AB764D-2999-4445-BD07-A3FF96CAEEBE}">
          <p14:sldIdLst>
            <p14:sldId id="279"/>
            <p14:sldId id="282"/>
            <p14:sldId id="344"/>
            <p14:sldId id="286"/>
            <p14:sldId id="483"/>
            <p14:sldId id="283"/>
            <p14:sldId id="352"/>
            <p14:sldId id="285"/>
            <p14:sldId id="484"/>
            <p14:sldId id="346"/>
            <p14:sldId id="347"/>
            <p14:sldId id="348"/>
            <p14:sldId id="349"/>
            <p14:sldId id="350"/>
            <p14:sldId id="351"/>
            <p14:sldId id="354"/>
            <p14:sldId id="355"/>
            <p14:sldId id="357"/>
            <p14:sldId id="358"/>
            <p14:sldId id="359"/>
            <p14:sldId id="537"/>
            <p14:sldId id="362"/>
            <p14:sldId id="363"/>
            <p14:sldId id="485"/>
            <p14:sldId id="487"/>
            <p14:sldId id="489"/>
            <p14:sldId id="365"/>
            <p14:sldId id="366"/>
            <p14:sldId id="491"/>
            <p14:sldId id="492"/>
            <p14:sldId id="493"/>
            <p14:sldId id="494"/>
            <p14:sldId id="551"/>
            <p14:sldId id="368"/>
            <p14:sldId id="370"/>
            <p14:sldId id="497"/>
            <p14:sldId id="539"/>
            <p14:sldId id="498"/>
            <p14:sldId id="364"/>
            <p14:sldId id="499"/>
            <p14:sldId id="500"/>
            <p14:sldId id="367"/>
            <p14:sldId id="501"/>
            <p14:sldId id="502"/>
            <p14:sldId id="503"/>
            <p14:sldId id="504"/>
            <p14:sldId id="372"/>
            <p14:sldId id="540"/>
            <p14:sldId id="505"/>
            <p14:sldId id="506"/>
            <p14:sldId id="375"/>
            <p14:sldId id="508"/>
            <p14:sldId id="511"/>
            <p14:sldId id="512"/>
            <p14:sldId id="513"/>
            <p14:sldId id="514"/>
            <p14:sldId id="552"/>
            <p14:sldId id="515"/>
            <p14:sldId id="516"/>
            <p14:sldId id="517"/>
            <p14:sldId id="377"/>
            <p14:sldId id="519"/>
            <p14:sldId id="520"/>
            <p14:sldId id="532"/>
            <p14:sldId id="533"/>
            <p14:sldId id="541"/>
            <p14:sldId id="553"/>
            <p14:sldId id="542"/>
            <p14:sldId id="554"/>
            <p14:sldId id="555"/>
            <p14:sldId id="556"/>
            <p14:sldId id="558"/>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62FE05-6A3A-C564-C806-07C8A8104F70}" name="Kentros Alexandra" initials="KA" userId="S::alexandra.kentros@kontron.com::4300970e-e967-453a-9841-cdd96c7224d4" providerId="AD"/>
  <p188:author id="{714F2B6D-C484-42C6-4F25-4ECAF7CD0BFF}" name="Jantea Dan" initials="JD" userId="S::Dan.Jantea@kontron.ro::8b4011b4-b3bf-4451-98c6-6bd206814d8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1A191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9" autoAdjust="0"/>
    <p:restoredTop sz="82996" autoAdjust="0"/>
  </p:normalViewPr>
  <p:slideViewPr>
    <p:cSldViewPr snapToGrid="0" showGuides="1">
      <p:cViewPr>
        <p:scale>
          <a:sx n="49" d="100"/>
          <a:sy n="49" d="100"/>
        </p:scale>
        <p:origin x="-2838" y="-1110"/>
      </p:cViewPr>
      <p:guideLst>
        <p:guide orient="horz" pos="2160"/>
        <p:guide pos="3840"/>
      </p:guideLst>
    </p:cSldViewPr>
  </p:slideViewPr>
  <p:notesTextViewPr>
    <p:cViewPr>
      <p:scale>
        <a:sx n="1" d="1"/>
        <a:sy n="1" d="1"/>
      </p:scale>
      <p:origin x="0" y="0"/>
    </p:cViewPr>
  </p:notesTextViewPr>
  <p:sorterViewPr>
    <p:cViewPr>
      <p:scale>
        <a:sx n="100" d="100"/>
        <a:sy n="100" d="100"/>
      </p:scale>
      <p:origin x="0" y="-19816"/>
    </p:cViewPr>
  </p:sorterViewPr>
  <p:notesViewPr>
    <p:cSldViewPr snapToGrid="0" showGuides="1">
      <p:cViewPr varScale="1">
        <p:scale>
          <a:sx n="45" d="100"/>
          <a:sy n="45" d="100"/>
        </p:scale>
        <p:origin x="1796" y="40"/>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handoutMaster" Target="handoutMasters/handoutMaster1.xml"/><Relationship Id="rId12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C4FE3AB-0EAA-FD8E-87C9-E340745120E3}"/>
              </a:ext>
            </a:extLst>
          </p:cNvPr>
          <p:cNvSpPr>
            <a:spLocks noGrp="1"/>
          </p:cNvSpPr>
          <p:nvPr>
            <p:ph type="hdr" sz="quarter"/>
          </p:nvPr>
        </p:nvSpPr>
        <p:spPr>
          <a:xfrm>
            <a:off x="2" y="2"/>
            <a:ext cx="2984871" cy="502676"/>
          </a:xfrm>
          <a:prstGeom prst="rect">
            <a:avLst/>
          </a:prstGeom>
        </p:spPr>
        <p:txBody>
          <a:bodyPr vert="horz" lIns="96606" tIns="48303" rIns="96606" bIns="48303" rtlCol="0"/>
          <a:lstStyle>
            <a:lvl1pPr algn="l">
              <a:defRPr sz="1300"/>
            </a:lvl1pPr>
          </a:lstStyle>
          <a:p>
            <a:r>
              <a:rPr lang="en-US" dirty="0"/>
              <a:t>Header</a:t>
            </a:r>
          </a:p>
        </p:txBody>
      </p:sp>
      <p:sp>
        <p:nvSpPr>
          <p:cNvPr id="3" name="Date Placeholder 2">
            <a:extLst>
              <a:ext uri="{FF2B5EF4-FFF2-40B4-BE49-F238E27FC236}">
                <a16:creationId xmlns:a16="http://schemas.microsoft.com/office/drawing/2014/main" xmlns="" id="{BDB01FFF-36B0-31C2-160C-718DA9BA3E44}"/>
              </a:ext>
            </a:extLst>
          </p:cNvPr>
          <p:cNvSpPr>
            <a:spLocks noGrp="1"/>
          </p:cNvSpPr>
          <p:nvPr>
            <p:ph type="dt" sz="quarter" idx="1"/>
          </p:nvPr>
        </p:nvSpPr>
        <p:spPr>
          <a:xfrm>
            <a:off x="3901700" y="2"/>
            <a:ext cx="2984871" cy="502676"/>
          </a:xfrm>
          <a:prstGeom prst="rect">
            <a:avLst/>
          </a:prstGeom>
        </p:spPr>
        <p:txBody>
          <a:bodyPr vert="horz" lIns="96606" tIns="48303" rIns="96606" bIns="48303" rtlCol="0"/>
          <a:lstStyle>
            <a:lvl1pPr algn="r">
              <a:defRPr sz="1300"/>
            </a:lvl1pPr>
          </a:lstStyle>
          <a:p>
            <a:fld id="{22D8B1B8-ADA6-481C-9459-5159703880B3}" type="datetimeFigureOut">
              <a:rPr lang="en-US" smtClean="0"/>
              <a:pPr/>
              <a:t>9/11/2023</a:t>
            </a:fld>
            <a:endParaRPr lang="en-US"/>
          </a:p>
        </p:txBody>
      </p:sp>
      <p:sp>
        <p:nvSpPr>
          <p:cNvPr id="4" name="Footer Placeholder 3">
            <a:extLst>
              <a:ext uri="{FF2B5EF4-FFF2-40B4-BE49-F238E27FC236}">
                <a16:creationId xmlns:a16="http://schemas.microsoft.com/office/drawing/2014/main" xmlns="" id="{79ACC43A-206D-75D0-6771-21328082BCE2}"/>
              </a:ext>
            </a:extLst>
          </p:cNvPr>
          <p:cNvSpPr>
            <a:spLocks noGrp="1"/>
          </p:cNvSpPr>
          <p:nvPr>
            <p:ph type="ftr" sz="quarter" idx="2"/>
          </p:nvPr>
        </p:nvSpPr>
        <p:spPr>
          <a:xfrm>
            <a:off x="2" y="9516041"/>
            <a:ext cx="2984871" cy="502674"/>
          </a:xfrm>
          <a:prstGeom prst="rect">
            <a:avLst/>
          </a:prstGeom>
        </p:spPr>
        <p:txBody>
          <a:bodyPr vert="horz" lIns="96606" tIns="48303" rIns="96606" bIns="48303" rtlCol="0" anchor="b"/>
          <a:lstStyle>
            <a:lvl1pPr algn="l">
              <a:defRPr sz="1300"/>
            </a:lvl1pPr>
          </a:lstStyle>
          <a:p>
            <a:r>
              <a:rPr lang="en-US" dirty="0"/>
              <a:t>Footer</a:t>
            </a:r>
          </a:p>
        </p:txBody>
      </p:sp>
      <p:sp>
        <p:nvSpPr>
          <p:cNvPr id="5" name="Slide Number Placeholder 4">
            <a:extLst>
              <a:ext uri="{FF2B5EF4-FFF2-40B4-BE49-F238E27FC236}">
                <a16:creationId xmlns:a16="http://schemas.microsoft.com/office/drawing/2014/main" xmlns="" id="{E8A5222A-6C65-3A59-52EB-82BB1EF9A0B6}"/>
              </a:ext>
            </a:extLst>
          </p:cNvPr>
          <p:cNvSpPr>
            <a:spLocks noGrp="1"/>
          </p:cNvSpPr>
          <p:nvPr>
            <p:ph type="sldNum" sz="quarter" idx="3"/>
          </p:nvPr>
        </p:nvSpPr>
        <p:spPr>
          <a:xfrm>
            <a:off x="3901700" y="9516041"/>
            <a:ext cx="2984871" cy="502674"/>
          </a:xfrm>
          <a:prstGeom prst="rect">
            <a:avLst/>
          </a:prstGeom>
        </p:spPr>
        <p:txBody>
          <a:bodyPr vert="horz" lIns="96606" tIns="48303" rIns="96606" bIns="48303" rtlCol="0" anchor="b"/>
          <a:lstStyle>
            <a:lvl1pPr algn="r">
              <a:defRPr sz="1300"/>
            </a:lvl1pPr>
          </a:lstStyle>
          <a:p>
            <a:fld id="{1D984EAC-1D8D-4087-BE5C-2DC017B21C13}" type="slidenum">
              <a:rPr lang="en-US" smtClean="0"/>
              <a:pPr/>
              <a:t>‹#›</a:t>
            </a:fld>
            <a:endParaRPr lang="en-US"/>
          </a:p>
        </p:txBody>
      </p:sp>
    </p:spTree>
    <p:extLst>
      <p:ext uri="{BB962C8B-B14F-4D97-AF65-F5344CB8AC3E}">
        <p14:creationId xmlns:p14="http://schemas.microsoft.com/office/powerpoint/2010/main" xmlns="" val="115673303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4:56:20.692"/>
    </inkml:context>
    <inkml:brush xml:id="br0">
      <inkml:brushProperty name="width" value="0.05" units="cm"/>
      <inkml:brushProperty name="height" value="0.05" units="cm"/>
    </inkml:brush>
  </inkml:definitions>
  <inkml:trace contextRef="#ctx0" brushRef="#br0">22 1 24575,'-9'0'0,"-3"0"-8191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4:56:21.908"/>
    </inkml:context>
    <inkml:brush xml:id="br0">
      <inkml:brushProperty name="width" value="0.05" units="cm"/>
      <inkml:brushProperty name="height" value="0.05" units="cm"/>
    </inkml:brush>
  </inkml:definitions>
  <inkml:trace contextRef="#ctx0" brushRef="#br0">1 49 24575,'0'-5'0,"0"-6"0,0-5 0,0 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4:56:20.692"/>
    </inkml:context>
    <inkml:brush xml:id="br0">
      <inkml:brushProperty name="width" value="0.05" units="cm"/>
      <inkml:brushProperty name="height" value="0.05" units="cm"/>
    </inkml:brush>
  </inkml:definitions>
  <inkml:trace contextRef="#ctx0" brushRef="#br0">22 1 24575,'-9'0'0,"-3"0"-8191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4:56:21.908"/>
    </inkml:context>
    <inkml:brush xml:id="br0">
      <inkml:brushProperty name="width" value="0.05" units="cm"/>
      <inkml:brushProperty name="height" value="0.05" units="cm"/>
    </inkml:brush>
  </inkml:definitions>
  <inkml:trace contextRef="#ctx0" brushRef="#br0">1 49 24575,'0'-5'0,"0"-6"0,0-5 0,0 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4:56:20.692"/>
    </inkml:context>
    <inkml:brush xml:id="br0">
      <inkml:brushProperty name="width" value="0.05" units="cm"/>
      <inkml:brushProperty name="height" value="0.05" units="cm"/>
    </inkml:brush>
  </inkml:definitions>
  <inkml:trace contextRef="#ctx0" brushRef="#br0">22 1 24575,'-9'0'0,"-3"0"-8191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4:56:21.908"/>
    </inkml:context>
    <inkml:brush xml:id="br0">
      <inkml:brushProperty name="width" value="0.05" units="cm"/>
      <inkml:brushProperty name="height" value="0.05" units="cm"/>
    </inkml:brush>
  </inkml:definitions>
  <inkml:trace contextRef="#ctx0" brushRef="#br0">1 49 24575,'0'-5'0,"0"-6"0,0-5 0,0 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2984871" cy="502676"/>
          </a:xfrm>
          <a:prstGeom prst="rect">
            <a:avLst/>
          </a:prstGeom>
        </p:spPr>
        <p:txBody>
          <a:bodyPr vert="horz" lIns="96606" tIns="48303" rIns="96606" bIns="48303" rtlCol="0"/>
          <a:lstStyle>
            <a:lvl1pPr algn="l">
              <a:defRPr sz="1300"/>
            </a:lvl1pPr>
          </a:lstStyle>
          <a:p>
            <a:r>
              <a:rPr lang="en-US" dirty="0"/>
              <a:t>Header</a:t>
            </a:r>
          </a:p>
        </p:txBody>
      </p:sp>
      <p:sp>
        <p:nvSpPr>
          <p:cNvPr id="3" name="Datumsplatzhalter 2"/>
          <p:cNvSpPr>
            <a:spLocks noGrp="1"/>
          </p:cNvSpPr>
          <p:nvPr>
            <p:ph type="dt" idx="1"/>
          </p:nvPr>
        </p:nvSpPr>
        <p:spPr>
          <a:xfrm>
            <a:off x="3901700" y="2"/>
            <a:ext cx="2984871" cy="502676"/>
          </a:xfrm>
          <a:prstGeom prst="rect">
            <a:avLst/>
          </a:prstGeom>
        </p:spPr>
        <p:txBody>
          <a:bodyPr vert="horz" lIns="96606" tIns="48303" rIns="96606" bIns="48303" rtlCol="0"/>
          <a:lstStyle>
            <a:lvl1pPr algn="r">
              <a:defRPr sz="1300"/>
            </a:lvl1pPr>
          </a:lstStyle>
          <a:p>
            <a:fld id="{1CA0035E-B4E9-4809-A9BE-0A0D42F08D40}" type="datetimeFigureOut">
              <a:rPr lang="en-US" smtClean="0"/>
              <a:pPr/>
              <a:t>9/11/2023</a:t>
            </a:fld>
            <a:endParaRPr lang="en-US"/>
          </a:p>
        </p:txBody>
      </p:sp>
      <p:sp>
        <p:nvSpPr>
          <p:cNvPr id="4" name="Folienbildplatzhalt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96606" tIns="48303" rIns="96606" bIns="48303" rtlCol="0" anchor="ctr"/>
          <a:lstStyle/>
          <a:p>
            <a:endParaRPr lang="en-US"/>
          </a:p>
        </p:txBody>
      </p:sp>
      <p:sp>
        <p:nvSpPr>
          <p:cNvPr id="5" name="Notizenplatzhalter 4"/>
          <p:cNvSpPr>
            <a:spLocks noGrp="1"/>
          </p:cNvSpPr>
          <p:nvPr>
            <p:ph type="body" sz="quarter" idx="3"/>
          </p:nvPr>
        </p:nvSpPr>
        <p:spPr>
          <a:xfrm>
            <a:off x="688817" y="4821506"/>
            <a:ext cx="5510530" cy="3944868"/>
          </a:xfrm>
          <a:prstGeom prst="rect">
            <a:avLst/>
          </a:prstGeom>
        </p:spPr>
        <p:txBody>
          <a:bodyPr vert="horz" lIns="0" tIns="0" rIns="0" bIns="0" rtlCol="0"/>
          <a:lstStyle/>
          <a:p>
            <a:pPr lvl="0"/>
            <a:r>
              <a:rPr lang="de-DE" dirty="0"/>
              <a:t>First </a:t>
            </a:r>
            <a:r>
              <a:rPr lang="de-DE" dirty="0" err="1"/>
              <a:t>level</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6" name="Fußzeilenplatzhalter 5"/>
          <p:cNvSpPr>
            <a:spLocks noGrp="1"/>
          </p:cNvSpPr>
          <p:nvPr>
            <p:ph type="ftr" sz="quarter" idx="4"/>
          </p:nvPr>
        </p:nvSpPr>
        <p:spPr>
          <a:xfrm>
            <a:off x="2" y="9516041"/>
            <a:ext cx="2984871" cy="502674"/>
          </a:xfrm>
          <a:prstGeom prst="rect">
            <a:avLst/>
          </a:prstGeom>
        </p:spPr>
        <p:txBody>
          <a:bodyPr vert="horz" lIns="96606" tIns="48303" rIns="96606" bIns="48303" rtlCol="0" anchor="b"/>
          <a:lstStyle>
            <a:lvl1pPr algn="l">
              <a:defRPr sz="1300"/>
            </a:lvl1pPr>
          </a:lstStyle>
          <a:p>
            <a:r>
              <a:rPr lang="en-US" dirty="0"/>
              <a:t>Footer</a:t>
            </a:r>
          </a:p>
        </p:txBody>
      </p:sp>
      <p:sp>
        <p:nvSpPr>
          <p:cNvPr id="7" name="Foliennummernplatzhalter 6"/>
          <p:cNvSpPr>
            <a:spLocks noGrp="1"/>
          </p:cNvSpPr>
          <p:nvPr>
            <p:ph type="sldNum" sz="quarter" idx="5"/>
          </p:nvPr>
        </p:nvSpPr>
        <p:spPr>
          <a:xfrm>
            <a:off x="3901700" y="9516041"/>
            <a:ext cx="2984871" cy="502674"/>
          </a:xfrm>
          <a:prstGeom prst="rect">
            <a:avLst/>
          </a:prstGeom>
        </p:spPr>
        <p:txBody>
          <a:bodyPr vert="horz" lIns="96606" tIns="48303" rIns="96606" bIns="48303" rtlCol="0" anchor="b"/>
          <a:lstStyle>
            <a:lvl1pPr algn="r">
              <a:defRPr sz="1300"/>
            </a:lvl1pPr>
          </a:lstStyle>
          <a:p>
            <a:fld id="{43689E5B-112A-46A3-B6D0-70548DC6D353}" type="slidenum">
              <a:rPr lang="en-US" smtClean="0"/>
              <a:pPr/>
              <a:t>‹#›</a:t>
            </a:fld>
            <a:endParaRPr lang="en-US"/>
          </a:p>
        </p:txBody>
      </p:sp>
    </p:spTree>
    <p:extLst>
      <p:ext uri="{BB962C8B-B14F-4D97-AF65-F5344CB8AC3E}">
        <p14:creationId xmlns:p14="http://schemas.microsoft.com/office/powerpoint/2010/main" xmlns="" val="1818541274"/>
      </p:ext>
    </p:extLst>
  </p:cSld>
  <p:clrMap bg1="lt1" tx1="dk1" bg2="lt2" tx2="dk2" accent1="accent1" accent2="accent2" accent3="accent3" accent4="accent4" accent5="accent5" accent6="accent6" hlink="hlink" folHlink="folHlink"/>
  <p:notesStyle>
    <a:lvl1pPr marL="216000" indent="-216000" algn="l" defTabSz="914400" rtl="0" eaLnBrk="1" latinLnBrk="0" hangingPunct="1">
      <a:spcAft>
        <a:spcPts val="300"/>
      </a:spcAft>
      <a:buClr>
        <a:schemeClr val="accent1"/>
      </a:buClr>
      <a:buFont typeface="Calibri Light" panose="020F0302020204030204" pitchFamily="34" charset="0"/>
      <a:buChar char="›"/>
      <a:defRPr sz="1200" kern="1200">
        <a:solidFill>
          <a:schemeClr val="tx1"/>
        </a:solidFill>
        <a:latin typeface="+mn-lt"/>
        <a:ea typeface="+mn-ea"/>
        <a:cs typeface="+mn-cs"/>
      </a:defRPr>
    </a:lvl1pPr>
    <a:lvl2pPr marL="432000" indent="-216000" algn="l" defTabSz="914400" rtl="0" eaLnBrk="1" latinLnBrk="0" hangingPunct="1">
      <a:spcAft>
        <a:spcPts val="300"/>
      </a:spcAft>
      <a:buClr>
        <a:schemeClr val="accent1"/>
      </a:buClr>
      <a:buFont typeface="Calibri Light" panose="020F0302020204030204" pitchFamily="34" charset="0"/>
      <a:buChar char="›"/>
      <a:defRPr sz="1200" kern="1200">
        <a:solidFill>
          <a:schemeClr val="tx1"/>
        </a:solidFill>
        <a:latin typeface="+mn-lt"/>
        <a:ea typeface="+mn-ea"/>
        <a:cs typeface="+mn-cs"/>
      </a:defRPr>
    </a:lvl2pPr>
    <a:lvl3pPr marL="648000" indent="-216000" algn="l" defTabSz="914400" rtl="0" eaLnBrk="1" latinLnBrk="0" hangingPunct="1">
      <a:spcAft>
        <a:spcPts val="300"/>
      </a:spcAft>
      <a:buClr>
        <a:schemeClr val="accent1"/>
      </a:buClr>
      <a:buFont typeface="Calibri Light" panose="020F0302020204030204" pitchFamily="34" charset="0"/>
      <a:buChar char="›"/>
      <a:defRPr sz="1200" kern="1200">
        <a:solidFill>
          <a:schemeClr val="tx1"/>
        </a:solidFill>
        <a:latin typeface="+mn-lt"/>
        <a:ea typeface="+mn-ea"/>
        <a:cs typeface="+mn-cs"/>
      </a:defRPr>
    </a:lvl3pPr>
    <a:lvl4pPr marL="864000" indent="-216000" algn="l" defTabSz="914400" rtl="0" eaLnBrk="1" latinLnBrk="0" hangingPunct="1">
      <a:spcAft>
        <a:spcPts val="300"/>
      </a:spcAft>
      <a:buClr>
        <a:schemeClr val="accent1"/>
      </a:buClr>
      <a:buFont typeface="Calibri Light" panose="020F0302020204030204" pitchFamily="34" charset="0"/>
      <a:buChar char="›"/>
      <a:defRPr sz="1200" kern="1200">
        <a:solidFill>
          <a:schemeClr val="tx1"/>
        </a:solidFill>
        <a:latin typeface="+mn-lt"/>
        <a:ea typeface="+mn-ea"/>
        <a:cs typeface="+mn-cs"/>
      </a:defRPr>
    </a:lvl4pPr>
    <a:lvl5pPr marL="1080000" indent="-216000" algn="l" defTabSz="914400" rtl="0" eaLnBrk="1" latinLnBrk="0" hangingPunct="1">
      <a:spcAft>
        <a:spcPts val="300"/>
      </a:spcAft>
      <a:buClr>
        <a:schemeClr val="accent1"/>
      </a:buClr>
      <a:buFont typeface="Calibri Light" panose="020F030202020403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a:t>
            </a:fld>
            <a:endParaRPr lang="en-US"/>
          </a:p>
        </p:txBody>
      </p:sp>
    </p:spTree>
    <p:extLst>
      <p:ext uri="{BB962C8B-B14F-4D97-AF65-F5344CB8AC3E}">
        <p14:creationId xmlns:p14="http://schemas.microsoft.com/office/powerpoint/2010/main" xmlns="" val="3011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10</a:t>
            </a:fld>
            <a:endParaRPr lang="en-US"/>
          </a:p>
        </p:txBody>
      </p:sp>
    </p:spTree>
    <p:extLst>
      <p:ext uri="{BB962C8B-B14F-4D97-AF65-F5344CB8AC3E}">
        <p14:creationId xmlns:p14="http://schemas.microsoft.com/office/powerpoint/2010/main" xmlns="" val="27937047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19: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119: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127113" indent="-127113">
              <a:spcAft>
                <a:spcPts val="0"/>
              </a:spcAft>
              <a:buClr>
                <a:schemeClr val="dk1"/>
              </a:buClr>
              <a:buSzPts val="1200"/>
              <a:buFont typeface="Calibri"/>
              <a:buChar char="-"/>
            </a:pPr>
            <a:r>
              <a:rPr lang="en-US" dirty="0"/>
              <a:t>In </a:t>
            </a:r>
            <a:r>
              <a:rPr lang="en-US" dirty="0" err="1"/>
              <a:t>acest</a:t>
            </a:r>
            <a:r>
              <a:rPr lang="en-US" dirty="0"/>
              <a:t> slide se </a:t>
            </a:r>
            <a:r>
              <a:rPr lang="en-US" dirty="0" err="1"/>
              <a:t>gasesc</a:t>
            </a:r>
            <a:r>
              <a:rPr lang="en-US" dirty="0"/>
              <a:t> </a:t>
            </a:r>
            <a:r>
              <a:rPr lang="en-US" dirty="0" err="1"/>
              <a:t>rolurile</a:t>
            </a:r>
            <a:r>
              <a:rPr lang="en-US" dirty="0"/>
              <a:t> </a:t>
            </a:r>
            <a:r>
              <a:rPr lang="en-US" dirty="0" err="1"/>
              <a:t>si</a:t>
            </a:r>
            <a:r>
              <a:rPr lang="en-US" dirty="0"/>
              <a:t> </a:t>
            </a:r>
            <a:r>
              <a:rPr lang="en-US" dirty="0" err="1"/>
              <a:t>actiunile</a:t>
            </a:r>
            <a:r>
              <a:rPr lang="en-US" dirty="0"/>
              <a:t> </a:t>
            </a:r>
            <a:r>
              <a:rPr lang="en-US" dirty="0" err="1"/>
              <a:t>unui</a:t>
            </a:r>
            <a:r>
              <a:rPr lang="en-US" dirty="0"/>
              <a:t> coordinator </a:t>
            </a:r>
            <a:endParaRPr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120: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p120: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127113" indent="-127113">
              <a:spcAft>
                <a:spcPts val="0"/>
              </a:spcAft>
              <a:buClr>
                <a:schemeClr val="dk1"/>
              </a:buClr>
              <a:buSzPts val="1200"/>
              <a:buFont typeface="Calibri"/>
              <a:buChar char="-"/>
            </a:pPr>
            <a:r>
              <a:rPr lang="en-US" dirty="0"/>
              <a:t>Ce </a:t>
            </a:r>
            <a:r>
              <a:rPr lang="en-US" dirty="0" err="1"/>
              <a:t>poate</a:t>
            </a:r>
            <a:r>
              <a:rPr lang="en-US" dirty="0"/>
              <a:t> face un </a:t>
            </a:r>
            <a:r>
              <a:rPr lang="en-US" dirty="0" err="1"/>
              <a:t>utilizator</a:t>
            </a:r>
            <a:r>
              <a:rPr lang="en-US" dirty="0"/>
              <a:t> in  </a:t>
            </a:r>
            <a:r>
              <a:rPr lang="en-US" dirty="0" err="1"/>
              <a:t>aplicatie</a:t>
            </a:r>
            <a:r>
              <a:rPr lang="en-US" dirty="0"/>
              <a:t> </a:t>
            </a:r>
            <a:endParaRPr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21: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p121: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127113" indent="-127113">
              <a:spcAft>
                <a:spcPts val="0"/>
              </a:spcAft>
              <a:buClr>
                <a:schemeClr val="dk1"/>
              </a:buClr>
              <a:buSzPts val="1200"/>
              <a:buFont typeface="Calibri"/>
              <a:buChar char="-"/>
            </a:pPr>
            <a:r>
              <a:rPr lang="en-US" dirty="0" err="1"/>
              <a:t>Notificarile</a:t>
            </a:r>
            <a:r>
              <a:rPr lang="en-US" dirty="0"/>
              <a:t> din </a:t>
            </a:r>
            <a:r>
              <a:rPr lang="en-US" dirty="0" err="1"/>
              <a:t>platfoma</a:t>
            </a:r>
            <a:r>
              <a:rPr lang="en-US" dirty="0"/>
              <a:t> se </a:t>
            </a:r>
            <a:r>
              <a:rPr lang="en-US" dirty="0" err="1"/>
              <a:t>gasesc</a:t>
            </a:r>
            <a:r>
              <a:rPr lang="en-US" dirty="0"/>
              <a:t> in bara din </a:t>
            </a:r>
            <a:r>
              <a:rPr lang="en-US" dirty="0" err="1"/>
              <a:t>stanga</a:t>
            </a:r>
            <a:r>
              <a:rPr lang="en-US" dirty="0"/>
              <a:t> sus , </a:t>
            </a:r>
            <a:r>
              <a:rPr lang="en-US" dirty="0" err="1"/>
              <a:t>orice</a:t>
            </a:r>
            <a:r>
              <a:rPr lang="en-US" dirty="0"/>
              <a:t> </a:t>
            </a:r>
            <a:r>
              <a:rPr lang="en-US" dirty="0" err="1"/>
              <a:t>actitivate</a:t>
            </a:r>
            <a:r>
              <a:rPr lang="en-US" dirty="0"/>
              <a:t> </a:t>
            </a:r>
            <a:r>
              <a:rPr lang="en-US" dirty="0" err="1"/>
              <a:t>importanta</a:t>
            </a:r>
            <a:r>
              <a:rPr lang="en-US" dirty="0"/>
              <a:t> </a:t>
            </a:r>
            <a:r>
              <a:rPr lang="en-US" dirty="0" err="1"/>
              <a:t>facuta</a:t>
            </a:r>
            <a:r>
              <a:rPr lang="en-US" dirty="0"/>
              <a:t> de un user din </a:t>
            </a:r>
            <a:r>
              <a:rPr lang="en-US" dirty="0" err="1"/>
              <a:t>raza</a:t>
            </a:r>
            <a:r>
              <a:rPr lang="en-US" dirty="0"/>
              <a:t> </a:t>
            </a:r>
            <a:r>
              <a:rPr lang="en-US" dirty="0" err="1"/>
              <a:t>teritoriala</a:t>
            </a:r>
            <a:r>
              <a:rPr lang="en-US" dirty="0"/>
              <a:t>  in care </a:t>
            </a:r>
            <a:r>
              <a:rPr lang="en-US" dirty="0" err="1"/>
              <a:t>esti</a:t>
            </a:r>
            <a:r>
              <a:rPr lang="en-US" dirty="0"/>
              <a:t> </a:t>
            </a:r>
            <a:r>
              <a:rPr lang="en-US" dirty="0" err="1"/>
              <a:t>arondat</a:t>
            </a:r>
            <a:r>
              <a:rPr lang="en-US" dirty="0"/>
              <a:t>. </a:t>
            </a:r>
            <a:endParaRP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103</a:t>
            </a:fld>
            <a:endParaRPr lang="en-US"/>
          </a:p>
        </p:txBody>
      </p:sp>
    </p:spTree>
    <p:extLst>
      <p:ext uri="{BB962C8B-B14F-4D97-AF65-F5344CB8AC3E}">
        <p14:creationId xmlns:p14="http://schemas.microsoft.com/office/powerpoint/2010/main" xmlns="" val="34998327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125:notes"/>
          <p:cNvSpPr txBox="1">
            <a:spLocks noGrp="1"/>
          </p:cNvSpPr>
          <p:nvPr>
            <p:ph type="body" idx="1"/>
          </p:nvPr>
        </p:nvSpPr>
        <p:spPr>
          <a:xfrm>
            <a:off x="688817" y="4821506"/>
            <a:ext cx="5510530" cy="3944868"/>
          </a:xfrm>
          <a:prstGeom prst="rect">
            <a:avLst/>
          </a:prstGeom>
        </p:spPr>
        <p:txBody>
          <a:bodyPr spcFirstLastPara="1" wrap="square" lIns="96591" tIns="48282" rIns="96591" bIns="48282" anchor="t" anchorCtr="0">
            <a:noAutofit/>
          </a:bodyPr>
          <a:lstStyle/>
          <a:p>
            <a:pPr marL="0" indent="0">
              <a:spcAft>
                <a:spcPts val="0"/>
              </a:spcAft>
              <a:buNone/>
            </a:pPr>
            <a:endParaRPr/>
          </a:p>
        </p:txBody>
      </p:sp>
      <p:sp>
        <p:nvSpPr>
          <p:cNvPr id="1450" name="Google Shape;1450;p125: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123: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2" name="Google Shape;1522;p123: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dirty="0">
              <a:solidFill>
                <a:srgbClr val="FF0000"/>
              </a:solidFill>
            </a:endParaRPr>
          </a:p>
        </p:txBody>
      </p:sp>
      <p:sp>
        <p:nvSpPr>
          <p:cNvPr id="1523" name="Google Shape;1523;p123: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rgbClr val="000000"/>
                </a:solidFill>
                <a:latin typeface="Calibri"/>
                <a:ea typeface="Calibri"/>
                <a:cs typeface="Calibri"/>
                <a:sym typeface="Calibri"/>
              </a:rPr>
              <a:pPr/>
              <a:t>105</a:t>
            </a:fld>
            <a:endParaRPr>
              <a:solidFill>
                <a:srgbClr val="000000"/>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126: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2" name="Google Shape;1542;p126: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dirty="0"/>
          </a:p>
        </p:txBody>
      </p:sp>
      <p:sp>
        <p:nvSpPr>
          <p:cNvPr id="1543" name="Google Shape;1543;p126: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chemeClr val="dk1"/>
                </a:solidFill>
                <a:latin typeface="Calibri"/>
                <a:ea typeface="Calibri"/>
                <a:cs typeface="Calibri"/>
                <a:sym typeface="Calibri"/>
              </a:rPr>
              <a:pPr/>
              <a:t>106</a:t>
            </a:fld>
            <a:endParaRPr>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107</a:t>
            </a:fld>
            <a:endParaRPr lang="en-US"/>
          </a:p>
        </p:txBody>
      </p:sp>
    </p:spTree>
    <p:extLst>
      <p:ext uri="{BB962C8B-B14F-4D97-AF65-F5344CB8AC3E}">
        <p14:creationId xmlns:p14="http://schemas.microsoft.com/office/powerpoint/2010/main" xmlns="" val="31560838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129: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129: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Clr>
                <a:schemeClr val="dk1"/>
              </a:buClr>
              <a:buSzPts val="12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p130:notes"/>
          <p:cNvSpPr txBox="1">
            <a:spLocks noGrp="1"/>
          </p:cNvSpPr>
          <p:nvPr>
            <p:ph type="body" idx="1"/>
          </p:nvPr>
        </p:nvSpPr>
        <p:spPr>
          <a:xfrm>
            <a:off x="688817" y="4821506"/>
            <a:ext cx="5510530" cy="3944868"/>
          </a:xfrm>
          <a:prstGeom prst="rect">
            <a:avLst/>
          </a:prstGeom>
        </p:spPr>
        <p:txBody>
          <a:bodyPr spcFirstLastPara="1" wrap="square" lIns="96591" tIns="48282" rIns="96591" bIns="48282" anchor="t" anchorCtr="0">
            <a:noAutofit/>
          </a:bodyPr>
          <a:lstStyle/>
          <a:p>
            <a:pPr marL="0" indent="0">
              <a:spcAft>
                <a:spcPts val="0"/>
              </a:spcAft>
              <a:buNone/>
            </a:pPr>
            <a:r>
              <a:rPr lang="en-US" dirty="0" err="1"/>
              <a:t>Salvare</a:t>
            </a:r>
            <a:r>
              <a:rPr lang="en-US" dirty="0"/>
              <a:t> </a:t>
            </a:r>
            <a:r>
              <a:rPr lang="en-US" dirty="0" err="1"/>
              <a:t>periodica</a:t>
            </a:r>
            <a:r>
              <a:rPr lang="en-US" dirty="0"/>
              <a:t> </a:t>
            </a:r>
            <a:r>
              <a:rPr lang="en-US" dirty="0" err="1"/>
              <a:t>prin</a:t>
            </a:r>
            <a:r>
              <a:rPr lang="en-US" dirty="0"/>
              <a:t> </a:t>
            </a:r>
            <a:r>
              <a:rPr lang="en-US" dirty="0" err="1"/>
              <a:t>apasarea</a:t>
            </a:r>
            <a:r>
              <a:rPr lang="en-US" dirty="0"/>
              <a:t> </a:t>
            </a:r>
            <a:r>
              <a:rPr lang="en-US" dirty="0" err="1"/>
              <a:t>butonului</a:t>
            </a:r>
            <a:r>
              <a:rPr lang="en-US" dirty="0"/>
              <a:t> </a:t>
            </a:r>
            <a:r>
              <a:rPr lang="en-US" dirty="0" err="1"/>
              <a:t>Salveaza</a:t>
            </a:r>
            <a:r>
              <a:rPr lang="en-US" dirty="0"/>
              <a:t> </a:t>
            </a:r>
            <a:endParaRPr dirty="0"/>
          </a:p>
        </p:txBody>
      </p:sp>
      <p:sp>
        <p:nvSpPr>
          <p:cNvPr id="1578" name="Google Shape;1578;p130: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Veti</a:t>
            </a:r>
            <a:r>
              <a:rPr lang="en-US" dirty="0"/>
              <a:t> </a:t>
            </a:r>
            <a:r>
              <a:rPr lang="en-US" dirty="0" err="1"/>
              <a:t>avea</a:t>
            </a:r>
            <a:r>
              <a:rPr lang="en-US" dirty="0"/>
              <a:t> la </a:t>
            </a:r>
            <a:r>
              <a:rPr lang="en-US" dirty="0" err="1"/>
              <a:t>dispozitie</a:t>
            </a:r>
            <a:r>
              <a:rPr lang="en-US" dirty="0"/>
              <a:t> un manual  de </a:t>
            </a:r>
            <a:r>
              <a:rPr lang="en-US" dirty="0" err="1"/>
              <a:t>utilizare</a:t>
            </a:r>
            <a:r>
              <a:rPr lang="en-US" dirty="0"/>
              <a:t> al </a:t>
            </a:r>
            <a:r>
              <a:rPr lang="en-US" dirty="0" err="1"/>
              <a:t>aplicatiei</a:t>
            </a:r>
            <a:r>
              <a:rPr lang="en-US" dirty="0"/>
              <a:t> </a:t>
            </a:r>
            <a:r>
              <a:rPr lang="en-US" dirty="0" err="1"/>
              <a:t>disponibil</a:t>
            </a:r>
            <a:r>
              <a:rPr lang="en-US" dirty="0"/>
              <a:t> </a:t>
            </a:r>
            <a:r>
              <a:rPr lang="en-US" dirty="0" err="1"/>
              <a:t>atat</a:t>
            </a:r>
            <a:r>
              <a:rPr lang="en-US" dirty="0"/>
              <a:t> in </a:t>
            </a:r>
            <a:r>
              <a:rPr lang="en-US" dirty="0" err="1"/>
              <a:t>platforma</a:t>
            </a:r>
            <a:r>
              <a:rPr lang="en-US" dirty="0"/>
              <a:t> web </a:t>
            </a:r>
            <a:r>
              <a:rPr lang="en-US" dirty="0" err="1"/>
              <a:t>dar</a:t>
            </a:r>
            <a:r>
              <a:rPr lang="en-US" dirty="0"/>
              <a:t> </a:t>
            </a:r>
            <a:r>
              <a:rPr lang="en-US" dirty="0" err="1"/>
              <a:t>si</a:t>
            </a:r>
            <a:r>
              <a:rPr lang="en-US" dirty="0"/>
              <a:t> pe </a:t>
            </a:r>
            <a:r>
              <a:rPr lang="en-US" dirty="0" err="1"/>
              <a:t>cea</a:t>
            </a:r>
            <a:r>
              <a:rPr lang="en-US" dirty="0"/>
              <a:t> mobile </a:t>
            </a:r>
            <a:r>
              <a:rPr lang="en-US" dirty="0" err="1"/>
              <a:t>instalata</a:t>
            </a:r>
            <a:r>
              <a:rPr lang="en-US" dirty="0"/>
              <a:t> pe </a:t>
            </a:r>
            <a:r>
              <a:rPr lang="en-US" dirty="0" err="1"/>
              <a:t>tableta</a:t>
            </a:r>
            <a:r>
              <a:rPr lang="en-US" dirty="0"/>
              <a:t> </a:t>
            </a:r>
            <a:r>
              <a:rPr lang="en-US" dirty="0" err="1"/>
              <a:t>si</a:t>
            </a:r>
            <a:r>
              <a:rPr lang="en-US" dirty="0"/>
              <a:t>  de </a:t>
            </a:r>
            <a:r>
              <a:rPr lang="en-US" dirty="0" err="1"/>
              <a:t>asenea</a:t>
            </a:r>
            <a:r>
              <a:rPr lang="en-US" dirty="0"/>
              <a:t> </a:t>
            </a:r>
            <a:r>
              <a:rPr lang="en-US" dirty="0" err="1"/>
              <a:t>prezentul</a:t>
            </a:r>
            <a:r>
              <a:rPr lang="en-US" dirty="0"/>
              <a:t> </a:t>
            </a:r>
            <a:r>
              <a:rPr lang="en-US" dirty="0" err="1"/>
              <a:t>suport</a:t>
            </a:r>
            <a:r>
              <a:rPr lang="en-US" dirty="0"/>
              <a:t> de curs. </a:t>
            </a:r>
          </a:p>
        </p:txBody>
      </p:sp>
      <p:sp>
        <p:nvSpPr>
          <p:cNvPr id="4" name="Slide Number Placeholder 3"/>
          <p:cNvSpPr>
            <a:spLocks noGrp="1"/>
          </p:cNvSpPr>
          <p:nvPr>
            <p:ph type="sldNum" sz="quarter" idx="5"/>
          </p:nvPr>
        </p:nvSpPr>
        <p:spPr/>
        <p:txBody>
          <a:bodyPr/>
          <a:lstStyle/>
          <a:p>
            <a:fld id="{43689E5B-112A-46A3-B6D0-70548DC6D353}" type="slidenum">
              <a:rPr lang="en-US" smtClean="0"/>
              <a:pPr/>
              <a:t>11</a:t>
            </a:fld>
            <a:endParaRPr lang="en-US"/>
          </a:p>
        </p:txBody>
      </p:sp>
    </p:spTree>
    <p:extLst>
      <p:ext uri="{BB962C8B-B14F-4D97-AF65-F5344CB8AC3E}">
        <p14:creationId xmlns:p14="http://schemas.microsoft.com/office/powerpoint/2010/main" xmlns="" val="41473551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p130:notes"/>
          <p:cNvSpPr txBox="1">
            <a:spLocks noGrp="1"/>
          </p:cNvSpPr>
          <p:nvPr>
            <p:ph type="body" idx="1"/>
          </p:nvPr>
        </p:nvSpPr>
        <p:spPr>
          <a:xfrm>
            <a:off x="688817" y="4821506"/>
            <a:ext cx="5510530" cy="3944868"/>
          </a:xfrm>
          <a:prstGeom prst="rect">
            <a:avLst/>
          </a:prstGeom>
        </p:spPr>
        <p:txBody>
          <a:bodyPr spcFirstLastPara="1" wrap="square" lIns="96591" tIns="48282" rIns="96591" bIns="48282" anchor="t" anchorCtr="0">
            <a:noAutofit/>
          </a:bodyPr>
          <a:lstStyle/>
          <a:p>
            <a:pPr marL="483032" indent="-335439">
              <a:spcAft>
                <a:spcPts val="0"/>
              </a:spcAft>
              <a:buSzPts val="1400"/>
              <a:buChar char="●"/>
            </a:pPr>
            <a:r>
              <a:rPr lang="en-US" dirty="0" err="1"/>
              <a:t>validare</a:t>
            </a:r>
            <a:r>
              <a:rPr lang="en-US" dirty="0"/>
              <a:t> </a:t>
            </a:r>
            <a:r>
              <a:rPr lang="en-US" dirty="0" err="1"/>
              <a:t>chestionar</a:t>
            </a:r>
            <a:r>
              <a:rPr lang="en-US" dirty="0"/>
              <a:t> - user-</a:t>
            </a:r>
            <a:r>
              <a:rPr lang="en-US" dirty="0" err="1"/>
              <a:t>ul</a:t>
            </a:r>
            <a:r>
              <a:rPr lang="en-US" dirty="0"/>
              <a:t> </a:t>
            </a:r>
            <a:r>
              <a:rPr lang="en-US" dirty="0" err="1"/>
              <a:t>este</a:t>
            </a:r>
            <a:r>
              <a:rPr lang="en-US" dirty="0"/>
              <a:t> </a:t>
            </a:r>
            <a:r>
              <a:rPr lang="en-US" dirty="0" err="1"/>
              <a:t>directionat</a:t>
            </a:r>
            <a:r>
              <a:rPr lang="en-US" dirty="0"/>
              <a:t> la prima </a:t>
            </a:r>
            <a:r>
              <a:rPr lang="en-US" dirty="0" err="1"/>
              <a:t>sectiune</a:t>
            </a:r>
            <a:r>
              <a:rPr lang="en-US" dirty="0"/>
              <a:t> </a:t>
            </a:r>
            <a:r>
              <a:rPr lang="en-US" dirty="0" err="1"/>
              <a:t>invalida</a:t>
            </a:r>
            <a:endParaRPr lang="en-US" dirty="0"/>
          </a:p>
          <a:p>
            <a:pPr marL="0" indent="0">
              <a:spcAft>
                <a:spcPts val="0"/>
              </a:spcAft>
              <a:buNone/>
            </a:pPr>
            <a:endParaRPr dirty="0"/>
          </a:p>
        </p:txBody>
      </p:sp>
      <p:sp>
        <p:nvSpPr>
          <p:cNvPr id="1578" name="Google Shape;1578;p130: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4524770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p130:notes"/>
          <p:cNvSpPr txBox="1">
            <a:spLocks noGrp="1"/>
          </p:cNvSpPr>
          <p:nvPr>
            <p:ph type="body" idx="1"/>
          </p:nvPr>
        </p:nvSpPr>
        <p:spPr>
          <a:xfrm>
            <a:off x="688817" y="4821506"/>
            <a:ext cx="5510530" cy="3944868"/>
          </a:xfrm>
          <a:prstGeom prst="rect">
            <a:avLst/>
          </a:prstGeom>
        </p:spPr>
        <p:txBody>
          <a:bodyPr spcFirstLastPara="1" wrap="square" lIns="96591" tIns="48282" rIns="96591" bIns="48282" anchor="t" anchorCtr="0">
            <a:noAutofit/>
          </a:bodyPr>
          <a:lstStyle/>
          <a:p>
            <a:pPr marL="0" indent="0">
              <a:spcAft>
                <a:spcPts val="0"/>
              </a:spcAft>
              <a:buNone/>
            </a:pPr>
            <a:r>
              <a:rPr lang="en-US" dirty="0" err="1"/>
              <a:t>Descarcarea</a:t>
            </a:r>
            <a:r>
              <a:rPr lang="en-US" dirty="0"/>
              <a:t> </a:t>
            </a:r>
            <a:r>
              <a:rPr lang="en-US" dirty="0" err="1"/>
              <a:t>unui</a:t>
            </a:r>
            <a:r>
              <a:rPr lang="en-US" dirty="0"/>
              <a:t> plan de </a:t>
            </a:r>
            <a:r>
              <a:rPr lang="en-US" dirty="0" err="1"/>
              <a:t>servicii</a:t>
            </a:r>
            <a:r>
              <a:rPr lang="en-US" dirty="0"/>
              <a:t> </a:t>
            </a:r>
            <a:r>
              <a:rPr lang="en-US" dirty="0" err="1"/>
              <a:t>prin</a:t>
            </a:r>
            <a:r>
              <a:rPr lang="en-US" dirty="0"/>
              <a:t> </a:t>
            </a:r>
            <a:r>
              <a:rPr lang="en-US" dirty="0" err="1"/>
              <a:t>actionarea</a:t>
            </a:r>
            <a:r>
              <a:rPr lang="en-US" dirty="0"/>
              <a:t> </a:t>
            </a:r>
            <a:r>
              <a:rPr lang="en-US" dirty="0" err="1"/>
              <a:t>butonului</a:t>
            </a:r>
            <a:r>
              <a:rPr lang="en-US" dirty="0"/>
              <a:t> </a:t>
            </a:r>
            <a:r>
              <a:rPr lang="en-US" dirty="0" err="1"/>
              <a:t>creion</a:t>
            </a:r>
            <a:r>
              <a:rPr lang="en-US" dirty="0"/>
              <a:t> din </a:t>
            </a:r>
            <a:r>
              <a:rPr lang="en-US" dirty="0" err="1"/>
              <a:t>dreapta</a:t>
            </a:r>
            <a:r>
              <a:rPr lang="en-US" dirty="0"/>
              <a:t> </a:t>
            </a:r>
            <a:r>
              <a:rPr lang="en-US" dirty="0" err="1"/>
              <a:t>jos</a:t>
            </a:r>
            <a:r>
              <a:rPr lang="en-US" dirty="0"/>
              <a:t> </a:t>
            </a:r>
            <a:endParaRPr dirty="0"/>
          </a:p>
        </p:txBody>
      </p:sp>
      <p:sp>
        <p:nvSpPr>
          <p:cNvPr id="1578" name="Google Shape;1578;p130: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2019268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32: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132: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Clr>
                <a:schemeClr val="dk1"/>
              </a:buClr>
              <a:buSzPts val="12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113</a:t>
            </a:fld>
            <a:endParaRPr lang="en-US"/>
          </a:p>
        </p:txBody>
      </p:sp>
    </p:spTree>
    <p:extLst>
      <p:ext uri="{BB962C8B-B14F-4D97-AF65-F5344CB8AC3E}">
        <p14:creationId xmlns:p14="http://schemas.microsoft.com/office/powerpoint/2010/main" xmlns="" val="64552359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134: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1" name="Google Shape;1611;p134: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a:p>
        </p:txBody>
      </p:sp>
      <p:sp>
        <p:nvSpPr>
          <p:cNvPr id="1612" name="Google Shape;1612;p134: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rgbClr val="000000"/>
                </a:solidFill>
                <a:latin typeface="Calibri"/>
                <a:ea typeface="Calibri"/>
                <a:cs typeface="Calibri"/>
                <a:sym typeface="Calibri"/>
              </a:rPr>
              <a:pPr/>
              <a:t>114</a:t>
            </a:fld>
            <a:endParaRPr>
              <a:solidFill>
                <a:srgbClr val="000000"/>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115</a:t>
            </a:fld>
            <a:endParaRPr lang="en-US"/>
          </a:p>
        </p:txBody>
      </p:sp>
    </p:spTree>
    <p:extLst>
      <p:ext uri="{BB962C8B-B14F-4D97-AF65-F5344CB8AC3E}">
        <p14:creationId xmlns:p14="http://schemas.microsoft.com/office/powerpoint/2010/main" xmlns="" val="41482959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116</a:t>
            </a:fld>
            <a:endParaRPr lang="en-US"/>
          </a:p>
        </p:txBody>
      </p:sp>
    </p:spTree>
    <p:extLst>
      <p:ext uri="{BB962C8B-B14F-4D97-AF65-F5344CB8AC3E}">
        <p14:creationId xmlns:p14="http://schemas.microsoft.com/office/powerpoint/2010/main" xmlns="" val="8646977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117</a:t>
            </a:fld>
            <a:endParaRPr lang="en-US"/>
          </a:p>
        </p:txBody>
      </p:sp>
    </p:spTree>
    <p:extLst>
      <p:ext uri="{BB962C8B-B14F-4D97-AF65-F5344CB8AC3E}">
        <p14:creationId xmlns:p14="http://schemas.microsoft.com/office/powerpoint/2010/main" xmlns="" val="4109424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p139:notes"/>
          <p:cNvSpPr txBox="1">
            <a:spLocks noGrp="1"/>
          </p:cNvSpPr>
          <p:nvPr>
            <p:ph type="body" idx="1"/>
          </p:nvPr>
        </p:nvSpPr>
        <p:spPr>
          <a:xfrm>
            <a:off x="688817" y="4821506"/>
            <a:ext cx="5510530" cy="3944868"/>
          </a:xfrm>
          <a:prstGeom prst="rect">
            <a:avLst/>
          </a:prstGeom>
        </p:spPr>
        <p:txBody>
          <a:bodyPr spcFirstLastPara="1" wrap="square" lIns="96591" tIns="48282" rIns="96591" bIns="48282" anchor="t" anchorCtr="0">
            <a:noAutofit/>
          </a:bodyPr>
          <a:lstStyle/>
          <a:p>
            <a:pPr marL="0" indent="0">
              <a:spcAft>
                <a:spcPts val="0"/>
              </a:spcAft>
              <a:buNone/>
            </a:pPr>
            <a:endParaRPr dirty="0"/>
          </a:p>
        </p:txBody>
      </p:sp>
      <p:sp>
        <p:nvSpPr>
          <p:cNvPr id="1662" name="Google Shape;1662;p139: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12</a:t>
            </a:fld>
            <a:endParaRPr lang="en-US"/>
          </a:p>
        </p:txBody>
      </p:sp>
    </p:spTree>
    <p:extLst>
      <p:ext uri="{BB962C8B-B14F-4D97-AF65-F5344CB8AC3E}">
        <p14:creationId xmlns:p14="http://schemas.microsoft.com/office/powerpoint/2010/main" xmlns="" val="818926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acest</a:t>
            </a:r>
            <a:r>
              <a:rPr lang="en-US" dirty="0"/>
              <a:t> slide  sunt </a:t>
            </a:r>
            <a:r>
              <a:rPr lang="en-US" dirty="0" err="1"/>
              <a:t>prezentati</a:t>
            </a:r>
            <a:r>
              <a:rPr lang="en-US" dirty="0"/>
              <a:t> </a:t>
            </a:r>
            <a:r>
              <a:rPr lang="en-US" dirty="0" err="1"/>
              <a:t>termenni</a:t>
            </a:r>
            <a:r>
              <a:rPr lang="en-US" dirty="0"/>
              <a:t> pe care ii </a:t>
            </a:r>
            <a:r>
              <a:rPr lang="en-US" dirty="0" err="1"/>
              <a:t>vom</a:t>
            </a:r>
            <a:r>
              <a:rPr lang="en-US" dirty="0"/>
              <a:t> </a:t>
            </a:r>
            <a:r>
              <a:rPr lang="en-US" dirty="0" err="1"/>
              <a:t>utiliza</a:t>
            </a:r>
            <a:r>
              <a:rPr lang="en-US" dirty="0"/>
              <a:t> in </a:t>
            </a:r>
            <a:r>
              <a:rPr lang="en-US" dirty="0" err="1"/>
              <a:t>cadrul</a:t>
            </a:r>
            <a:r>
              <a:rPr lang="en-US" dirty="0"/>
              <a:t> </a:t>
            </a:r>
            <a:r>
              <a:rPr lang="en-US" dirty="0" err="1"/>
              <a:t>instruirii</a:t>
            </a:r>
            <a:r>
              <a:rPr lang="en-US" dirty="0"/>
              <a:t> . </a:t>
            </a:r>
          </a:p>
        </p:txBody>
      </p:sp>
      <p:sp>
        <p:nvSpPr>
          <p:cNvPr id="4" name="Slide Number Placeholder 3"/>
          <p:cNvSpPr>
            <a:spLocks noGrp="1"/>
          </p:cNvSpPr>
          <p:nvPr>
            <p:ph type="sldNum" sz="quarter" idx="5"/>
          </p:nvPr>
        </p:nvSpPr>
        <p:spPr/>
        <p:txBody>
          <a:bodyPr/>
          <a:lstStyle/>
          <a:p>
            <a:fld id="{43689E5B-112A-46A3-B6D0-70548DC6D353}" type="slidenum">
              <a:rPr lang="en-US" smtClean="0"/>
              <a:pPr/>
              <a:t>13</a:t>
            </a:fld>
            <a:endParaRPr lang="en-US"/>
          </a:p>
        </p:txBody>
      </p:sp>
    </p:spTree>
    <p:extLst>
      <p:ext uri="{BB962C8B-B14F-4D97-AF65-F5344CB8AC3E}">
        <p14:creationId xmlns:p14="http://schemas.microsoft.com/office/powerpoint/2010/main" xmlns="" val="323438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14</a:t>
            </a:fld>
            <a:endParaRPr lang="en-US"/>
          </a:p>
        </p:txBody>
      </p:sp>
    </p:spTree>
    <p:extLst>
      <p:ext uri="{BB962C8B-B14F-4D97-AF65-F5344CB8AC3E}">
        <p14:creationId xmlns:p14="http://schemas.microsoft.com/office/powerpoint/2010/main" xmlns="" val="944868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15</a:t>
            </a:fld>
            <a:endParaRPr lang="en-US"/>
          </a:p>
        </p:txBody>
      </p:sp>
    </p:spTree>
    <p:extLst>
      <p:ext uri="{BB962C8B-B14F-4D97-AF65-F5344CB8AC3E}">
        <p14:creationId xmlns:p14="http://schemas.microsoft.com/office/powerpoint/2010/main" xmlns="" val="392598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 sus  </a:t>
            </a:r>
            <a:r>
              <a:rPr lang="en-US" dirty="0" err="1"/>
              <a:t>regasiti</a:t>
            </a:r>
            <a:r>
              <a:rPr lang="en-US" dirty="0"/>
              <a:t> </a:t>
            </a:r>
            <a:r>
              <a:rPr lang="en-US" dirty="0" err="1"/>
              <a:t>cadrul</a:t>
            </a:r>
            <a:r>
              <a:rPr lang="en-US" dirty="0"/>
              <a:t> </a:t>
            </a:r>
            <a:r>
              <a:rPr lang="en-US" dirty="0" err="1"/>
              <a:t>legislativ</a:t>
            </a:r>
            <a:r>
              <a:rPr lang="en-US" dirty="0"/>
              <a:t> pe care se </a:t>
            </a:r>
            <a:r>
              <a:rPr lang="en-US" dirty="0" err="1"/>
              <a:t>bazeaza</a:t>
            </a:r>
            <a:r>
              <a:rPr lang="en-US" dirty="0"/>
              <a:t>  </a:t>
            </a:r>
            <a:r>
              <a:rPr lang="en-US" dirty="0" err="1"/>
              <a:t>aplicatia</a:t>
            </a:r>
            <a:r>
              <a:rPr lang="en-US" dirty="0"/>
              <a:t> </a:t>
            </a:r>
            <a:r>
              <a:rPr lang="en-US" dirty="0" err="1"/>
              <a:t>Observatorul</a:t>
            </a:r>
            <a:r>
              <a:rPr lang="en-US" dirty="0"/>
              <a:t> </a:t>
            </a:r>
            <a:r>
              <a:rPr lang="en-US" dirty="0" err="1"/>
              <a:t>Copilului</a:t>
            </a:r>
            <a:r>
              <a:rPr lang="en-US" dirty="0"/>
              <a:t> </a:t>
            </a:r>
          </a:p>
          <a:p>
            <a:r>
              <a:rPr lang="en-US" dirty="0" err="1"/>
              <a:t>Referitor</a:t>
            </a:r>
            <a:r>
              <a:rPr lang="en-US" dirty="0"/>
              <a:t> la </a:t>
            </a:r>
            <a:r>
              <a:rPr lang="en-US" dirty="0" err="1"/>
              <a:t>colectarea</a:t>
            </a:r>
            <a:r>
              <a:rPr lang="en-US" dirty="0"/>
              <a:t> </a:t>
            </a:r>
            <a:r>
              <a:rPr lang="en-US" dirty="0" err="1"/>
              <a:t>datelor</a:t>
            </a:r>
            <a:r>
              <a:rPr lang="en-US" dirty="0"/>
              <a:t>  </a:t>
            </a:r>
            <a:r>
              <a:rPr lang="en-US" dirty="0" err="1"/>
              <a:t>prin</a:t>
            </a:r>
            <a:r>
              <a:rPr lang="en-US" dirty="0"/>
              <a:t> </a:t>
            </a:r>
            <a:r>
              <a:rPr lang="en-US" dirty="0" err="1"/>
              <a:t>interviuri</a:t>
            </a:r>
            <a:r>
              <a:rPr lang="en-US" dirty="0"/>
              <a:t> </a:t>
            </a:r>
            <a:r>
              <a:rPr lang="en-US" dirty="0" err="1"/>
              <a:t>fizice</a:t>
            </a:r>
            <a:r>
              <a:rPr lang="en-US" dirty="0"/>
              <a:t> cu </a:t>
            </a:r>
            <a:r>
              <a:rPr lang="en-US" dirty="0" err="1"/>
              <a:t>copiii</a:t>
            </a:r>
            <a:r>
              <a:rPr lang="en-US" dirty="0"/>
              <a:t>: </a:t>
            </a:r>
            <a:r>
              <a:rPr lang="en-US" dirty="0" err="1"/>
              <a:t>pentru</a:t>
            </a:r>
            <a:r>
              <a:rPr lang="en-US" dirty="0"/>
              <a:t> </a:t>
            </a:r>
            <a:r>
              <a:rPr lang="en-US" dirty="0" err="1"/>
              <a:t>copiii</a:t>
            </a:r>
            <a:r>
              <a:rPr lang="en-US" dirty="0"/>
              <a:t> &gt; 14 ani, </a:t>
            </a:r>
            <a:r>
              <a:rPr lang="it-IT" dirty="0"/>
              <a:t>asistentul social/tehnicianul in asistență socială</a:t>
            </a:r>
            <a:r>
              <a:rPr lang="en-US" dirty="0"/>
              <a:t> </a:t>
            </a:r>
            <a:r>
              <a:rPr lang="en-US" dirty="0" err="1"/>
              <a:t>va</a:t>
            </a:r>
            <a:r>
              <a:rPr lang="en-US" dirty="0"/>
              <a:t> </a:t>
            </a:r>
            <a:r>
              <a:rPr lang="en-US" dirty="0" err="1"/>
              <a:t>solicita</a:t>
            </a:r>
            <a:r>
              <a:rPr lang="en-US" dirty="0"/>
              <a:t> </a:t>
            </a:r>
            <a:r>
              <a:rPr lang="en-US" dirty="0" err="1"/>
              <a:t>acordul</a:t>
            </a:r>
            <a:r>
              <a:rPr lang="en-US" dirty="0"/>
              <a:t> </a:t>
            </a:r>
            <a:r>
              <a:rPr lang="en-US" dirty="0" err="1"/>
              <a:t>scris</a:t>
            </a:r>
            <a:r>
              <a:rPr lang="en-US" dirty="0"/>
              <a:t> al </a:t>
            </a:r>
            <a:r>
              <a:rPr lang="en-US" dirty="0" err="1"/>
              <a:t>acestuia</a:t>
            </a:r>
            <a:r>
              <a:rPr lang="en-US" dirty="0"/>
              <a:t> </a:t>
            </a:r>
            <a:r>
              <a:rPr lang="en-US" dirty="0" err="1"/>
              <a:t>iar</a:t>
            </a:r>
            <a:r>
              <a:rPr lang="en-US" dirty="0"/>
              <a:t> </a:t>
            </a:r>
            <a:r>
              <a:rPr lang="en-US" dirty="0" err="1"/>
              <a:t>pentru</a:t>
            </a:r>
            <a:r>
              <a:rPr lang="en-US" dirty="0"/>
              <a:t> </a:t>
            </a:r>
            <a:r>
              <a:rPr lang="en-US" dirty="0" err="1"/>
              <a:t>copiii</a:t>
            </a:r>
            <a:r>
              <a:rPr lang="en-US" dirty="0"/>
              <a:t> care se </a:t>
            </a:r>
            <a:r>
              <a:rPr lang="en-US" dirty="0" err="1"/>
              <a:t>afla</a:t>
            </a:r>
            <a:r>
              <a:rPr lang="en-US" dirty="0"/>
              <a:t> in </a:t>
            </a:r>
            <a:r>
              <a:rPr lang="en-US" dirty="0" err="1"/>
              <a:t>una</a:t>
            </a:r>
            <a:r>
              <a:rPr lang="en-US" dirty="0"/>
              <a:t> din </a:t>
            </a:r>
            <a:r>
              <a:rPr lang="en-US" dirty="0" err="1"/>
              <a:t>situatiile</a:t>
            </a:r>
            <a:r>
              <a:rPr lang="en-US" dirty="0"/>
              <a:t> de </a:t>
            </a:r>
            <a:r>
              <a:rPr lang="en-US" dirty="0" err="1"/>
              <a:t>mai</a:t>
            </a:r>
            <a:r>
              <a:rPr lang="en-US" dirty="0"/>
              <a:t> sus:  </a:t>
            </a:r>
            <a:r>
              <a:rPr lang="en-US" dirty="0" err="1"/>
              <a:t>singur</a:t>
            </a:r>
            <a:r>
              <a:rPr lang="en-US" dirty="0"/>
              <a:t> in </a:t>
            </a:r>
            <a:r>
              <a:rPr lang="en-US" dirty="0" err="1"/>
              <a:t>gospodarie</a:t>
            </a:r>
            <a:r>
              <a:rPr lang="en-US" dirty="0"/>
              <a:t>, </a:t>
            </a:r>
            <a:r>
              <a:rPr lang="en-US" dirty="0" err="1"/>
              <a:t>neinsotiti</a:t>
            </a:r>
            <a:r>
              <a:rPr lang="en-US" dirty="0"/>
              <a:t> de </a:t>
            </a:r>
            <a:r>
              <a:rPr lang="en-US" dirty="0" err="1"/>
              <a:t>parinti</a:t>
            </a:r>
            <a:r>
              <a:rPr lang="en-US" dirty="0"/>
              <a:t> </a:t>
            </a:r>
            <a:r>
              <a:rPr lang="en-US" dirty="0" err="1"/>
              <a:t>sau</a:t>
            </a:r>
            <a:r>
              <a:rPr lang="en-US" dirty="0"/>
              <a:t> </a:t>
            </a:r>
            <a:r>
              <a:rPr lang="en-US" dirty="0" err="1"/>
              <a:t>reprezentati</a:t>
            </a:r>
            <a:r>
              <a:rPr lang="en-US" dirty="0"/>
              <a:t> </a:t>
            </a:r>
            <a:r>
              <a:rPr lang="en-US" dirty="0" err="1"/>
              <a:t>legali</a:t>
            </a:r>
            <a:r>
              <a:rPr lang="en-US" dirty="0"/>
              <a:t> </a:t>
            </a:r>
            <a:r>
              <a:rPr lang="en-US" dirty="0" err="1"/>
              <a:t>sa</a:t>
            </a:r>
            <a:r>
              <a:rPr lang="en-US" dirty="0"/>
              <a:t> </a:t>
            </a:r>
            <a:r>
              <a:rPr lang="en-US" dirty="0" err="1"/>
              <a:t>va</a:t>
            </a:r>
            <a:r>
              <a:rPr lang="en-US" dirty="0"/>
              <a:t> </a:t>
            </a:r>
            <a:r>
              <a:rPr lang="en-US" dirty="0" err="1"/>
              <a:t>solicita</a:t>
            </a:r>
            <a:r>
              <a:rPr lang="en-US" dirty="0"/>
              <a:t> </a:t>
            </a:r>
            <a:r>
              <a:rPr lang="en-US" dirty="0" err="1"/>
              <a:t>acordul</a:t>
            </a:r>
            <a:r>
              <a:rPr lang="en-US" dirty="0"/>
              <a:t>  </a:t>
            </a:r>
            <a:r>
              <a:rPr lang="en-US" dirty="0" err="1"/>
              <a:t>acestora</a:t>
            </a:r>
            <a:r>
              <a:rPr lang="en-US" dirty="0"/>
              <a:t> in </a:t>
            </a:r>
            <a:r>
              <a:rPr lang="en-US" dirty="0" err="1"/>
              <a:t>prezenta</a:t>
            </a:r>
            <a:r>
              <a:rPr lang="en-US" dirty="0"/>
              <a:t> </a:t>
            </a:r>
            <a:r>
              <a:rPr lang="en-US" dirty="0" err="1"/>
              <a:t>unui</a:t>
            </a:r>
            <a:r>
              <a:rPr lang="en-US" dirty="0"/>
              <a:t> </a:t>
            </a:r>
            <a:r>
              <a:rPr lang="en-US" dirty="0" err="1"/>
              <a:t>reprezentat</a:t>
            </a:r>
            <a:r>
              <a:rPr lang="en-US" dirty="0"/>
              <a:t> DGASPC. </a:t>
            </a:r>
          </a:p>
        </p:txBody>
      </p:sp>
      <p:sp>
        <p:nvSpPr>
          <p:cNvPr id="4" name="Slide Number Placeholder 3"/>
          <p:cNvSpPr>
            <a:spLocks noGrp="1"/>
          </p:cNvSpPr>
          <p:nvPr>
            <p:ph type="sldNum" sz="quarter" idx="5"/>
          </p:nvPr>
        </p:nvSpPr>
        <p:spPr/>
        <p:txBody>
          <a:bodyPr/>
          <a:lstStyle/>
          <a:p>
            <a:fld id="{43689E5B-112A-46A3-B6D0-70548DC6D353}" type="slidenum">
              <a:rPr lang="en-US" smtClean="0"/>
              <a:pPr/>
              <a:t>16</a:t>
            </a:fld>
            <a:endParaRPr lang="en-US"/>
          </a:p>
        </p:txBody>
      </p:sp>
    </p:spTree>
    <p:extLst>
      <p:ext uri="{BB962C8B-B14F-4D97-AF65-F5344CB8AC3E}">
        <p14:creationId xmlns:p14="http://schemas.microsoft.com/office/powerpoint/2010/main" xmlns="" val="1708162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17</a:t>
            </a:fld>
            <a:endParaRPr lang="en-US"/>
          </a:p>
        </p:txBody>
      </p:sp>
    </p:spTree>
    <p:extLst>
      <p:ext uri="{BB962C8B-B14F-4D97-AF65-F5344CB8AC3E}">
        <p14:creationId xmlns:p14="http://schemas.microsoft.com/office/powerpoint/2010/main" xmlns="" val="353354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18</a:t>
            </a:fld>
            <a:endParaRPr lang="en-US"/>
          </a:p>
        </p:txBody>
      </p:sp>
    </p:spTree>
    <p:extLst>
      <p:ext uri="{BB962C8B-B14F-4D97-AF65-F5344CB8AC3E}">
        <p14:creationId xmlns:p14="http://schemas.microsoft.com/office/powerpoint/2010/main" xmlns="" val="385712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19</a:t>
            </a:fld>
            <a:endParaRPr lang="en-US"/>
          </a:p>
        </p:txBody>
      </p:sp>
    </p:spTree>
    <p:extLst>
      <p:ext uri="{BB962C8B-B14F-4D97-AF65-F5344CB8AC3E}">
        <p14:creationId xmlns:p14="http://schemas.microsoft.com/office/powerpoint/2010/main" xmlns="" val="387747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 </a:t>
            </a:r>
            <a:r>
              <a:rPr lang="en-US" dirty="0" err="1"/>
              <a:t>pentru</a:t>
            </a:r>
            <a:r>
              <a:rPr lang="en-US" dirty="0"/>
              <a:t> </a:t>
            </a:r>
            <a:r>
              <a:rPr lang="en-US" dirty="0" err="1"/>
              <a:t>cursul</a:t>
            </a:r>
            <a:r>
              <a:rPr lang="en-US" dirty="0"/>
              <a:t> de </a:t>
            </a:r>
            <a:r>
              <a:rPr lang="en-US" dirty="0" err="1"/>
              <a:t>astazi</a:t>
            </a:r>
            <a:r>
              <a:rPr lang="en-US" dirty="0"/>
              <a:t> </a:t>
            </a:r>
            <a:r>
              <a:rPr lang="en-US" dirty="0" err="1"/>
              <a:t>contine</a:t>
            </a:r>
            <a:r>
              <a:rPr lang="en-US" dirty="0"/>
              <a:t> 12 </a:t>
            </a:r>
            <a:r>
              <a:rPr lang="en-US" dirty="0" err="1"/>
              <a:t>puncte</a:t>
            </a:r>
            <a:r>
              <a:rPr lang="en-US" dirty="0"/>
              <a:t> </a:t>
            </a:r>
            <a:r>
              <a:rPr lang="en-US" dirty="0" err="1"/>
              <a:t>si</a:t>
            </a:r>
            <a:r>
              <a:rPr lang="en-US" dirty="0"/>
              <a:t> </a:t>
            </a:r>
            <a:r>
              <a:rPr lang="en-US" dirty="0" err="1"/>
              <a:t>vom</a:t>
            </a:r>
            <a:r>
              <a:rPr lang="en-US" dirty="0"/>
              <a:t> </a:t>
            </a:r>
            <a:r>
              <a:rPr lang="en-US" dirty="0" err="1"/>
              <a:t>trece</a:t>
            </a:r>
            <a:r>
              <a:rPr lang="en-US" dirty="0"/>
              <a:t> </a:t>
            </a:r>
            <a:r>
              <a:rPr lang="en-US" dirty="0" err="1"/>
              <a:t>printr</a:t>
            </a:r>
            <a:r>
              <a:rPr lang="en-US" dirty="0"/>
              <a:t>-o </a:t>
            </a:r>
            <a:r>
              <a:rPr lang="en-US" dirty="0" err="1"/>
              <a:t>scurta</a:t>
            </a:r>
            <a:r>
              <a:rPr lang="en-US" dirty="0"/>
              <a:t> </a:t>
            </a:r>
            <a:r>
              <a:rPr lang="en-US" dirty="0" err="1"/>
              <a:t>prezentare</a:t>
            </a:r>
            <a:r>
              <a:rPr lang="en-US" dirty="0"/>
              <a:t> a </a:t>
            </a:r>
            <a:r>
              <a:rPr lang="en-US" dirty="0" err="1"/>
              <a:t>proiectului</a:t>
            </a:r>
            <a:r>
              <a:rPr lang="en-US" dirty="0"/>
              <a:t>, </a:t>
            </a:r>
            <a:r>
              <a:rPr lang="en-US" dirty="0" err="1"/>
              <a:t>metodologii</a:t>
            </a:r>
            <a:r>
              <a:rPr lang="en-US" dirty="0"/>
              <a:t>  </a:t>
            </a:r>
            <a:r>
              <a:rPr lang="en-US" dirty="0" err="1"/>
              <a:t>si</a:t>
            </a:r>
            <a:r>
              <a:rPr lang="en-US" dirty="0"/>
              <a:t> </a:t>
            </a:r>
            <a:r>
              <a:rPr lang="en-US" dirty="0" err="1"/>
              <a:t>cadru</a:t>
            </a:r>
            <a:r>
              <a:rPr lang="en-US" dirty="0"/>
              <a:t> </a:t>
            </a:r>
            <a:r>
              <a:rPr lang="en-US" dirty="0" err="1"/>
              <a:t>legislativ</a:t>
            </a:r>
            <a:r>
              <a:rPr lang="en-US" dirty="0"/>
              <a:t>, </a:t>
            </a:r>
            <a:r>
              <a:rPr lang="en-US" dirty="0" err="1"/>
              <a:t>vulnerabilitati</a:t>
            </a:r>
            <a:r>
              <a:rPr lang="en-US" dirty="0"/>
              <a:t> </a:t>
            </a:r>
            <a:r>
              <a:rPr lang="en-US" dirty="0" err="1"/>
              <a:t>si</a:t>
            </a:r>
            <a:r>
              <a:rPr lang="en-US" dirty="0"/>
              <a:t> </a:t>
            </a:r>
            <a:r>
              <a:rPr lang="en-US" dirty="0" err="1"/>
              <a:t>pachet</a:t>
            </a:r>
            <a:r>
              <a:rPr lang="en-US" dirty="0"/>
              <a:t> </a:t>
            </a:r>
            <a:r>
              <a:rPr lang="en-US" dirty="0" err="1"/>
              <a:t>mimin</a:t>
            </a:r>
            <a:r>
              <a:rPr lang="en-US" dirty="0"/>
              <a:t> de </a:t>
            </a:r>
            <a:r>
              <a:rPr lang="en-US" dirty="0" err="1"/>
              <a:t>servicii</a:t>
            </a:r>
            <a:r>
              <a:rPr lang="en-US" dirty="0"/>
              <a:t> </a:t>
            </a:r>
            <a:r>
              <a:rPr lang="en-US" dirty="0" err="1"/>
              <a:t>dupa</a:t>
            </a:r>
            <a:r>
              <a:rPr lang="en-US" dirty="0"/>
              <a:t> care </a:t>
            </a:r>
            <a:r>
              <a:rPr lang="en-US" dirty="0" err="1"/>
              <a:t>vom</a:t>
            </a:r>
            <a:r>
              <a:rPr lang="en-US" dirty="0"/>
              <a:t> </a:t>
            </a:r>
            <a:r>
              <a:rPr lang="en-US" dirty="0" err="1"/>
              <a:t>trece</a:t>
            </a:r>
            <a:r>
              <a:rPr lang="en-US" dirty="0"/>
              <a:t> la  cum se </a:t>
            </a:r>
            <a:r>
              <a:rPr lang="en-US" dirty="0" err="1"/>
              <a:t>utilizeaza</a:t>
            </a:r>
            <a:r>
              <a:rPr lang="en-US" dirty="0"/>
              <a:t> </a:t>
            </a:r>
            <a:r>
              <a:rPr lang="en-US" dirty="0" err="1"/>
              <a:t>tableta</a:t>
            </a:r>
            <a:r>
              <a:rPr lang="en-US" dirty="0"/>
              <a:t> , </a:t>
            </a:r>
            <a:r>
              <a:rPr lang="en-US" dirty="0" err="1"/>
              <a:t>prezentarea</a:t>
            </a:r>
            <a:r>
              <a:rPr lang="en-US" dirty="0"/>
              <a:t> </a:t>
            </a:r>
            <a:r>
              <a:rPr lang="en-US" dirty="0" err="1"/>
              <a:t>aplicatiei</a:t>
            </a:r>
            <a:r>
              <a:rPr lang="en-US" dirty="0"/>
              <a:t> mobile </a:t>
            </a:r>
            <a:r>
              <a:rPr lang="en-US" dirty="0" err="1"/>
              <a:t>Observatorul</a:t>
            </a:r>
            <a:r>
              <a:rPr lang="en-US" dirty="0"/>
              <a:t> </a:t>
            </a:r>
            <a:r>
              <a:rPr lang="en-US" dirty="0" err="1"/>
              <a:t>Copilului</a:t>
            </a:r>
            <a:r>
              <a:rPr lang="en-US" dirty="0"/>
              <a:t> </a:t>
            </a:r>
            <a:r>
              <a:rPr lang="en-US" dirty="0" err="1"/>
              <a:t>si</a:t>
            </a:r>
            <a:r>
              <a:rPr lang="en-US" dirty="0"/>
              <a:t> </a:t>
            </a:r>
            <a:r>
              <a:rPr lang="en-US" dirty="0" err="1"/>
              <a:t>exercitii</a:t>
            </a:r>
            <a:r>
              <a:rPr lang="en-US" dirty="0"/>
              <a:t> practice </a:t>
            </a:r>
            <a:r>
              <a:rPr lang="en-US" dirty="0" err="1"/>
              <a:t>prin</a:t>
            </a:r>
            <a:r>
              <a:rPr lang="en-US" dirty="0"/>
              <a:t> </a:t>
            </a:r>
            <a:r>
              <a:rPr lang="en-US" dirty="0" err="1"/>
              <a:t>adaugarea</a:t>
            </a:r>
            <a:r>
              <a:rPr lang="en-US" dirty="0"/>
              <a:t> </a:t>
            </a:r>
            <a:r>
              <a:rPr lang="en-US" dirty="0" err="1"/>
              <a:t>unei</a:t>
            </a:r>
            <a:r>
              <a:rPr lang="en-US" dirty="0"/>
              <a:t> </a:t>
            </a:r>
            <a:r>
              <a:rPr lang="en-US" dirty="0" err="1"/>
              <a:t>gospadarii</a:t>
            </a:r>
            <a:r>
              <a:rPr lang="en-US" dirty="0"/>
              <a:t>  </a:t>
            </a:r>
            <a:r>
              <a:rPr lang="en-US" dirty="0" err="1"/>
              <a:t>si</a:t>
            </a:r>
            <a:r>
              <a:rPr lang="en-US" dirty="0"/>
              <a:t> </a:t>
            </a:r>
            <a:r>
              <a:rPr lang="en-US" dirty="0" err="1"/>
              <a:t>completarea</a:t>
            </a:r>
            <a:r>
              <a:rPr lang="en-US" dirty="0"/>
              <a:t> </a:t>
            </a:r>
            <a:r>
              <a:rPr lang="en-US" dirty="0" err="1"/>
              <a:t>chestionarului</a:t>
            </a:r>
            <a:r>
              <a:rPr lang="en-US" dirty="0"/>
              <a:t>. Ulterior </a:t>
            </a:r>
            <a:r>
              <a:rPr lang="en-US" dirty="0" err="1"/>
              <a:t>vom</a:t>
            </a:r>
            <a:r>
              <a:rPr lang="en-US" dirty="0"/>
              <a:t> </a:t>
            </a:r>
            <a:r>
              <a:rPr lang="en-US" dirty="0" err="1"/>
              <a:t>trece</a:t>
            </a:r>
            <a:r>
              <a:rPr lang="en-US" dirty="0"/>
              <a:t> </a:t>
            </a:r>
            <a:r>
              <a:rPr lang="en-US" dirty="0" err="1"/>
              <a:t>si</a:t>
            </a:r>
            <a:r>
              <a:rPr lang="en-US" dirty="0"/>
              <a:t> </a:t>
            </a:r>
            <a:r>
              <a:rPr lang="en-US" dirty="0" err="1"/>
              <a:t>prin</a:t>
            </a:r>
            <a:r>
              <a:rPr lang="en-US" dirty="0"/>
              <a:t> </a:t>
            </a:r>
            <a:r>
              <a:rPr lang="en-US" dirty="0" err="1"/>
              <a:t>prezentarea</a:t>
            </a:r>
            <a:r>
              <a:rPr lang="en-US" dirty="0"/>
              <a:t> </a:t>
            </a:r>
            <a:r>
              <a:rPr lang="en-US" dirty="0" err="1"/>
              <a:t>platformei</a:t>
            </a:r>
            <a:r>
              <a:rPr lang="en-US" dirty="0"/>
              <a:t> web </a:t>
            </a:r>
            <a:r>
              <a:rPr lang="en-US" dirty="0" err="1"/>
              <a:t>Observatorul</a:t>
            </a:r>
            <a:r>
              <a:rPr lang="en-US" dirty="0"/>
              <a:t> </a:t>
            </a:r>
            <a:r>
              <a:rPr lang="en-US" dirty="0" err="1"/>
              <a:t>Copilului</a:t>
            </a:r>
            <a:r>
              <a:rPr lang="en-US" dirty="0"/>
              <a:t> , </a:t>
            </a:r>
            <a:r>
              <a:rPr lang="en-US" dirty="0" err="1"/>
              <a:t>planificarea</a:t>
            </a:r>
            <a:r>
              <a:rPr lang="en-US" dirty="0"/>
              <a:t> </a:t>
            </a:r>
            <a:r>
              <a:rPr lang="en-US" dirty="0" err="1"/>
              <a:t>interventiei</a:t>
            </a:r>
            <a:r>
              <a:rPr lang="en-US" dirty="0"/>
              <a:t> , plan de </a:t>
            </a:r>
            <a:r>
              <a:rPr lang="en-US" dirty="0" err="1"/>
              <a:t>servicii</a:t>
            </a:r>
            <a:r>
              <a:rPr lang="en-US" dirty="0"/>
              <a:t> </a:t>
            </a:r>
            <a:r>
              <a:rPr lang="en-US" dirty="0" err="1"/>
              <a:t>si</a:t>
            </a:r>
            <a:r>
              <a:rPr lang="en-US" dirty="0"/>
              <a:t> in final </a:t>
            </a:r>
            <a:r>
              <a:rPr lang="en-US" dirty="0" err="1"/>
              <a:t>vom</a:t>
            </a:r>
            <a:r>
              <a:rPr lang="en-US" dirty="0"/>
              <a:t> face o </a:t>
            </a:r>
            <a:r>
              <a:rPr lang="en-US" dirty="0" err="1"/>
              <a:t>recapitulare</a:t>
            </a:r>
            <a:r>
              <a:rPr lang="en-US" dirty="0"/>
              <a:t> </a:t>
            </a:r>
            <a:r>
              <a:rPr lang="en-US" dirty="0" err="1"/>
              <a:t>finala</a:t>
            </a:r>
            <a:r>
              <a:rPr lang="en-US" dirty="0"/>
              <a:t>. </a:t>
            </a:r>
          </a:p>
        </p:txBody>
      </p:sp>
      <p:sp>
        <p:nvSpPr>
          <p:cNvPr id="4" name="Slide Number Placeholder 3"/>
          <p:cNvSpPr>
            <a:spLocks noGrp="1"/>
          </p:cNvSpPr>
          <p:nvPr>
            <p:ph type="sldNum" sz="quarter" idx="5"/>
          </p:nvPr>
        </p:nvSpPr>
        <p:spPr/>
        <p:txBody>
          <a:bodyPr/>
          <a:lstStyle/>
          <a:p>
            <a:fld id="{43689E5B-112A-46A3-B6D0-70548DC6D353}" type="slidenum">
              <a:rPr lang="en-US" smtClean="0"/>
              <a:pPr/>
              <a:t>2</a:t>
            </a:fld>
            <a:endParaRPr lang="en-US"/>
          </a:p>
        </p:txBody>
      </p:sp>
    </p:spTree>
    <p:extLst>
      <p:ext uri="{BB962C8B-B14F-4D97-AF65-F5344CB8AC3E}">
        <p14:creationId xmlns:p14="http://schemas.microsoft.com/office/powerpoint/2010/main" xmlns="" val="2047581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Informatii</a:t>
            </a:r>
            <a:r>
              <a:rPr lang="en-US" dirty="0"/>
              <a:t>  din </a:t>
            </a:r>
            <a:r>
              <a:rPr lang="en-US" dirty="0" err="1"/>
              <a:t>imaginea</a:t>
            </a:r>
            <a:r>
              <a:rPr lang="en-US" dirty="0"/>
              <a:t> </a:t>
            </a:r>
            <a:r>
              <a:rPr lang="en-US" dirty="0" err="1"/>
              <a:t>atasata</a:t>
            </a:r>
            <a:r>
              <a:rPr lang="en-US" dirty="0"/>
              <a:t>  </a:t>
            </a:r>
            <a:r>
              <a:rPr lang="en-US" dirty="0" err="1"/>
              <a:t>trebuie</a:t>
            </a:r>
            <a:r>
              <a:rPr lang="en-US" dirty="0"/>
              <a:t> </a:t>
            </a:r>
            <a:r>
              <a:rPr lang="en-US" dirty="0" err="1"/>
              <a:t>sa</a:t>
            </a:r>
            <a:r>
              <a:rPr lang="en-US" dirty="0"/>
              <a:t> le </a:t>
            </a:r>
            <a:r>
              <a:rPr lang="en-US" dirty="0" err="1"/>
              <a:t>completeze</a:t>
            </a:r>
            <a:r>
              <a:rPr lang="en-US" dirty="0"/>
              <a:t> </a:t>
            </a:r>
            <a:r>
              <a:rPr lang="en-US" dirty="0" err="1"/>
              <a:t>utilizatorul</a:t>
            </a:r>
            <a:r>
              <a:rPr lang="en-US" dirty="0"/>
              <a:t> la sing-up.  </a:t>
            </a:r>
          </a:p>
        </p:txBody>
      </p:sp>
      <p:sp>
        <p:nvSpPr>
          <p:cNvPr id="4" name="Slide Number Placeholder 3"/>
          <p:cNvSpPr>
            <a:spLocks noGrp="1"/>
          </p:cNvSpPr>
          <p:nvPr>
            <p:ph type="sldNum" sz="quarter" idx="5"/>
          </p:nvPr>
        </p:nvSpPr>
        <p:spPr/>
        <p:txBody>
          <a:bodyPr/>
          <a:lstStyle/>
          <a:p>
            <a:fld id="{43689E5B-112A-46A3-B6D0-70548DC6D353}" type="slidenum">
              <a:rPr lang="en-US" smtClean="0"/>
              <a:pPr/>
              <a:t>20</a:t>
            </a:fld>
            <a:endParaRPr lang="en-US"/>
          </a:p>
        </p:txBody>
      </p:sp>
    </p:spTree>
    <p:extLst>
      <p:ext uri="{BB962C8B-B14F-4D97-AF65-F5344CB8AC3E}">
        <p14:creationId xmlns:p14="http://schemas.microsoft.com/office/powerpoint/2010/main" xmlns="" val="2206433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21</a:t>
            </a:fld>
            <a:endParaRPr lang="en-US"/>
          </a:p>
        </p:txBody>
      </p:sp>
    </p:spTree>
    <p:extLst>
      <p:ext uri="{BB962C8B-B14F-4D97-AF65-F5344CB8AC3E}">
        <p14:creationId xmlns:p14="http://schemas.microsoft.com/office/powerpoint/2010/main" xmlns="" val="415350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Dimensiun</a:t>
            </a:r>
            <a:r>
              <a:rPr lang="en-US" dirty="0"/>
              <a:t> </a:t>
            </a:r>
            <a:r>
              <a:rPr lang="en-US" dirty="0" err="1"/>
              <a:t>si</a:t>
            </a:r>
            <a:r>
              <a:rPr lang="en-US" dirty="0"/>
              <a:t> </a:t>
            </a:r>
            <a:r>
              <a:rPr lang="en-US" dirty="0" err="1"/>
              <a:t>vulnerabilitati</a:t>
            </a:r>
            <a:r>
              <a:rPr lang="en-US" dirty="0"/>
              <a:t> </a:t>
            </a:r>
            <a:r>
              <a:rPr lang="en-US" dirty="0" err="1"/>
              <a:t>urmarite</a:t>
            </a:r>
            <a:r>
              <a:rPr lang="en-US" dirty="0"/>
              <a:t> : </a:t>
            </a:r>
          </a:p>
          <a:p>
            <a:r>
              <a:rPr lang="en-US" dirty="0" err="1"/>
              <a:t>Prin</a:t>
            </a:r>
            <a:r>
              <a:rPr lang="en-US" dirty="0"/>
              <a:t> </a:t>
            </a:r>
            <a:r>
              <a:rPr lang="en-US" dirty="0" err="1"/>
              <a:t>completarea</a:t>
            </a:r>
            <a:r>
              <a:rPr lang="en-US" dirty="0"/>
              <a:t> </a:t>
            </a:r>
            <a:r>
              <a:rPr lang="en-US" dirty="0" err="1"/>
              <a:t>chestionarului</a:t>
            </a:r>
            <a:r>
              <a:rPr lang="en-US" dirty="0"/>
              <a:t> se </a:t>
            </a:r>
            <a:r>
              <a:rPr lang="en-US" dirty="0" err="1"/>
              <a:t>vor</a:t>
            </a:r>
            <a:r>
              <a:rPr lang="en-US" dirty="0"/>
              <a:t> </a:t>
            </a:r>
            <a:r>
              <a:rPr lang="en-US" dirty="0" err="1"/>
              <a:t>urmari</a:t>
            </a:r>
            <a:r>
              <a:rPr lang="en-US" dirty="0"/>
              <a:t>  :  6 </a:t>
            </a:r>
            <a:r>
              <a:rPr lang="en-US" dirty="0" err="1"/>
              <a:t>dimensiuni</a:t>
            </a:r>
            <a:r>
              <a:rPr lang="en-US" dirty="0"/>
              <a:t>  care </a:t>
            </a:r>
            <a:r>
              <a:rPr lang="en-US" dirty="0" err="1"/>
              <a:t>urmaresc</a:t>
            </a:r>
            <a:r>
              <a:rPr lang="en-US" dirty="0"/>
              <a:t> </a:t>
            </a:r>
            <a:r>
              <a:rPr lang="en-US" dirty="0" err="1"/>
              <a:t>identificarea</a:t>
            </a:r>
            <a:r>
              <a:rPr lang="en-US" dirty="0"/>
              <a:t> a 17 </a:t>
            </a:r>
            <a:r>
              <a:rPr lang="en-US" dirty="0" err="1"/>
              <a:t>vulnerabilitati</a:t>
            </a:r>
            <a:r>
              <a:rPr lang="en-US" dirty="0"/>
              <a:t>  care la </a:t>
            </a:r>
            <a:r>
              <a:rPr lang="en-US" dirty="0" err="1"/>
              <a:t>randul</a:t>
            </a:r>
            <a:r>
              <a:rPr lang="en-US" dirty="0"/>
              <a:t> lor  sunt </a:t>
            </a:r>
            <a:r>
              <a:rPr lang="en-US" dirty="0" err="1"/>
              <a:t>compuse</a:t>
            </a:r>
            <a:r>
              <a:rPr lang="en-US" dirty="0"/>
              <a:t> din 38 de sub –</a:t>
            </a:r>
            <a:r>
              <a:rPr lang="en-US" dirty="0" err="1"/>
              <a:t>vulnerabilitati</a:t>
            </a:r>
            <a:r>
              <a:rPr lang="en-US" dirty="0"/>
              <a:t>  . </a:t>
            </a:r>
          </a:p>
        </p:txBody>
      </p:sp>
      <p:sp>
        <p:nvSpPr>
          <p:cNvPr id="4" name="Slide Number Placeholder 3"/>
          <p:cNvSpPr>
            <a:spLocks noGrp="1"/>
          </p:cNvSpPr>
          <p:nvPr>
            <p:ph type="sldNum" sz="quarter" idx="5"/>
          </p:nvPr>
        </p:nvSpPr>
        <p:spPr/>
        <p:txBody>
          <a:bodyPr/>
          <a:lstStyle/>
          <a:p>
            <a:fld id="{43689E5B-112A-46A3-B6D0-70548DC6D353}" type="slidenum">
              <a:rPr lang="en-US" smtClean="0"/>
              <a:pPr/>
              <a:t>22</a:t>
            </a:fld>
            <a:endParaRPr lang="en-US"/>
          </a:p>
        </p:txBody>
      </p:sp>
    </p:spTree>
    <p:extLst>
      <p:ext uri="{BB962C8B-B14F-4D97-AF65-F5344CB8AC3E}">
        <p14:creationId xmlns:p14="http://schemas.microsoft.com/office/powerpoint/2010/main" xmlns="" val="1328315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23</a:t>
            </a:fld>
            <a:endParaRPr lang="en-US"/>
          </a:p>
        </p:txBody>
      </p:sp>
    </p:spTree>
    <p:extLst>
      <p:ext uri="{BB962C8B-B14F-4D97-AF65-F5344CB8AC3E}">
        <p14:creationId xmlns:p14="http://schemas.microsoft.com/office/powerpoint/2010/main" xmlns="" val="761420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24</a:t>
            </a:fld>
            <a:endParaRPr lang="en-US"/>
          </a:p>
        </p:txBody>
      </p:sp>
    </p:spTree>
    <p:extLst>
      <p:ext uri="{BB962C8B-B14F-4D97-AF65-F5344CB8AC3E}">
        <p14:creationId xmlns:p14="http://schemas.microsoft.com/office/powerpoint/2010/main" xmlns="" val="2970118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25</a:t>
            </a:fld>
            <a:endParaRPr lang="en-US"/>
          </a:p>
        </p:txBody>
      </p:sp>
    </p:spTree>
    <p:extLst>
      <p:ext uri="{BB962C8B-B14F-4D97-AF65-F5344CB8AC3E}">
        <p14:creationId xmlns:p14="http://schemas.microsoft.com/office/powerpoint/2010/main" xmlns="" val="1544639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26</a:t>
            </a:fld>
            <a:endParaRPr lang="en-US"/>
          </a:p>
        </p:txBody>
      </p:sp>
    </p:spTree>
    <p:extLst>
      <p:ext uri="{BB962C8B-B14F-4D97-AF65-F5344CB8AC3E}">
        <p14:creationId xmlns:p14="http://schemas.microsoft.com/office/powerpoint/2010/main" xmlns="" val="2180464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27</a:t>
            </a:fld>
            <a:endParaRPr lang="en-US"/>
          </a:p>
        </p:txBody>
      </p:sp>
    </p:spTree>
    <p:extLst>
      <p:ext uri="{BB962C8B-B14F-4D97-AF65-F5344CB8AC3E}">
        <p14:creationId xmlns:p14="http://schemas.microsoft.com/office/powerpoint/2010/main" xmlns="" val="3388558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4"/>
                </a:solidFill>
                <a:effectLst/>
                <a:latin typeface="Google Sans"/>
              </a:rPr>
              <a:t>Pachetul</a:t>
            </a:r>
            <a:r>
              <a:rPr lang="en-US" b="0" i="0" dirty="0">
                <a:solidFill>
                  <a:srgbClr val="202124"/>
                </a:solidFill>
                <a:effectLst/>
                <a:latin typeface="Google Sans"/>
              </a:rPr>
              <a:t> minim de </a:t>
            </a:r>
            <a:r>
              <a:rPr lang="en-US" b="0" i="0" dirty="0" err="1">
                <a:solidFill>
                  <a:srgbClr val="202124"/>
                </a:solidFill>
                <a:effectLst/>
                <a:latin typeface="Google Sans"/>
              </a:rPr>
              <a:t>servicii</a:t>
            </a:r>
            <a:r>
              <a:rPr lang="en-US" b="0" i="0" dirty="0">
                <a:solidFill>
                  <a:srgbClr val="202124"/>
                </a:solidFill>
                <a:effectLst/>
                <a:latin typeface="Google Sans"/>
              </a:rPr>
              <a:t> </a:t>
            </a:r>
            <a:r>
              <a:rPr lang="en-US" b="0" i="0" dirty="0" err="1">
                <a:solidFill>
                  <a:srgbClr val="202124"/>
                </a:solidFill>
                <a:effectLst/>
                <a:latin typeface="Google Sans"/>
              </a:rPr>
              <a:t>este</a:t>
            </a:r>
            <a:r>
              <a:rPr lang="en-US" b="0" i="0" dirty="0">
                <a:solidFill>
                  <a:srgbClr val="202124"/>
                </a:solidFill>
                <a:effectLst/>
                <a:latin typeface="Google Sans"/>
              </a:rPr>
              <a:t> un concept </a:t>
            </a:r>
            <a:r>
              <a:rPr lang="en-US" b="0" i="0" dirty="0" err="1">
                <a:solidFill>
                  <a:srgbClr val="202124"/>
                </a:solidFill>
                <a:effectLst/>
                <a:latin typeface="Google Sans"/>
              </a:rPr>
              <a:t>umbrelă</a:t>
            </a:r>
            <a:r>
              <a:rPr lang="en-US" b="0" i="0" dirty="0">
                <a:solidFill>
                  <a:srgbClr val="202124"/>
                </a:solidFill>
                <a:effectLst/>
                <a:latin typeface="Google Sans"/>
              </a:rPr>
              <a:t> </a:t>
            </a:r>
            <a:r>
              <a:rPr lang="en-US" b="0" i="0" dirty="0" err="1">
                <a:solidFill>
                  <a:srgbClr val="202124"/>
                </a:solidFill>
                <a:effectLst/>
                <a:latin typeface="Google Sans"/>
              </a:rPr>
              <a:t>ce</a:t>
            </a:r>
            <a:r>
              <a:rPr lang="en-US" b="0" i="0" dirty="0">
                <a:solidFill>
                  <a:srgbClr val="202124"/>
                </a:solidFill>
                <a:effectLst/>
                <a:latin typeface="Google Sans"/>
              </a:rPr>
              <a:t> introduce un model </a:t>
            </a:r>
            <a:r>
              <a:rPr lang="en-US" b="0" i="0" dirty="0" err="1">
                <a:solidFill>
                  <a:srgbClr val="202124"/>
                </a:solidFill>
                <a:effectLst/>
                <a:latin typeface="Google Sans"/>
              </a:rPr>
              <a:t>integrat</a:t>
            </a:r>
            <a:r>
              <a:rPr lang="en-US" b="0" i="0" dirty="0">
                <a:solidFill>
                  <a:srgbClr val="202124"/>
                </a:solidFill>
                <a:effectLst/>
                <a:latin typeface="Google Sans"/>
              </a:rPr>
              <a:t> de </a:t>
            </a:r>
            <a:r>
              <a:rPr lang="en-US" b="0" i="0" dirty="0" err="1">
                <a:solidFill>
                  <a:srgbClr val="040C28"/>
                </a:solidFill>
                <a:effectLst/>
                <a:latin typeface="Google Sans"/>
              </a:rPr>
              <a:t>servicii</a:t>
            </a:r>
            <a:r>
              <a:rPr lang="en-US" b="0" i="0" dirty="0">
                <a:solidFill>
                  <a:srgbClr val="202124"/>
                </a:solidFill>
                <a:effectLst/>
                <a:latin typeface="Google Sans"/>
              </a:rPr>
              <a:t> de </a:t>
            </a:r>
            <a:r>
              <a:rPr lang="en-US" b="0" i="0" dirty="0" err="1">
                <a:solidFill>
                  <a:srgbClr val="202124"/>
                </a:solidFill>
                <a:effectLst/>
                <a:latin typeface="Google Sans"/>
              </a:rPr>
              <a:t>bază</a:t>
            </a:r>
            <a:r>
              <a:rPr lang="en-US" b="0" i="0" dirty="0">
                <a:solidFill>
                  <a:srgbClr val="202124"/>
                </a:solidFill>
                <a:effectLst/>
                <a:latin typeface="Google Sans"/>
              </a:rPr>
              <a:t> </a:t>
            </a:r>
            <a:r>
              <a:rPr lang="en-US" b="0" i="0" dirty="0" err="1">
                <a:solidFill>
                  <a:srgbClr val="202124"/>
                </a:solidFill>
                <a:effectLst/>
                <a:latin typeface="Google Sans"/>
              </a:rPr>
              <a:t>furnizate</a:t>
            </a:r>
            <a:r>
              <a:rPr lang="en-US" b="0" i="0" dirty="0">
                <a:solidFill>
                  <a:srgbClr val="202124"/>
                </a:solidFill>
                <a:effectLst/>
                <a:latin typeface="Google Sans"/>
              </a:rPr>
              <a:t> la </a:t>
            </a:r>
            <a:r>
              <a:rPr lang="en-US" b="0" i="0" dirty="0" err="1">
                <a:solidFill>
                  <a:srgbClr val="202124"/>
                </a:solidFill>
                <a:effectLst/>
                <a:latin typeface="Google Sans"/>
              </a:rPr>
              <a:t>nivelul</a:t>
            </a:r>
            <a:r>
              <a:rPr lang="en-US" b="0" i="0" dirty="0">
                <a:solidFill>
                  <a:srgbClr val="202124"/>
                </a:solidFill>
                <a:effectLst/>
                <a:latin typeface="Google Sans"/>
              </a:rPr>
              <a:t> </a:t>
            </a:r>
            <a:r>
              <a:rPr lang="en-US" b="0" i="0" dirty="0" err="1">
                <a:solidFill>
                  <a:srgbClr val="202124"/>
                </a:solidFill>
                <a:effectLst/>
                <a:latin typeface="Google Sans"/>
              </a:rPr>
              <a:t>comunității</a:t>
            </a:r>
            <a:r>
              <a:rPr lang="en-US" b="0" i="0" dirty="0">
                <a:solidFill>
                  <a:srgbClr val="202124"/>
                </a:solidFill>
                <a:effectLst/>
                <a:latin typeface="Google Sans"/>
              </a:rPr>
              <a:t>, </a:t>
            </a:r>
            <a:r>
              <a:rPr lang="en-US" b="0" i="0" dirty="0" err="1">
                <a:solidFill>
                  <a:srgbClr val="202124"/>
                </a:solidFill>
                <a:effectLst/>
                <a:latin typeface="Google Sans"/>
              </a:rPr>
              <a:t>cuprinzând</a:t>
            </a:r>
            <a:r>
              <a:rPr lang="en-US" b="0" i="0" dirty="0">
                <a:solidFill>
                  <a:srgbClr val="202124"/>
                </a:solidFill>
                <a:effectLst/>
                <a:latin typeface="Google Sans"/>
              </a:rPr>
              <a:t> </a:t>
            </a:r>
            <a:r>
              <a:rPr lang="en-US" b="0" i="0" dirty="0" err="1">
                <a:solidFill>
                  <a:srgbClr val="040C28"/>
                </a:solidFill>
                <a:effectLst/>
                <a:latin typeface="Google Sans"/>
              </a:rPr>
              <a:t>servicii</a:t>
            </a:r>
            <a:r>
              <a:rPr lang="en-US" b="0" i="0" dirty="0">
                <a:solidFill>
                  <a:srgbClr val="202124"/>
                </a:solidFill>
                <a:effectLst/>
                <a:latin typeface="Google Sans"/>
              </a:rPr>
              <a:t> de </a:t>
            </a:r>
            <a:r>
              <a:rPr lang="en-US" b="0" i="0" dirty="0" err="1">
                <a:solidFill>
                  <a:srgbClr val="202124"/>
                </a:solidFill>
                <a:effectLst/>
                <a:latin typeface="Google Sans"/>
              </a:rPr>
              <a:t>sănătate</a:t>
            </a:r>
            <a:r>
              <a:rPr lang="en-US" b="0" i="0" dirty="0">
                <a:solidFill>
                  <a:srgbClr val="202124"/>
                </a:solidFill>
                <a:effectLst/>
                <a:latin typeface="Google Sans"/>
              </a:rPr>
              <a:t>, de </a:t>
            </a:r>
            <a:r>
              <a:rPr lang="en-US" b="0" i="0" dirty="0" err="1">
                <a:solidFill>
                  <a:srgbClr val="202124"/>
                </a:solidFill>
                <a:effectLst/>
                <a:latin typeface="Google Sans"/>
              </a:rPr>
              <a:t>educație</a:t>
            </a:r>
            <a:r>
              <a:rPr lang="en-US" b="0" i="0" dirty="0">
                <a:solidFill>
                  <a:srgbClr val="202124"/>
                </a:solidFill>
                <a:effectLst/>
                <a:latin typeface="Google Sans"/>
              </a:rPr>
              <a:t>, de </a:t>
            </a:r>
            <a:r>
              <a:rPr lang="en-US" b="0" i="0" dirty="0" err="1">
                <a:solidFill>
                  <a:srgbClr val="202124"/>
                </a:solidFill>
                <a:effectLst/>
                <a:latin typeface="Google Sans"/>
              </a:rPr>
              <a:t>protecție</a:t>
            </a:r>
            <a:r>
              <a:rPr lang="en-US" b="0" i="0" dirty="0">
                <a:solidFill>
                  <a:srgbClr val="202124"/>
                </a:solidFill>
                <a:effectLst/>
                <a:latin typeface="Google Sans"/>
              </a:rPr>
              <a:t> </a:t>
            </a:r>
            <a:r>
              <a:rPr lang="en-US" b="0" i="0" dirty="0" err="1">
                <a:solidFill>
                  <a:srgbClr val="202124"/>
                </a:solidFill>
                <a:effectLst/>
                <a:latin typeface="Google Sans"/>
              </a:rPr>
              <a:t>socialăși</a:t>
            </a:r>
            <a:r>
              <a:rPr lang="en-US" b="0" i="0" dirty="0">
                <a:solidFill>
                  <a:srgbClr val="202124"/>
                </a:solidFill>
                <a:effectLst/>
                <a:latin typeface="Google Sans"/>
              </a:rPr>
              <a:t> </a:t>
            </a:r>
            <a:r>
              <a:rPr lang="en-US" b="0" i="0" dirty="0" err="1">
                <a:solidFill>
                  <a:srgbClr val="202124"/>
                </a:solidFill>
                <a:effectLst/>
                <a:latin typeface="Google Sans"/>
              </a:rPr>
              <a:t>protecția</a:t>
            </a:r>
            <a:r>
              <a:rPr lang="en-US" b="0" i="0" dirty="0">
                <a:solidFill>
                  <a:srgbClr val="202124"/>
                </a:solidFill>
                <a:effectLst/>
                <a:latin typeface="Google Sans"/>
              </a:rPr>
              <a:t> </a:t>
            </a:r>
            <a:r>
              <a:rPr lang="en-US" b="0" i="0" dirty="0" err="1">
                <a:solidFill>
                  <a:srgbClr val="202124"/>
                </a:solidFill>
                <a:effectLst/>
                <a:latin typeface="Google Sans"/>
              </a:rPr>
              <a:t>copilului</a:t>
            </a:r>
            <a:r>
              <a:rPr lang="en-US" b="0" i="0" dirty="0">
                <a:solidFill>
                  <a:srgbClr val="202124"/>
                </a:solidFill>
                <a:effectLst/>
                <a:latin typeface="Google Sans"/>
              </a:rPr>
              <a:t>, </a:t>
            </a:r>
            <a:r>
              <a:rPr lang="en-US" b="0" i="0" dirty="0" err="1">
                <a:solidFill>
                  <a:srgbClr val="202124"/>
                </a:solidFill>
                <a:effectLst/>
                <a:latin typeface="Google Sans"/>
              </a:rPr>
              <a:t>adresate</a:t>
            </a:r>
            <a:r>
              <a:rPr lang="en-US" b="0" i="0" dirty="0">
                <a:solidFill>
                  <a:srgbClr val="202124"/>
                </a:solidFill>
                <a:effectLst/>
                <a:latin typeface="Google Sans"/>
              </a:rPr>
              <a:t> </a:t>
            </a:r>
            <a:r>
              <a:rPr lang="en-US" b="0" i="0" dirty="0" err="1">
                <a:solidFill>
                  <a:srgbClr val="202124"/>
                </a:solidFill>
                <a:effectLst/>
                <a:latin typeface="Google Sans"/>
              </a:rPr>
              <a:t>copiilor</a:t>
            </a:r>
            <a:r>
              <a:rPr lang="en-US" b="0" i="0" dirty="0">
                <a:solidFill>
                  <a:srgbClr val="202124"/>
                </a:solidFill>
                <a:effectLst/>
                <a:latin typeface="Google Sans"/>
              </a:rPr>
              <a:t> </a:t>
            </a:r>
            <a:r>
              <a:rPr lang="en-US" b="0" i="0" dirty="0" err="1">
                <a:solidFill>
                  <a:srgbClr val="202124"/>
                </a:solidFill>
                <a:effectLst/>
                <a:latin typeface="Google Sans"/>
              </a:rPr>
              <a:t>celormai</a:t>
            </a:r>
            <a:r>
              <a:rPr lang="en-US" b="0" i="0" dirty="0">
                <a:solidFill>
                  <a:srgbClr val="202124"/>
                </a:solidFill>
                <a:effectLst/>
                <a:latin typeface="Google Sans"/>
              </a:rPr>
              <a:t> </a:t>
            </a:r>
            <a:r>
              <a:rPr lang="en-US" b="0" i="0" dirty="0" err="1">
                <a:solidFill>
                  <a:srgbClr val="202124"/>
                </a:solidFill>
                <a:effectLst/>
                <a:latin typeface="Google Sans"/>
              </a:rPr>
              <a:t>vulnerabili</a:t>
            </a:r>
            <a:r>
              <a:rPr lang="en-US" b="0" i="0" dirty="0">
                <a:solidFill>
                  <a:srgbClr val="202124"/>
                </a:solidFill>
                <a:effectLst/>
                <a:latin typeface="Google Sans"/>
              </a:rPr>
              <a:t> </a:t>
            </a:r>
            <a:r>
              <a:rPr lang="en-US" b="0" i="0" dirty="0" err="1">
                <a:solidFill>
                  <a:srgbClr val="202124"/>
                </a:solidFill>
                <a:effectLst/>
                <a:latin typeface="Google Sans"/>
              </a:rPr>
              <a:t>și</a:t>
            </a:r>
            <a:r>
              <a:rPr lang="en-US" b="0" i="0" dirty="0">
                <a:solidFill>
                  <a:srgbClr val="202124"/>
                </a:solidFill>
                <a:effectLst/>
                <a:latin typeface="Google Sans"/>
              </a:rPr>
              <a:t> </a:t>
            </a:r>
            <a:r>
              <a:rPr lang="en-US" b="0" i="0" dirty="0" err="1">
                <a:solidFill>
                  <a:srgbClr val="202124"/>
                </a:solidFill>
                <a:effectLst/>
                <a:latin typeface="Google Sans"/>
              </a:rPr>
              <a:t>familiilor</a:t>
            </a:r>
            <a:r>
              <a:rPr lang="en-US" b="0" i="0" dirty="0">
                <a:solidFill>
                  <a:srgbClr val="202124"/>
                </a:solidFill>
                <a:effectLst/>
                <a:latin typeface="Google Sans"/>
              </a:rPr>
              <a:t> lor.</a:t>
            </a:r>
          </a:p>
        </p:txBody>
      </p:sp>
      <p:sp>
        <p:nvSpPr>
          <p:cNvPr id="4" name="Slide Number Placeholder 3"/>
          <p:cNvSpPr>
            <a:spLocks noGrp="1"/>
          </p:cNvSpPr>
          <p:nvPr>
            <p:ph type="sldNum" sz="quarter" idx="5"/>
          </p:nvPr>
        </p:nvSpPr>
        <p:spPr/>
        <p:txBody>
          <a:bodyPr/>
          <a:lstStyle/>
          <a:p>
            <a:fld id="{43689E5B-112A-46A3-B6D0-70548DC6D353}" type="slidenum">
              <a:rPr lang="en-US" smtClean="0"/>
              <a:pPr/>
              <a:t>28</a:t>
            </a:fld>
            <a:endParaRPr lang="en-US"/>
          </a:p>
        </p:txBody>
      </p:sp>
    </p:spTree>
    <p:extLst>
      <p:ext uri="{BB962C8B-B14F-4D97-AF65-F5344CB8AC3E}">
        <p14:creationId xmlns:p14="http://schemas.microsoft.com/office/powerpoint/2010/main" xmlns="" val="649056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Primul</a:t>
            </a:r>
            <a:r>
              <a:rPr lang="en-US" dirty="0"/>
              <a:t> </a:t>
            </a:r>
            <a:r>
              <a:rPr lang="en-US" dirty="0" err="1"/>
              <a:t>pachet</a:t>
            </a:r>
            <a:r>
              <a:rPr lang="en-US" dirty="0"/>
              <a:t> </a:t>
            </a:r>
            <a:r>
              <a:rPr lang="en-US" dirty="0" err="1"/>
              <a:t>Evaluarea</a:t>
            </a:r>
            <a:r>
              <a:rPr lang="en-US" dirty="0"/>
              <a:t> </a:t>
            </a:r>
            <a:r>
              <a:rPr lang="en-US" dirty="0" err="1"/>
              <a:t>nevoilor</a:t>
            </a:r>
            <a:r>
              <a:rPr lang="en-US" dirty="0"/>
              <a:t>  continue  23 de </a:t>
            </a:r>
            <a:r>
              <a:rPr lang="en-US" dirty="0" err="1"/>
              <a:t>interventii</a:t>
            </a:r>
            <a:r>
              <a:rPr lang="en-US" dirty="0"/>
              <a:t> </a:t>
            </a:r>
            <a:r>
              <a:rPr lang="en-US" dirty="0" err="1"/>
              <a:t>posibile</a:t>
            </a:r>
            <a:r>
              <a:rPr lang="en-US" dirty="0"/>
              <a:t> cum </a:t>
            </a:r>
            <a:r>
              <a:rPr lang="en-US" dirty="0" err="1"/>
              <a:t>ar</a:t>
            </a:r>
            <a:r>
              <a:rPr lang="en-US" dirty="0"/>
              <a:t> fi : Ancheta </a:t>
            </a:r>
            <a:r>
              <a:rPr lang="en-US" dirty="0" err="1"/>
              <a:t>sociala</a:t>
            </a:r>
            <a:r>
              <a:rPr lang="en-US" dirty="0"/>
              <a:t> standard , </a:t>
            </a:r>
            <a:r>
              <a:rPr lang="en-US" dirty="0" err="1"/>
              <a:t>Verficarea</a:t>
            </a:r>
            <a:r>
              <a:rPr lang="en-US" dirty="0"/>
              <a:t> </a:t>
            </a:r>
            <a:r>
              <a:rPr lang="en-US" dirty="0" err="1"/>
              <a:t>si</a:t>
            </a:r>
            <a:r>
              <a:rPr lang="en-US" dirty="0"/>
              <a:t> </a:t>
            </a:r>
            <a:r>
              <a:rPr lang="en-US" dirty="0" err="1"/>
              <a:t>completarea</a:t>
            </a:r>
            <a:r>
              <a:rPr lang="en-US" dirty="0"/>
              <a:t> </a:t>
            </a:r>
            <a:r>
              <a:rPr lang="en-US" dirty="0" err="1"/>
              <a:t>informatiilor</a:t>
            </a:r>
            <a:r>
              <a:rPr lang="en-US" dirty="0"/>
              <a:t> din </a:t>
            </a:r>
            <a:r>
              <a:rPr lang="en-US" dirty="0" err="1"/>
              <a:t>teren</a:t>
            </a:r>
            <a:r>
              <a:rPr lang="en-US" dirty="0"/>
              <a:t> , </a:t>
            </a:r>
            <a:r>
              <a:rPr lang="en-US" dirty="0" err="1"/>
              <a:t>etc</a:t>
            </a:r>
            <a:r>
              <a:rPr lang="en-US" dirty="0"/>
              <a:t> </a:t>
            </a:r>
          </a:p>
        </p:txBody>
      </p:sp>
      <p:sp>
        <p:nvSpPr>
          <p:cNvPr id="4" name="Slide Number Placeholder 3"/>
          <p:cNvSpPr>
            <a:spLocks noGrp="1"/>
          </p:cNvSpPr>
          <p:nvPr>
            <p:ph type="sldNum" sz="quarter" idx="5"/>
          </p:nvPr>
        </p:nvSpPr>
        <p:spPr/>
        <p:txBody>
          <a:bodyPr/>
          <a:lstStyle/>
          <a:p>
            <a:fld id="{43689E5B-112A-46A3-B6D0-70548DC6D353}" type="slidenum">
              <a:rPr lang="en-US" smtClean="0"/>
              <a:pPr/>
              <a:t>29</a:t>
            </a:fld>
            <a:endParaRPr lang="en-US"/>
          </a:p>
        </p:txBody>
      </p:sp>
    </p:spTree>
    <p:extLst>
      <p:ext uri="{BB962C8B-B14F-4D97-AF65-F5344CB8AC3E}">
        <p14:creationId xmlns:p14="http://schemas.microsoft.com/office/powerpoint/2010/main" xmlns="" val="343313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3</a:t>
            </a:fld>
            <a:endParaRPr lang="en-US"/>
          </a:p>
        </p:txBody>
      </p:sp>
    </p:spTree>
    <p:extLst>
      <p:ext uri="{BB962C8B-B14F-4D97-AF65-F5344CB8AC3E}">
        <p14:creationId xmlns:p14="http://schemas.microsoft.com/office/powerpoint/2010/main" xmlns="" val="3044583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8: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0" name="Google Shape;540;p38: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a:p>
        </p:txBody>
      </p:sp>
      <p:sp>
        <p:nvSpPr>
          <p:cNvPr id="541" name="Google Shape;541;p38: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chemeClr val="dk1"/>
                </a:solidFill>
                <a:latin typeface="Calibri"/>
                <a:ea typeface="Calibri"/>
                <a:cs typeface="Calibri"/>
                <a:sym typeface="Calibri"/>
              </a:rPr>
              <a:pPr/>
              <a:t>30</a:t>
            </a:fld>
            <a:endParaRPr>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9: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9" name="Google Shape;549;p39: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a:p>
        </p:txBody>
      </p:sp>
      <p:sp>
        <p:nvSpPr>
          <p:cNvPr id="550" name="Google Shape;550;p39: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chemeClr val="dk1"/>
                </a:solidFill>
                <a:latin typeface="Calibri"/>
                <a:ea typeface="Calibri"/>
                <a:cs typeface="Calibri"/>
                <a:sym typeface="Calibri"/>
              </a:rPr>
              <a:pPr/>
              <a:t>31</a:t>
            </a:fld>
            <a:endParaRPr>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0: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8" name="Google Shape;558;p40: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a:p>
        </p:txBody>
      </p:sp>
      <p:sp>
        <p:nvSpPr>
          <p:cNvPr id="559" name="Google Shape;559;p40: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chemeClr val="dk1"/>
                </a:solidFill>
                <a:latin typeface="Calibri"/>
                <a:ea typeface="Calibri"/>
                <a:cs typeface="Calibri"/>
                <a:sym typeface="Calibri"/>
              </a:rPr>
              <a:pPr/>
              <a:t>32</a:t>
            </a:fld>
            <a:endParaRPr>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1: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7" name="Google Shape;567;p41: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a:p>
        </p:txBody>
      </p:sp>
      <p:sp>
        <p:nvSpPr>
          <p:cNvPr id="568" name="Google Shape;568;p41: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chemeClr val="dk1"/>
                </a:solidFill>
                <a:latin typeface="Calibri"/>
                <a:ea typeface="Calibri"/>
                <a:cs typeface="Calibri"/>
                <a:sym typeface="Calibri"/>
              </a:rPr>
              <a:pPr/>
              <a:t>33</a:t>
            </a:fld>
            <a:endParaRPr>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2: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6" name="Google Shape;576;p42: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a:p>
        </p:txBody>
      </p:sp>
      <p:sp>
        <p:nvSpPr>
          <p:cNvPr id="577" name="Google Shape;577;p42: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chemeClr val="dk1"/>
                </a:solidFill>
                <a:latin typeface="Calibri"/>
                <a:ea typeface="Calibri"/>
                <a:cs typeface="Calibri"/>
                <a:sym typeface="Calibri"/>
              </a:rPr>
              <a:pPr/>
              <a:t>34</a:t>
            </a:fld>
            <a:endParaRPr>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3: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5" name="Google Shape;585;p43: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r>
              <a:rPr lang="en-US" dirty="0"/>
              <a:t>In </a:t>
            </a:r>
            <a:r>
              <a:rPr lang="en-US" dirty="0" err="1"/>
              <a:t>cazul</a:t>
            </a:r>
            <a:r>
              <a:rPr lang="en-US" dirty="0"/>
              <a:t> in care </a:t>
            </a:r>
            <a:r>
              <a:rPr lang="en-US" dirty="0" err="1"/>
              <a:t>avem</a:t>
            </a:r>
            <a:r>
              <a:rPr lang="en-US" dirty="0"/>
              <a:t> Caz </a:t>
            </a:r>
            <a:r>
              <a:rPr lang="en-US" dirty="0" err="1"/>
              <a:t>Prioritate</a:t>
            </a:r>
            <a:r>
              <a:rPr lang="en-US" dirty="0"/>
              <a:t> 0, </a:t>
            </a:r>
            <a:r>
              <a:rPr lang="en-US" dirty="0" err="1"/>
              <a:t>sesizarea</a:t>
            </a:r>
            <a:r>
              <a:rPr lang="en-US" dirty="0"/>
              <a:t> </a:t>
            </a:r>
            <a:r>
              <a:rPr lang="en-US" dirty="0" err="1"/>
              <a:t>va</a:t>
            </a:r>
            <a:r>
              <a:rPr lang="en-US" dirty="0"/>
              <a:t> fi </a:t>
            </a:r>
            <a:r>
              <a:rPr lang="en-US" dirty="0" err="1"/>
              <a:t>transferata</a:t>
            </a:r>
            <a:r>
              <a:rPr lang="en-US" dirty="0"/>
              <a:t> automat in Sina – </a:t>
            </a:r>
            <a:r>
              <a:rPr lang="en-US" dirty="0" err="1"/>
              <a:t>Modulul</a:t>
            </a:r>
            <a:r>
              <a:rPr lang="en-US" dirty="0"/>
              <a:t> </a:t>
            </a:r>
            <a:r>
              <a:rPr lang="en-US" dirty="0" err="1"/>
              <a:t>Protectie</a:t>
            </a:r>
            <a:r>
              <a:rPr lang="en-US" dirty="0"/>
              <a:t>, </a:t>
            </a:r>
            <a:r>
              <a:rPr lang="en-US" dirty="0" err="1"/>
              <a:t>ajungand</a:t>
            </a:r>
            <a:r>
              <a:rPr lang="en-US" dirty="0"/>
              <a:t> in </a:t>
            </a:r>
            <a:r>
              <a:rPr lang="en-US" dirty="0" err="1"/>
              <a:t>atentia</a:t>
            </a:r>
            <a:r>
              <a:rPr lang="en-US" dirty="0"/>
              <a:t> </a:t>
            </a:r>
            <a:r>
              <a:rPr lang="en-US" dirty="0" err="1"/>
              <a:t>responsabililor</a:t>
            </a:r>
            <a:r>
              <a:rPr lang="en-US" dirty="0"/>
              <a:t> din DGASPC-</a:t>
            </a:r>
            <a:r>
              <a:rPr lang="en-US" dirty="0" err="1"/>
              <a:t>uri</a:t>
            </a:r>
            <a:r>
              <a:rPr lang="en-US" dirty="0"/>
              <a:t> </a:t>
            </a:r>
            <a:r>
              <a:rPr lang="en-US" dirty="0" err="1"/>
              <a:t>pentru</a:t>
            </a:r>
            <a:r>
              <a:rPr lang="en-US" dirty="0"/>
              <a:t> o </a:t>
            </a:r>
            <a:r>
              <a:rPr lang="en-US" dirty="0" err="1"/>
              <a:t>verificare</a:t>
            </a:r>
            <a:r>
              <a:rPr lang="en-US" dirty="0"/>
              <a:t> a </a:t>
            </a:r>
            <a:r>
              <a:rPr lang="en-US" dirty="0" err="1"/>
              <a:t>specialiștilor</a:t>
            </a:r>
            <a:r>
              <a:rPr lang="en-US" dirty="0"/>
              <a:t> din </a:t>
            </a:r>
            <a:r>
              <a:rPr lang="en-US" dirty="0" err="1"/>
              <a:t>cadrul</a:t>
            </a:r>
            <a:r>
              <a:rPr lang="en-US" dirty="0"/>
              <a:t> </a:t>
            </a:r>
            <a:r>
              <a:rPr lang="en-US" dirty="0" err="1"/>
              <a:t>acestei</a:t>
            </a:r>
            <a:r>
              <a:rPr lang="en-US" dirty="0"/>
              <a:t> </a:t>
            </a:r>
            <a:r>
              <a:rPr lang="en-US" dirty="0" err="1"/>
              <a:t>instituții</a:t>
            </a:r>
            <a:r>
              <a:rPr lang="en-US" dirty="0"/>
              <a:t>. </a:t>
            </a:r>
            <a:r>
              <a:rPr lang="en-US" dirty="0" err="1"/>
              <a:t>Acest</a:t>
            </a:r>
            <a:r>
              <a:rPr lang="en-US" dirty="0"/>
              <a:t> </a:t>
            </a:r>
            <a:r>
              <a:rPr lang="en-US" dirty="0" err="1"/>
              <a:t>lucru</a:t>
            </a:r>
            <a:r>
              <a:rPr lang="en-US" dirty="0"/>
              <a:t> nu conduce automat la </a:t>
            </a:r>
            <a:r>
              <a:rPr lang="en-US" dirty="0" err="1"/>
              <a:t>stabilirea</a:t>
            </a:r>
            <a:r>
              <a:rPr lang="en-US" dirty="0"/>
              <a:t> </a:t>
            </a:r>
            <a:r>
              <a:rPr lang="en-US" dirty="0" err="1"/>
              <a:t>unei</a:t>
            </a:r>
            <a:r>
              <a:rPr lang="en-US" dirty="0"/>
              <a:t> </a:t>
            </a:r>
            <a:r>
              <a:rPr lang="en-US" dirty="0" err="1"/>
              <a:t>măsuri</a:t>
            </a:r>
            <a:r>
              <a:rPr lang="en-US" dirty="0"/>
              <a:t> de </a:t>
            </a:r>
            <a:r>
              <a:rPr lang="en-US" dirty="0" err="1"/>
              <a:t>protecție</a:t>
            </a:r>
            <a:r>
              <a:rPr lang="en-US" dirty="0"/>
              <a:t> </a:t>
            </a:r>
            <a:r>
              <a:rPr lang="en-US" dirty="0" err="1"/>
              <a:t>specială</a:t>
            </a:r>
            <a:r>
              <a:rPr lang="en-US" dirty="0"/>
              <a:t>.</a:t>
            </a:r>
          </a:p>
        </p:txBody>
      </p:sp>
      <p:sp>
        <p:nvSpPr>
          <p:cNvPr id="586" name="Google Shape;586;p43: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chemeClr val="dk1"/>
                </a:solidFill>
                <a:latin typeface="Calibri"/>
                <a:ea typeface="Calibri"/>
                <a:cs typeface="Calibri"/>
                <a:sym typeface="Calibri"/>
              </a:rPr>
              <a:pPr/>
              <a:t>35</a:t>
            </a:fld>
            <a:endParaRPr>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36</a:t>
            </a:fld>
            <a:endParaRPr lang="en-US"/>
          </a:p>
        </p:txBody>
      </p:sp>
    </p:spTree>
    <p:extLst>
      <p:ext uri="{BB962C8B-B14F-4D97-AF65-F5344CB8AC3E}">
        <p14:creationId xmlns:p14="http://schemas.microsoft.com/office/powerpoint/2010/main" xmlns="" val="2007110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37</a:t>
            </a:fld>
            <a:endParaRPr lang="en-US"/>
          </a:p>
        </p:txBody>
      </p:sp>
    </p:spTree>
    <p:extLst>
      <p:ext uri="{BB962C8B-B14F-4D97-AF65-F5344CB8AC3E}">
        <p14:creationId xmlns:p14="http://schemas.microsoft.com/office/powerpoint/2010/main" xmlns="" val="2604673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38</a:t>
            </a:fld>
            <a:endParaRPr lang="en-US"/>
          </a:p>
        </p:txBody>
      </p:sp>
    </p:spTree>
    <p:extLst>
      <p:ext uri="{BB962C8B-B14F-4D97-AF65-F5344CB8AC3E}">
        <p14:creationId xmlns:p14="http://schemas.microsoft.com/office/powerpoint/2010/main" xmlns="" val="1601896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39</a:t>
            </a:fld>
            <a:endParaRPr lang="en-US"/>
          </a:p>
        </p:txBody>
      </p:sp>
    </p:spTree>
    <p:extLst>
      <p:ext uri="{BB962C8B-B14F-4D97-AF65-F5344CB8AC3E}">
        <p14:creationId xmlns:p14="http://schemas.microsoft.com/office/powerpoint/2010/main" xmlns="" val="232756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err="1"/>
              <a:t>Scopul</a:t>
            </a:r>
            <a:r>
              <a:rPr lang="en-US" dirty="0"/>
              <a:t> </a:t>
            </a:r>
            <a:r>
              <a:rPr lang="en-US" dirty="0" err="1"/>
              <a:t>proiectul</a:t>
            </a:r>
            <a:r>
              <a:rPr lang="en-US" dirty="0"/>
              <a:t> SINA – </a:t>
            </a:r>
            <a:r>
              <a:rPr lang="en-US" dirty="0" err="1"/>
              <a:t>primul</a:t>
            </a:r>
            <a:r>
              <a:rPr lang="en-US" dirty="0"/>
              <a:t> </a:t>
            </a:r>
            <a:r>
              <a:rPr lang="en-US" dirty="0" err="1"/>
              <a:t>sistem</a:t>
            </a:r>
            <a:r>
              <a:rPr lang="en-US" dirty="0"/>
              <a:t> informatic National </a:t>
            </a:r>
            <a:r>
              <a:rPr lang="en-US" dirty="0" err="1"/>
              <a:t>pentru</a:t>
            </a:r>
            <a:r>
              <a:rPr lang="en-US" dirty="0"/>
              <a:t> </a:t>
            </a:r>
            <a:r>
              <a:rPr lang="en-US" dirty="0" err="1"/>
              <a:t>Adoptii</a:t>
            </a:r>
            <a:r>
              <a:rPr lang="en-US" dirty="0"/>
              <a:t>  </a:t>
            </a:r>
            <a:r>
              <a:rPr lang="en-US" dirty="0" err="1"/>
              <a:t>c</a:t>
            </a:r>
            <a:r>
              <a:rPr lang="en-US" b="0" i="0" dirty="0" err="1">
                <a:solidFill>
                  <a:srgbClr val="666666"/>
                </a:solidFill>
                <a:effectLst/>
                <a:latin typeface="Open Sans" panose="020B0606030504020204" pitchFamily="34" charset="0"/>
              </a:rPr>
              <a:t>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permite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urmărirea</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copiilor</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aflați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în</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situații</a:t>
            </a:r>
            <a:r>
              <a:rPr lang="en-US" b="0" i="0" dirty="0">
                <a:solidFill>
                  <a:srgbClr val="666666"/>
                </a:solidFill>
                <a:effectLst/>
                <a:latin typeface="Open Sans" panose="020B0606030504020204" pitchFamily="34" charset="0"/>
              </a:rPr>
              <a:t> de </a:t>
            </a:r>
            <a:r>
              <a:rPr lang="en-US" b="0" i="0" dirty="0" err="1">
                <a:solidFill>
                  <a:srgbClr val="666666"/>
                </a:solidFill>
                <a:effectLst/>
                <a:latin typeface="Open Sans" panose="020B0606030504020204" pitchFamily="34" charset="0"/>
              </a:rPr>
              <a:t>risc</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încă</a:t>
            </a:r>
            <a:r>
              <a:rPr lang="en-US" b="0" i="0" dirty="0">
                <a:solidFill>
                  <a:srgbClr val="666666"/>
                </a:solidFill>
                <a:effectLst/>
                <a:latin typeface="Open Sans" panose="020B0606030504020204" pitchFamily="34" charset="0"/>
              </a:rPr>
              <a:t> de la </a:t>
            </a:r>
            <a:r>
              <a:rPr lang="en-US" b="0" i="0" dirty="0" err="1">
                <a:solidFill>
                  <a:srgbClr val="666666"/>
                </a:solidFill>
                <a:effectLst/>
                <a:latin typeface="Open Sans" panose="020B0606030504020204" pitchFamily="34" charset="0"/>
              </a:rPr>
              <a:t>momentul</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intrării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în</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sistemul</a:t>
            </a:r>
            <a:r>
              <a:rPr lang="en-US" b="0" i="0" dirty="0">
                <a:solidFill>
                  <a:srgbClr val="666666"/>
                </a:solidFill>
                <a:effectLst/>
                <a:latin typeface="Open Sans" panose="020B0606030504020204" pitchFamily="34" charset="0"/>
              </a:rPr>
              <a:t> de </a:t>
            </a:r>
            <a:r>
              <a:rPr lang="en-US" b="0" i="0" dirty="0" err="1">
                <a:solidFill>
                  <a:srgbClr val="666666"/>
                </a:solidFill>
                <a:effectLst/>
                <a:latin typeface="Open Sans" panose="020B0606030504020204" pitchFamily="34" charset="0"/>
              </a:rPr>
              <a:t>protecție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și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până</a:t>
            </a:r>
            <a:r>
              <a:rPr lang="en-US" b="0" i="0" dirty="0">
                <a:solidFill>
                  <a:srgbClr val="666666"/>
                </a:solidFill>
                <a:effectLst/>
                <a:latin typeface="Open Sans" panose="020B0606030504020204" pitchFamily="34" charset="0"/>
              </a:rPr>
              <a:t> la </a:t>
            </a:r>
            <a:r>
              <a:rPr lang="en-US" b="0" i="0" dirty="0" err="1">
                <a:solidFill>
                  <a:srgbClr val="666666"/>
                </a:solidFill>
                <a:effectLst/>
                <a:latin typeface="Open Sans" panose="020B0606030504020204" pitchFamily="34" charset="0"/>
              </a:rPr>
              <a:t>ieșirea</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acestora</a:t>
            </a:r>
            <a:r>
              <a:rPr lang="en-US" b="0" i="0" dirty="0">
                <a:solidFill>
                  <a:srgbClr val="666666"/>
                </a:solidFill>
                <a:effectLst/>
                <a:latin typeface="Open Sans" panose="020B0606030504020204" pitchFamily="34" charset="0"/>
              </a:rPr>
              <a:t> din </a:t>
            </a:r>
            <a:r>
              <a:rPr lang="en-US" b="0" i="0" dirty="0" err="1">
                <a:solidFill>
                  <a:srgbClr val="666666"/>
                </a:solidFill>
                <a:effectLst/>
                <a:latin typeface="Open Sans" panose="020B0606030504020204" pitchFamily="34" charset="0"/>
              </a:rPr>
              <a:t>sistem</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prin</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adopție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reintegrare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în</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familie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sau</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majorat</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Totodată</a:t>
            </a:r>
            <a:r>
              <a:rPr lang="en-US" b="0" i="0" dirty="0">
                <a:solidFill>
                  <a:srgbClr val="666666"/>
                </a:solidFill>
                <a:effectLst/>
                <a:latin typeface="Open Sans" panose="020B0606030504020204" pitchFamily="34" charset="0"/>
              </a:rPr>
              <a:t>, SINA </a:t>
            </a:r>
            <a:r>
              <a:rPr lang="en-US" b="0" i="0" dirty="0" err="1">
                <a:solidFill>
                  <a:srgbClr val="666666"/>
                </a:solidFill>
                <a:effectLst/>
                <a:latin typeface="Open Sans" panose="020B0606030504020204" pitchFamily="34" charset="0"/>
              </a:rPr>
              <a:t>va</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urmări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pachetul</a:t>
            </a:r>
            <a:r>
              <a:rPr lang="en-US" b="0" i="0" dirty="0">
                <a:solidFill>
                  <a:srgbClr val="666666"/>
                </a:solidFill>
                <a:effectLst/>
                <a:latin typeface="Open Sans" panose="020B0606030504020204" pitchFamily="34" charset="0"/>
              </a:rPr>
              <a:t> de </a:t>
            </a:r>
            <a:r>
              <a:rPr lang="en-US" b="0" i="0" dirty="0" err="1">
                <a:solidFill>
                  <a:srgbClr val="666666"/>
                </a:solidFill>
                <a:effectLst/>
                <a:latin typeface="Open Sans" panose="020B0606030504020204" pitchFamily="34" charset="0"/>
              </a:rPr>
              <a:t>servicii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acordat</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copilului</a:t>
            </a:r>
            <a:r>
              <a:rPr lang="en-US" b="0" i="0" dirty="0">
                <a:solidFill>
                  <a:srgbClr val="666666"/>
                </a:solidFill>
                <a:effectLst/>
                <a:latin typeface="Open Sans" panose="020B0606030504020204" pitchFamily="34" charset="0"/>
              </a:rPr>
              <a:t>. SINA </a:t>
            </a:r>
            <a:r>
              <a:rPr lang="en-US" b="0" i="0" dirty="0" err="1">
                <a:solidFill>
                  <a:srgbClr val="666666"/>
                </a:solidFill>
                <a:effectLst/>
                <a:latin typeface="Open Sans" panose="020B0606030504020204" pitchFamily="34" charset="0"/>
              </a:rPr>
              <a:t>va</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furniza</a:t>
            </a:r>
            <a:r>
              <a:rPr lang="en-US" b="0" i="0" dirty="0">
                <a:solidFill>
                  <a:srgbClr val="666666"/>
                </a:solidFill>
                <a:effectLst/>
                <a:latin typeface="Open Sans" panose="020B0606030504020204" pitchFamily="34" charset="0"/>
              </a:rPr>
              <a:t> o </a:t>
            </a:r>
            <a:r>
              <a:rPr lang="en-US" b="0" i="0" dirty="0" err="1">
                <a:solidFill>
                  <a:srgbClr val="666666"/>
                </a:solidFill>
                <a:effectLst/>
                <a:latin typeface="Open Sans" panose="020B0606030504020204" pitchFamily="34" charset="0"/>
              </a:rPr>
              <a:t>serie</a:t>
            </a:r>
            <a:r>
              <a:rPr lang="en-US" b="0" i="0" dirty="0">
                <a:solidFill>
                  <a:srgbClr val="666666"/>
                </a:solidFill>
                <a:effectLst/>
                <a:latin typeface="Open Sans" panose="020B0606030504020204" pitchFamily="34" charset="0"/>
              </a:rPr>
              <a:t> de </a:t>
            </a:r>
            <a:r>
              <a:rPr lang="en-US" b="0" i="0" dirty="0" err="1">
                <a:solidFill>
                  <a:srgbClr val="666666"/>
                </a:solidFill>
                <a:effectLst/>
                <a:latin typeface="Open Sans" panose="020B0606030504020204" pitchFamily="34" charset="0"/>
              </a:rPr>
              <a:t>servicii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electronice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necesare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inherit"/>
              </a:rPr>
              <a:t>eficientizării</a:t>
            </a:r>
            <a:r>
              <a:rPr lang="en-US" b="0" i="0" dirty="0">
                <a:solidFill>
                  <a:srgbClr val="666666"/>
                </a:solidFill>
                <a:effectLst/>
                <a:latin typeface="inherit"/>
              </a:rPr>
              <a:t> </a:t>
            </a:r>
            <a:r>
              <a:rPr lang="en-US" b="0" i="0" dirty="0" err="1">
                <a:solidFill>
                  <a:srgbClr val="666666"/>
                </a:solidFill>
                <a:effectLst/>
                <a:latin typeface="inherit"/>
              </a:rPr>
              <a:t>timpilor</a:t>
            </a:r>
            <a:r>
              <a:rPr lang="en-US" b="0" i="0" dirty="0">
                <a:solidFill>
                  <a:srgbClr val="666666"/>
                </a:solidFill>
                <a:effectLst/>
                <a:latin typeface="inherit"/>
              </a:rPr>
              <a:t> de </a:t>
            </a:r>
            <a:r>
              <a:rPr lang="en-US" b="0" i="0" dirty="0" err="1">
                <a:solidFill>
                  <a:srgbClr val="666666"/>
                </a:solidFill>
                <a:effectLst/>
                <a:latin typeface="inherit"/>
              </a:rPr>
              <a:t>procesare</a:t>
            </a:r>
            <a:r>
              <a:rPr lang="en-US" b="0" i="0" dirty="0">
                <a:solidFill>
                  <a:srgbClr val="666666"/>
                </a:solidFill>
                <a:effectLst/>
                <a:latin typeface="inherit"/>
              </a:rPr>
              <a:t> a </a:t>
            </a:r>
            <a:r>
              <a:rPr lang="en-US" b="0" i="0" dirty="0" err="1">
                <a:solidFill>
                  <a:srgbClr val="666666"/>
                </a:solidFill>
                <a:effectLst/>
                <a:latin typeface="inherit"/>
              </a:rPr>
              <a:t>solicitărilor</a:t>
            </a:r>
            <a:r>
              <a:rPr lang="en-US" b="0" i="0" dirty="0">
                <a:solidFill>
                  <a:srgbClr val="666666"/>
                </a:solidFill>
                <a:effectLst/>
                <a:latin typeface="inherit"/>
              </a:rPr>
              <a:t> de </a:t>
            </a:r>
            <a:r>
              <a:rPr lang="en-US" b="0" i="0" dirty="0" err="1">
                <a:solidFill>
                  <a:srgbClr val="666666"/>
                </a:solidFill>
                <a:effectLst/>
                <a:latin typeface="inherit"/>
              </a:rPr>
              <a:t>adopție</a:t>
            </a:r>
            <a:r>
              <a:rPr lang="en-US" b="0" i="0" dirty="0">
                <a:solidFill>
                  <a:srgbClr val="666666"/>
                </a:solidFill>
                <a:effectLst/>
                <a:latin typeface="inherit"/>
              </a:rPr>
              <a:t>, </a:t>
            </a:r>
            <a:r>
              <a:rPr lang="en-US" b="0" i="0" dirty="0" err="1">
                <a:solidFill>
                  <a:srgbClr val="666666"/>
                </a:solidFill>
                <a:effectLst/>
                <a:latin typeface="inherit"/>
              </a:rPr>
              <a:t>determinarea</a:t>
            </a:r>
            <a:r>
              <a:rPr lang="en-US" b="0" i="0" dirty="0">
                <a:solidFill>
                  <a:srgbClr val="666666"/>
                </a:solidFill>
                <a:effectLst/>
                <a:latin typeface="inherit"/>
              </a:rPr>
              <a:t> </a:t>
            </a:r>
            <a:r>
              <a:rPr lang="en-US" b="0" i="0" dirty="0" err="1">
                <a:solidFill>
                  <a:srgbClr val="666666"/>
                </a:solidFill>
                <a:effectLst/>
                <a:latin typeface="inherit"/>
              </a:rPr>
              <a:t>celor</a:t>
            </a:r>
            <a:r>
              <a:rPr lang="en-US" b="0" i="0" dirty="0">
                <a:solidFill>
                  <a:srgbClr val="666666"/>
                </a:solidFill>
                <a:effectLst/>
                <a:latin typeface="inherit"/>
              </a:rPr>
              <a:t> </a:t>
            </a:r>
            <a:r>
              <a:rPr lang="en-US" b="0" i="0" dirty="0" err="1">
                <a:solidFill>
                  <a:srgbClr val="666666"/>
                </a:solidFill>
                <a:effectLst/>
                <a:latin typeface="inherit"/>
              </a:rPr>
              <a:t>mai</a:t>
            </a:r>
            <a:r>
              <a:rPr lang="en-US" b="0" i="0" dirty="0">
                <a:solidFill>
                  <a:srgbClr val="666666"/>
                </a:solidFill>
                <a:effectLst/>
                <a:latin typeface="inherit"/>
              </a:rPr>
              <a:t> </a:t>
            </a:r>
            <a:r>
              <a:rPr lang="en-US" b="0" i="0" dirty="0" err="1">
                <a:solidFill>
                  <a:srgbClr val="666666"/>
                </a:solidFill>
                <a:effectLst/>
                <a:latin typeface="inherit"/>
              </a:rPr>
              <a:t>bune</a:t>
            </a:r>
            <a:r>
              <a:rPr lang="en-US" b="0" i="0" dirty="0">
                <a:solidFill>
                  <a:srgbClr val="666666"/>
                </a:solidFill>
                <a:effectLst/>
                <a:latin typeface="inherit"/>
              </a:rPr>
              <a:t> </a:t>
            </a:r>
            <a:r>
              <a:rPr lang="en-US" b="0" i="0" dirty="0" err="1">
                <a:solidFill>
                  <a:srgbClr val="666666"/>
                </a:solidFill>
                <a:effectLst/>
                <a:latin typeface="inherit"/>
              </a:rPr>
              <a:t>opțiuni</a:t>
            </a:r>
            <a:r>
              <a:rPr lang="en-US" b="0" i="0" dirty="0">
                <a:solidFill>
                  <a:srgbClr val="666666"/>
                </a:solidFill>
                <a:effectLst/>
                <a:latin typeface="inherit"/>
              </a:rPr>
              <a:t> </a:t>
            </a:r>
            <a:r>
              <a:rPr lang="en-US" b="0" i="0" dirty="0" err="1">
                <a:solidFill>
                  <a:srgbClr val="666666"/>
                </a:solidFill>
                <a:effectLst/>
                <a:latin typeface="inherit"/>
              </a:rPr>
              <a:t>pentru</a:t>
            </a:r>
            <a:r>
              <a:rPr lang="en-US" b="0" i="0" dirty="0">
                <a:solidFill>
                  <a:srgbClr val="666666"/>
                </a:solidFill>
                <a:effectLst/>
                <a:latin typeface="inherit"/>
              </a:rPr>
              <a:t> </a:t>
            </a:r>
            <a:r>
              <a:rPr lang="en-US" b="0" i="0" dirty="0" err="1">
                <a:solidFill>
                  <a:srgbClr val="666666"/>
                </a:solidFill>
                <a:effectLst/>
                <a:latin typeface="inherit"/>
              </a:rPr>
              <a:t>potrivirea</a:t>
            </a:r>
            <a:r>
              <a:rPr lang="en-US" b="0" i="0" dirty="0">
                <a:solidFill>
                  <a:srgbClr val="666666"/>
                </a:solidFill>
                <a:effectLst/>
                <a:latin typeface="inherit"/>
              </a:rPr>
              <a:t> </a:t>
            </a:r>
            <a:r>
              <a:rPr lang="en-US" b="0" i="0" dirty="0" err="1">
                <a:solidFill>
                  <a:srgbClr val="666666"/>
                </a:solidFill>
                <a:effectLst/>
                <a:latin typeface="inherit"/>
              </a:rPr>
              <a:t>dintre</a:t>
            </a:r>
            <a:r>
              <a:rPr lang="en-US" b="0" i="0" dirty="0">
                <a:solidFill>
                  <a:srgbClr val="666666"/>
                </a:solidFill>
                <a:effectLst/>
                <a:latin typeface="inherit"/>
              </a:rPr>
              <a:t> </a:t>
            </a:r>
            <a:r>
              <a:rPr lang="en-US" b="0" i="0" dirty="0" err="1">
                <a:solidFill>
                  <a:srgbClr val="666666"/>
                </a:solidFill>
                <a:effectLst/>
                <a:latin typeface="inherit"/>
              </a:rPr>
              <a:t>copil</a:t>
            </a:r>
            <a:r>
              <a:rPr lang="en-US" b="0" i="0" dirty="0">
                <a:solidFill>
                  <a:srgbClr val="666666"/>
                </a:solidFill>
                <a:effectLst/>
                <a:latin typeface="inherit"/>
              </a:rPr>
              <a:t> </a:t>
            </a:r>
            <a:r>
              <a:rPr lang="en-US" b="0" i="0" dirty="0" err="1">
                <a:solidFill>
                  <a:srgbClr val="666666"/>
                </a:solidFill>
                <a:effectLst/>
                <a:latin typeface="inherit"/>
              </a:rPr>
              <a:t>și</a:t>
            </a:r>
            <a:r>
              <a:rPr lang="en-US" b="0" i="0" dirty="0">
                <a:solidFill>
                  <a:srgbClr val="666666"/>
                </a:solidFill>
                <a:effectLst/>
                <a:latin typeface="inherit"/>
              </a:rPr>
              <a:t> </a:t>
            </a:r>
            <a:r>
              <a:rPr lang="en-US" b="0" i="0" dirty="0" err="1">
                <a:solidFill>
                  <a:srgbClr val="666666"/>
                </a:solidFill>
                <a:effectLst/>
                <a:latin typeface="inherit"/>
              </a:rPr>
              <a:t>persoana</a:t>
            </a:r>
            <a:r>
              <a:rPr lang="en-US" b="0" i="0" dirty="0">
                <a:solidFill>
                  <a:srgbClr val="666666"/>
                </a:solidFill>
                <a:effectLst/>
                <a:latin typeface="inherit"/>
              </a:rPr>
              <a:t> </a:t>
            </a:r>
            <a:r>
              <a:rPr lang="en-US" b="0" i="0" dirty="0" err="1">
                <a:solidFill>
                  <a:srgbClr val="666666"/>
                </a:solidFill>
                <a:effectLst/>
                <a:latin typeface="inherit"/>
              </a:rPr>
              <a:t>sau</a:t>
            </a:r>
            <a:r>
              <a:rPr lang="en-US" b="0" i="0" dirty="0">
                <a:solidFill>
                  <a:srgbClr val="666666"/>
                </a:solidFill>
                <a:effectLst/>
                <a:latin typeface="inherit"/>
              </a:rPr>
              <a:t> </a:t>
            </a:r>
            <a:r>
              <a:rPr lang="en-US" b="0" i="0" dirty="0" err="1">
                <a:solidFill>
                  <a:srgbClr val="666666"/>
                </a:solidFill>
                <a:effectLst/>
                <a:latin typeface="inherit"/>
              </a:rPr>
              <a:t>familia</a:t>
            </a:r>
            <a:r>
              <a:rPr lang="en-US" b="0" i="0" dirty="0">
                <a:solidFill>
                  <a:srgbClr val="666666"/>
                </a:solidFill>
                <a:effectLst/>
                <a:latin typeface="inherit"/>
              </a:rPr>
              <a:t> </a:t>
            </a:r>
            <a:r>
              <a:rPr lang="en-US" b="0" i="0" dirty="0" err="1">
                <a:solidFill>
                  <a:srgbClr val="666666"/>
                </a:solidFill>
                <a:effectLst/>
                <a:latin typeface="inherit"/>
              </a:rPr>
              <a:t>adoptatoare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și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monitorizarea</a:t>
            </a:r>
            <a:r>
              <a:rPr lang="en-US" b="0" i="0" dirty="0">
                <a:solidFill>
                  <a:srgbClr val="666666"/>
                </a:solidFill>
                <a:effectLst/>
                <a:latin typeface="Open Sans" panose="020B0606030504020204" pitchFamily="34" charset="0"/>
              </a:rPr>
              <a:t> post-</a:t>
            </a:r>
            <a:r>
              <a:rPr lang="en-US" b="0" i="0" dirty="0" err="1">
                <a:solidFill>
                  <a:srgbClr val="666666"/>
                </a:solidFill>
                <a:effectLst/>
                <a:latin typeface="Open Sans" panose="020B0606030504020204" pitchFamily="34" charset="0"/>
              </a:rPr>
              <a:t>adopție</a:t>
            </a:r>
            <a:r>
              <a:rPr lang="en-US" b="0" i="0" dirty="0">
                <a:solidFill>
                  <a:srgbClr val="666666"/>
                </a:solidFill>
                <a:effectLst/>
                <a:latin typeface="Open Sans" panose="020B0606030504020204" pitchFamily="34" charset="0"/>
              </a:rPr>
              <a:t> a </a:t>
            </a:r>
            <a:r>
              <a:rPr lang="en-US" b="0" i="0" dirty="0" err="1">
                <a:solidFill>
                  <a:srgbClr val="666666"/>
                </a:solidFill>
                <a:effectLst/>
                <a:latin typeface="Open Sans" panose="020B0606030504020204" pitchFamily="34" charset="0"/>
              </a:rPr>
              <a:t>copilului</a:t>
            </a:r>
            <a:r>
              <a:rPr lang="en-US" b="0" i="0" dirty="0">
                <a:solidFill>
                  <a:srgbClr val="666666"/>
                </a:solidFill>
                <a:effectLst/>
                <a:latin typeface="Open Sans" panose="020B0606030504020204" pitchFamily="34" charset="0"/>
              </a:rPr>
              <a:t>.</a:t>
            </a:r>
          </a:p>
          <a:p>
            <a:pPr algn="l" fontAlgn="base"/>
            <a:r>
              <a:rPr lang="en-US" b="0" i="0" dirty="0">
                <a:solidFill>
                  <a:srgbClr val="666666"/>
                </a:solidFill>
                <a:effectLst/>
                <a:latin typeface="Open Sans" panose="020B0606030504020204" pitchFamily="34" charset="0"/>
              </a:rPr>
              <a:t>De </a:t>
            </a:r>
            <a:r>
              <a:rPr lang="en-US" b="0" i="0" dirty="0" err="1">
                <a:solidFill>
                  <a:srgbClr val="666666"/>
                </a:solidFill>
                <a:effectLst/>
                <a:latin typeface="Open Sans" panose="020B0606030504020204" pitchFamily="34" charset="0"/>
              </a:rPr>
              <a:t>asemenea</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sistemul</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va</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permite</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accesul</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persoanelor</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interesate</a:t>
            </a:r>
            <a:r>
              <a:rPr lang="en-US" b="0" i="0" dirty="0">
                <a:solidFill>
                  <a:srgbClr val="666666"/>
                </a:solidFill>
                <a:effectLst/>
                <a:latin typeface="Open Sans" panose="020B0606030504020204" pitchFamily="34" charset="0"/>
              </a:rPr>
              <a:t> de </a:t>
            </a:r>
            <a:r>
              <a:rPr lang="en-US" b="0" i="0" dirty="0" err="1">
                <a:solidFill>
                  <a:srgbClr val="666666"/>
                </a:solidFill>
                <a:effectLst/>
                <a:latin typeface="Open Sans" panose="020B0606030504020204" pitchFamily="34" charset="0"/>
              </a:rPr>
              <a:t>adopție</a:t>
            </a:r>
            <a:r>
              <a:rPr lang="en-US" b="0" i="0" dirty="0">
                <a:solidFill>
                  <a:srgbClr val="666666"/>
                </a:solidFill>
                <a:effectLst/>
                <a:latin typeface="Open Sans" panose="020B0606030504020204" pitchFamily="34" charset="0"/>
              </a:rPr>
              <a:t> la </a:t>
            </a:r>
            <a:r>
              <a:rPr lang="en-US" b="0" i="0" dirty="0" err="1">
                <a:solidFill>
                  <a:srgbClr val="666666"/>
                </a:solidFill>
                <a:effectLst/>
                <a:latin typeface="inherit"/>
              </a:rPr>
              <a:t>informații</a:t>
            </a:r>
            <a:r>
              <a:rPr lang="en-US" b="0" i="0" dirty="0">
                <a:solidFill>
                  <a:srgbClr val="666666"/>
                </a:solidFill>
                <a:effectLst/>
                <a:latin typeface="inherit"/>
              </a:rPr>
              <a:t> </a:t>
            </a:r>
            <a:r>
              <a:rPr lang="en-US" b="0" i="0" dirty="0" err="1">
                <a:solidFill>
                  <a:srgbClr val="666666"/>
                </a:solidFill>
                <a:effectLst/>
                <a:latin typeface="inherit"/>
              </a:rPr>
              <a:t>referitoare</a:t>
            </a:r>
            <a:r>
              <a:rPr lang="en-US" b="0" i="0" dirty="0">
                <a:solidFill>
                  <a:srgbClr val="666666"/>
                </a:solidFill>
                <a:effectLst/>
                <a:latin typeface="inherit"/>
              </a:rPr>
              <a:t> la </a:t>
            </a:r>
            <a:r>
              <a:rPr lang="en-US" b="0" i="0" dirty="0" err="1">
                <a:solidFill>
                  <a:srgbClr val="666666"/>
                </a:solidFill>
                <a:effectLst/>
                <a:latin typeface="inherit"/>
              </a:rPr>
              <a:t>cadrul</a:t>
            </a:r>
            <a:r>
              <a:rPr lang="en-US" b="0" i="0" dirty="0">
                <a:solidFill>
                  <a:srgbClr val="666666"/>
                </a:solidFill>
                <a:effectLst/>
                <a:latin typeface="inherit"/>
              </a:rPr>
              <a:t> legal </a:t>
            </a:r>
            <a:r>
              <a:rPr lang="en-US" b="0" i="0" dirty="0" err="1">
                <a:solidFill>
                  <a:srgbClr val="666666"/>
                </a:solidFill>
                <a:effectLst/>
                <a:latin typeface="inherit"/>
              </a:rPr>
              <a:t>și</a:t>
            </a:r>
            <a:r>
              <a:rPr lang="en-US" b="0" i="0" dirty="0">
                <a:solidFill>
                  <a:srgbClr val="666666"/>
                </a:solidFill>
                <a:effectLst/>
                <a:latin typeface="inherit"/>
              </a:rPr>
              <a:t> la </a:t>
            </a:r>
            <a:r>
              <a:rPr lang="en-US" b="0" i="0" dirty="0" err="1">
                <a:solidFill>
                  <a:srgbClr val="666666"/>
                </a:solidFill>
                <a:effectLst/>
                <a:latin typeface="inherit"/>
              </a:rPr>
              <a:t>modul</a:t>
            </a:r>
            <a:r>
              <a:rPr lang="en-US" b="0" i="0" dirty="0">
                <a:solidFill>
                  <a:srgbClr val="666666"/>
                </a:solidFill>
                <a:effectLst/>
                <a:latin typeface="inherit"/>
              </a:rPr>
              <a:t> </a:t>
            </a:r>
            <a:r>
              <a:rPr lang="en-US" b="0" i="0" dirty="0" err="1">
                <a:solidFill>
                  <a:srgbClr val="666666"/>
                </a:solidFill>
                <a:effectLst/>
                <a:latin typeface="inherit"/>
              </a:rPr>
              <a:t>în</a:t>
            </a:r>
            <a:r>
              <a:rPr lang="en-US" b="0" i="0" dirty="0">
                <a:solidFill>
                  <a:srgbClr val="666666"/>
                </a:solidFill>
                <a:effectLst/>
                <a:latin typeface="inherit"/>
              </a:rPr>
              <a:t> care se </a:t>
            </a:r>
            <a:r>
              <a:rPr lang="en-US" b="0" i="0" dirty="0" err="1">
                <a:solidFill>
                  <a:srgbClr val="666666"/>
                </a:solidFill>
                <a:effectLst/>
                <a:latin typeface="inherit"/>
              </a:rPr>
              <a:t>derulează</a:t>
            </a:r>
            <a:r>
              <a:rPr lang="en-US" b="0" i="0" dirty="0">
                <a:solidFill>
                  <a:srgbClr val="666666"/>
                </a:solidFill>
                <a:effectLst/>
                <a:latin typeface="inherit"/>
              </a:rPr>
              <a:t> </a:t>
            </a:r>
            <a:r>
              <a:rPr lang="en-US" b="0" i="0" dirty="0" err="1">
                <a:solidFill>
                  <a:srgbClr val="666666"/>
                </a:solidFill>
                <a:effectLst/>
                <a:latin typeface="inherit"/>
              </a:rPr>
              <a:t>procesul</a:t>
            </a:r>
            <a:r>
              <a:rPr lang="en-US" b="0" i="0" dirty="0">
                <a:solidFill>
                  <a:srgbClr val="666666"/>
                </a:solidFill>
                <a:effectLst/>
                <a:latin typeface="inherit"/>
              </a:rPr>
              <a:t> de </a:t>
            </a:r>
            <a:r>
              <a:rPr lang="en-US" b="0" i="0" dirty="0" err="1">
                <a:solidFill>
                  <a:srgbClr val="666666"/>
                </a:solidFill>
                <a:effectLst/>
                <a:latin typeface="inherit"/>
              </a:rPr>
              <a:t>adopție</a:t>
            </a:r>
            <a:r>
              <a:rPr lang="en-US" b="0" i="0" dirty="0">
                <a:solidFill>
                  <a:srgbClr val="666666"/>
                </a:solidFill>
                <a:effectLst/>
                <a:latin typeface="Open Sans" panose="020B0606030504020204" pitchFamily="34" charset="0"/>
              </a:rPr>
              <a:t>, de la </a:t>
            </a:r>
            <a:r>
              <a:rPr lang="en-US" b="0" i="0" dirty="0" err="1">
                <a:solidFill>
                  <a:srgbClr val="666666"/>
                </a:solidFill>
                <a:effectLst/>
                <a:latin typeface="Open Sans" panose="020B0606030504020204" pitchFamily="34" charset="0"/>
              </a:rPr>
              <a:t>exprimarea</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intenției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și</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până</a:t>
            </a:r>
            <a:r>
              <a:rPr lang="en-US" b="0" i="0" dirty="0">
                <a:solidFill>
                  <a:srgbClr val="666666"/>
                </a:solidFill>
                <a:effectLst/>
                <a:latin typeface="Open Sans" panose="020B0606030504020204" pitchFamily="34" charset="0"/>
              </a:rPr>
              <a:t> la </a:t>
            </a:r>
            <a:r>
              <a:rPr lang="en-US" b="0" i="0" dirty="0" err="1">
                <a:solidFill>
                  <a:srgbClr val="666666"/>
                </a:solidFill>
                <a:effectLst/>
                <a:latin typeface="Open Sans" panose="020B0606030504020204" pitchFamily="34" charset="0"/>
              </a:rPr>
              <a:t>finalizarea</a:t>
            </a:r>
            <a:r>
              <a:rPr lang="en-US" b="0" i="0" dirty="0">
                <a:solidFill>
                  <a:srgbClr val="666666"/>
                </a:solidFill>
                <a:effectLst/>
                <a:latin typeface="Open Sans" panose="020B0606030504020204" pitchFamily="34" charset="0"/>
              </a:rPr>
              <a:t> </a:t>
            </a:r>
            <a:r>
              <a:rPr lang="en-US" b="0" i="0" dirty="0" err="1">
                <a:solidFill>
                  <a:srgbClr val="666666"/>
                </a:solidFill>
                <a:effectLst/>
                <a:latin typeface="Open Sans" panose="020B0606030504020204" pitchFamily="34" charset="0"/>
              </a:rPr>
              <a:t>procedurilor</a:t>
            </a:r>
            <a:r>
              <a:rPr lang="en-US" b="0" i="0" dirty="0">
                <a:solidFill>
                  <a:srgbClr val="666666"/>
                </a:solidFill>
                <a:effectLst/>
                <a:latin typeface="Open Sans" panose="020B0606030504020204" pitchFamily="34" charset="0"/>
              </a:rPr>
              <a:t>.</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4</a:t>
            </a:fld>
            <a:endParaRPr lang="en-US"/>
          </a:p>
        </p:txBody>
      </p:sp>
    </p:spTree>
    <p:extLst>
      <p:ext uri="{BB962C8B-B14F-4D97-AF65-F5344CB8AC3E}">
        <p14:creationId xmlns:p14="http://schemas.microsoft.com/office/powerpoint/2010/main" xmlns="" val="1125968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274" indent="-362274">
              <a:lnSpc>
                <a:spcPct val="115000"/>
              </a:lnSpc>
              <a:spcBef>
                <a:spcPts val="845"/>
              </a:spcBef>
              <a:spcAft>
                <a:spcPts val="0"/>
              </a:spcAft>
              <a:buFont typeface="Calibri" panose="020F0502020204030204" pitchFamily="34" charset="0"/>
              <a:buChar char="-"/>
            </a:pPr>
            <a:r>
              <a:rPr lang="it-IT" sz="1300" b="1" dirty="0">
                <a:latin typeface="Arial" panose="020B0604020202020204" pitchFamily="34" charset="0"/>
                <a:ea typeface="SimSun" panose="02010600030101010101" pitchFamily="2" charset="-122"/>
                <a:cs typeface="Times New Roman" panose="02020603050405020304" pitchFamily="18" charset="0"/>
              </a:rPr>
              <a:t>asistentul social/tehnicianul in asistență socială</a:t>
            </a:r>
            <a:r>
              <a:rPr lang="ro-RO" sz="1300" b="1" dirty="0">
                <a:latin typeface="Arial" panose="020B0604020202020204" pitchFamily="34" charset="0"/>
                <a:ea typeface="SimSun" panose="02010600030101010101" pitchFamily="2" charset="-122"/>
                <a:cs typeface="Times New Roman" panose="02020603050405020304" pitchFamily="18" charset="0"/>
              </a:rPr>
              <a:t> </a:t>
            </a:r>
            <a:r>
              <a:rPr lang="ro-RO" sz="1300" dirty="0">
                <a:latin typeface="Arial" panose="020B0604020202020204" pitchFamily="34" charset="0"/>
                <a:ea typeface="SimSun" panose="02010600030101010101" pitchFamily="2" charset="-122"/>
                <a:cs typeface="Times New Roman" panose="02020603050405020304" pitchFamily="18" charset="0"/>
              </a:rPr>
              <a:t>– utilizatorul la nivel local care furnizează pachetul minim de servicii, în cadrul activității de teren. În această categorie intră asistenții sociali, asistenții medicali comunitari, mediatorul sanitar și mediatorul școlar (acolo unde este cazul). Acest tip de utilizator desfășoară activități, precum: </a:t>
            </a:r>
            <a:endParaRPr lang="en-US" sz="1300" dirty="0">
              <a:latin typeface="Arial" panose="020B0604020202020204" pitchFamily="34" charset="0"/>
              <a:ea typeface="SimSun" panose="02010600030101010101" pitchFamily="2" charset="-122"/>
              <a:cs typeface="Times New Roman" panose="02020603050405020304" pitchFamily="18" charset="0"/>
            </a:endParaRPr>
          </a:p>
          <a:p>
            <a:pPr marL="784927" lvl="1" indent="-301895">
              <a:lnSpc>
                <a:spcPct val="115000"/>
              </a:lnSpc>
              <a:spcAft>
                <a:spcPts val="0"/>
              </a:spcAft>
              <a:buFont typeface="Courier New" panose="02070309020205020404" pitchFamily="49" charset="0"/>
              <a:buChar char="o"/>
            </a:pPr>
            <a:r>
              <a:rPr lang="ro-RO" sz="1300" dirty="0">
                <a:latin typeface="Arial" panose="020B0604020202020204" pitchFamily="34" charset="0"/>
                <a:ea typeface="SimSun" panose="02010600030101010101" pitchFamily="2" charset="-122"/>
                <a:cs typeface="Times New Roman" panose="02020603050405020304" pitchFamily="18" charset="0"/>
              </a:rPr>
              <a:t>identifică gospodăriile și adresele corespondente ale acestora pe care ulterior le vor înregistra în Aurora;</a:t>
            </a:r>
            <a:endParaRPr lang="en-US" sz="1300" dirty="0">
              <a:latin typeface="Arial" panose="020B0604020202020204" pitchFamily="34" charset="0"/>
              <a:ea typeface="SimSun" panose="02010600030101010101" pitchFamily="2" charset="-122"/>
              <a:cs typeface="Times New Roman" panose="02020603050405020304" pitchFamily="18" charset="0"/>
            </a:endParaRPr>
          </a:p>
          <a:p>
            <a:pPr marL="784927" lvl="1" indent="-301895">
              <a:lnSpc>
                <a:spcPct val="115000"/>
              </a:lnSpc>
              <a:spcAft>
                <a:spcPts val="0"/>
              </a:spcAft>
              <a:buFont typeface="Courier New" panose="02070309020205020404" pitchFamily="49" charset="0"/>
              <a:buChar char="o"/>
            </a:pPr>
            <a:r>
              <a:rPr lang="ro-RO" sz="1300" dirty="0">
                <a:latin typeface="Arial" panose="020B0604020202020204" pitchFamily="34" charset="0"/>
                <a:ea typeface="SimSun" panose="02010600030101010101" pitchFamily="2" charset="-122"/>
                <a:cs typeface="Times New Roman" panose="02020603050405020304" pitchFamily="18" charset="0"/>
              </a:rPr>
              <a:t>înregistrează datele colectate în aplicația Aurora în vederea realizării diagnosticului vulnerabilităților. Datele sunt colectate prin metoda interviurilor față în față;</a:t>
            </a:r>
            <a:endParaRPr lang="en-US" sz="1300" dirty="0">
              <a:latin typeface="Arial" panose="020B0604020202020204" pitchFamily="34" charset="0"/>
              <a:ea typeface="SimSun" panose="02010600030101010101" pitchFamily="2" charset="-122"/>
              <a:cs typeface="Times New Roman" panose="02020603050405020304" pitchFamily="18" charset="0"/>
            </a:endParaRPr>
          </a:p>
          <a:p>
            <a:pPr marL="784927" lvl="1" indent="-301895">
              <a:lnSpc>
                <a:spcPct val="115000"/>
              </a:lnSpc>
              <a:spcAft>
                <a:spcPts val="0"/>
              </a:spcAft>
              <a:buFont typeface="Courier New" panose="02070309020205020404" pitchFamily="49" charset="0"/>
              <a:buChar char="o"/>
            </a:pPr>
            <a:r>
              <a:rPr lang="ro-RO" sz="1300" dirty="0">
                <a:latin typeface="Arial" panose="020B0604020202020204" pitchFamily="34" charset="0"/>
                <a:ea typeface="SimSun" panose="02010600030101010101" pitchFamily="2" charset="-122"/>
                <a:cs typeface="Times New Roman" panose="02020603050405020304" pitchFamily="18" charset="0"/>
              </a:rPr>
              <a:t>pentru feedback și/sau comunicarea situațiilor întâlnite pe teren, lucrătorii comunitari au la îndemână atât butonul de feedback din aplicația AURORA, dar pot utiliza și comunicarea directă cu coordonatorul județean, prin e-mail sau telefon.</a:t>
            </a:r>
            <a:endParaRPr lang="en-US" sz="1300" dirty="0">
              <a:latin typeface="Arial" panose="020B0604020202020204" pitchFamily="34" charset="0"/>
              <a:ea typeface="SimSun" panose="02010600030101010101" pitchFamily="2" charset="-122"/>
              <a:cs typeface="Times New Roman" panose="02020603050405020304" pitchFamily="18" charset="0"/>
            </a:endParaRPr>
          </a:p>
          <a:p>
            <a:pPr marL="362274" indent="-362274">
              <a:lnSpc>
                <a:spcPct val="115000"/>
              </a:lnSpc>
              <a:spcAft>
                <a:spcPts val="0"/>
              </a:spcAft>
              <a:buFont typeface="Calibri" panose="020F0502020204030204" pitchFamily="34" charset="0"/>
              <a:buChar char="-"/>
            </a:pPr>
            <a:r>
              <a:rPr lang="ro-RO" sz="1300" b="1" dirty="0">
                <a:latin typeface="Arial" panose="020B0604020202020204" pitchFamily="34" charset="0"/>
                <a:ea typeface="SimSun" panose="02010600030101010101" pitchFamily="2" charset="-122"/>
                <a:cs typeface="Times New Roman" panose="02020603050405020304" pitchFamily="18" charset="0"/>
              </a:rPr>
              <a:t>Lucrător comunitar marcare servicii </a:t>
            </a:r>
            <a:r>
              <a:rPr lang="ro-RO" sz="1300" dirty="0">
                <a:latin typeface="Arial" panose="020B0604020202020204" pitchFamily="34" charset="0"/>
                <a:ea typeface="SimSun" panose="02010600030101010101" pitchFamily="2" charset="-122"/>
                <a:cs typeface="Times New Roman" panose="02020603050405020304" pitchFamily="18" charset="0"/>
              </a:rPr>
              <a:t>– utilizator la nivel local care marchează serviciile efectuate și vizualizează datele la nivel local, atât în aplicația web, cât și în cea mobilă.</a:t>
            </a:r>
            <a:endParaRPr lang="en-US" sz="1300" dirty="0">
              <a:latin typeface="Arial" panose="020B0604020202020204" pitchFamily="34" charset="0"/>
              <a:ea typeface="SimSun" panose="02010600030101010101" pitchFamily="2" charset="-122"/>
              <a:cs typeface="Times New Roman" panose="02020603050405020304" pitchFamily="18" charset="0"/>
            </a:endParaRPr>
          </a:p>
          <a:p>
            <a:pPr marL="362274" indent="-362274">
              <a:lnSpc>
                <a:spcPct val="115000"/>
              </a:lnSpc>
              <a:spcAft>
                <a:spcPts val="845"/>
              </a:spcAft>
              <a:buFont typeface="Calibri" panose="020F0502020204030204" pitchFamily="34" charset="0"/>
              <a:buChar char="-"/>
            </a:pPr>
            <a:r>
              <a:rPr lang="ro-RO" sz="1300" b="1" dirty="0">
                <a:latin typeface="Arial" panose="020B0604020202020204" pitchFamily="34" charset="0"/>
                <a:ea typeface="SimSun" panose="02010600030101010101" pitchFamily="2" charset="-122"/>
                <a:cs typeface="Times New Roman" panose="02020603050405020304" pitchFamily="18" charset="0"/>
              </a:rPr>
              <a:t>Coordonator </a:t>
            </a:r>
            <a:r>
              <a:rPr lang="ro-RO" sz="1300" dirty="0">
                <a:latin typeface="Arial" panose="020B0604020202020204" pitchFamily="34" charset="0"/>
                <a:ea typeface="SimSun" panose="02010600030101010101" pitchFamily="2" charset="-122"/>
                <a:cs typeface="Times New Roman" panose="02020603050405020304" pitchFamily="18" charset="0"/>
              </a:rPr>
              <a:t>– utilizator la nivel județean. Acest utilizator are drept de vizualizare date la nivel județean atât în aplicația mobilă, cât și în cea web, poate accepta sau respinge solicitările de schimbare, poate exporta Macheta Standard a Ministerului Sănătății, precum și vizualizarea și aprobarea utilizatorilor. Datele și agregarea lor sunt disponibile utilizatorilor pe diferite niveluri ierarhice, de exemplu un coordonator din județul A nu are acces la datele din județul B. </a:t>
            </a:r>
            <a:endParaRPr lang="en-US" sz="1300" dirty="0">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064">
              <a:defRPr/>
            </a:pPr>
            <a:fld id="{43689E5B-112A-46A3-B6D0-70548DC6D353}" type="slidenum">
              <a:rPr lang="en-US">
                <a:solidFill>
                  <a:srgbClr val="000000"/>
                </a:solidFill>
                <a:latin typeface="Calibri Light"/>
              </a:rPr>
              <a:pPr defTabSz="966064">
                <a:defRPr/>
              </a:pPr>
              <a:t>40</a:t>
            </a:fld>
            <a:endParaRPr lang="en-US">
              <a:solidFill>
                <a:srgbClr val="000000"/>
              </a:solidFill>
              <a:latin typeface="Calibri Light"/>
            </a:endParaRPr>
          </a:p>
        </p:txBody>
      </p:sp>
    </p:spTree>
    <p:extLst>
      <p:ext uri="{BB962C8B-B14F-4D97-AF65-F5344CB8AC3E}">
        <p14:creationId xmlns:p14="http://schemas.microsoft.com/office/powerpoint/2010/main" xmlns="" val="1791678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it-IT" dirty="0"/>
              <a:t>aplicatia Observatorul Copilului  vine in ajutorul lucratorilor comunitari pentru a le facilita munca in administrarea copiilor vulnerabili si a serviciilor oferite (si aici vedem pe slide)</a:t>
            </a:r>
          </a:p>
          <a:p>
            <a:pPr marL="483032" indent="-335439">
              <a:spcAft>
                <a:spcPts val="0"/>
              </a:spcAft>
              <a:buSzPts val="1400"/>
              <a:buChar char="-"/>
            </a:pPr>
            <a:r>
              <a:rPr lang="ro-RO" dirty="0"/>
              <a:t>Sistemul va ajuta in administrarea cazurilor identificate de copii cu vulnerabilitati </a:t>
            </a:r>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41</a:t>
            </a:fld>
            <a:endParaRPr lang="en-US"/>
          </a:p>
        </p:txBody>
      </p:sp>
    </p:spTree>
    <p:extLst>
      <p:ext uri="{BB962C8B-B14F-4D97-AF65-F5344CB8AC3E}">
        <p14:creationId xmlns:p14="http://schemas.microsoft.com/office/powerpoint/2010/main" xmlns="" val="212706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42</a:t>
            </a:fld>
            <a:endParaRPr lang="en-US"/>
          </a:p>
        </p:txBody>
      </p:sp>
    </p:spTree>
    <p:extLst>
      <p:ext uri="{BB962C8B-B14F-4D97-AF65-F5344CB8AC3E}">
        <p14:creationId xmlns:p14="http://schemas.microsoft.com/office/powerpoint/2010/main" xmlns="" val="2975217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7593" indent="0">
              <a:spcAft>
                <a:spcPts val="0"/>
              </a:spcAft>
              <a:buSzPts val="1400"/>
              <a:buNone/>
            </a:pPr>
            <a:r>
              <a:rPr lang="en-US" dirty="0" err="1"/>
              <a:t>Cateva</a:t>
            </a:r>
            <a:r>
              <a:rPr lang="en-US" dirty="0"/>
              <a:t> </a:t>
            </a:r>
            <a:r>
              <a:rPr lang="en-US" dirty="0" err="1"/>
              <a:t>cuvinte</a:t>
            </a:r>
            <a:r>
              <a:rPr lang="en-US" dirty="0"/>
              <a:t> </a:t>
            </a:r>
            <a:r>
              <a:rPr lang="en-US" dirty="0" err="1"/>
              <a:t>despre</a:t>
            </a:r>
            <a:r>
              <a:rPr lang="en-US" dirty="0"/>
              <a:t> </a:t>
            </a:r>
            <a:r>
              <a:rPr lang="en-US" dirty="0" err="1"/>
              <a:t>datele</a:t>
            </a:r>
            <a:r>
              <a:rPr lang="en-US" dirty="0"/>
              <a:t> de </a:t>
            </a:r>
            <a:r>
              <a:rPr lang="en-US" dirty="0" err="1"/>
              <a:t>conectare</a:t>
            </a:r>
            <a:r>
              <a:rPr lang="en-US" dirty="0"/>
              <a:t> </a:t>
            </a:r>
            <a:r>
              <a:rPr lang="en-US" dirty="0">
                <a:solidFill>
                  <a:srgbClr val="FFFF00"/>
                </a:solidFill>
              </a:rPr>
              <a:t>, </a:t>
            </a:r>
            <a:r>
              <a:rPr lang="en-US" dirty="0" err="1">
                <a:solidFill>
                  <a:srgbClr val="FFFF00"/>
                </a:solidFill>
              </a:rPr>
              <a:t>modul</a:t>
            </a:r>
            <a:r>
              <a:rPr lang="en-US" dirty="0">
                <a:solidFill>
                  <a:srgbClr val="FFFF00"/>
                </a:solidFill>
              </a:rPr>
              <a:t> de </a:t>
            </a:r>
            <a:r>
              <a:rPr lang="en-US" dirty="0" err="1">
                <a:solidFill>
                  <a:srgbClr val="FFFF00"/>
                </a:solidFill>
              </a:rPr>
              <a:t>lansare</a:t>
            </a:r>
            <a:r>
              <a:rPr lang="en-US" dirty="0">
                <a:solidFill>
                  <a:srgbClr val="FFFF00"/>
                </a:solidFill>
              </a:rPr>
              <a:t> al </a:t>
            </a:r>
            <a:r>
              <a:rPr lang="en-US" dirty="0" err="1">
                <a:solidFill>
                  <a:srgbClr val="FFFF00"/>
                </a:solidFill>
              </a:rPr>
              <a:t>aplicatiei</a:t>
            </a:r>
            <a:r>
              <a:rPr lang="en-US" dirty="0">
                <a:solidFill>
                  <a:srgbClr val="FFFF00"/>
                </a:solidFill>
              </a:rPr>
              <a:t> FortiClient</a:t>
            </a:r>
          </a:p>
          <a:p>
            <a:r>
              <a:rPr lang="en-US" dirty="0"/>
              <a:t>New VPN: SINA</a:t>
            </a:r>
          </a:p>
          <a:p>
            <a:r>
              <a:rPr lang="en-US" dirty="0"/>
              <a:t>SSL</a:t>
            </a:r>
          </a:p>
          <a:p>
            <a:r>
              <a:rPr lang="en-US" dirty="0"/>
              <a:t>Server: 86.105.219.193</a:t>
            </a:r>
          </a:p>
        </p:txBody>
      </p:sp>
      <p:sp>
        <p:nvSpPr>
          <p:cNvPr id="4" name="Slide Number Placeholder 3"/>
          <p:cNvSpPr>
            <a:spLocks noGrp="1"/>
          </p:cNvSpPr>
          <p:nvPr>
            <p:ph type="sldNum" sz="quarter" idx="5"/>
          </p:nvPr>
        </p:nvSpPr>
        <p:spPr/>
        <p:txBody>
          <a:bodyPr/>
          <a:lstStyle/>
          <a:p>
            <a:fld id="{43689E5B-112A-46A3-B6D0-70548DC6D353}" type="slidenum">
              <a:rPr lang="en-US" smtClean="0"/>
              <a:pPr/>
              <a:t>43</a:t>
            </a:fld>
            <a:endParaRPr lang="en-US"/>
          </a:p>
        </p:txBody>
      </p:sp>
    </p:spTree>
    <p:extLst>
      <p:ext uri="{BB962C8B-B14F-4D97-AF65-F5344CB8AC3E}">
        <p14:creationId xmlns:p14="http://schemas.microsoft.com/office/powerpoint/2010/main" xmlns="" val="854476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defTabSz="966064">
              <a:spcAft>
                <a:spcPts val="317"/>
              </a:spcAft>
              <a:defRPr/>
            </a:pPr>
            <a:r>
              <a:rPr lang="pt-BR" dirty="0"/>
              <a:t>Utilizatorul sa verifice inca o data ca a introdus adresa corecta de email inainte de a crea contul</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44</a:t>
            </a:fld>
            <a:endParaRPr lang="en-US"/>
          </a:p>
        </p:txBody>
      </p:sp>
    </p:spTree>
    <p:extLst>
      <p:ext uri="{BB962C8B-B14F-4D97-AF65-F5344CB8AC3E}">
        <p14:creationId xmlns:p14="http://schemas.microsoft.com/office/powerpoint/2010/main" xmlns="" val="2253480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defTabSz="966064">
              <a:spcAft>
                <a:spcPts val="317"/>
              </a:spcAft>
              <a:defRPr/>
            </a:pPr>
            <a:endParaRPr lang="en-US" dirty="0"/>
          </a:p>
          <a:p>
            <a:pPr marL="228204" indent="-228204" defTabSz="966064">
              <a:spcAft>
                <a:spcPts val="317"/>
              </a:spcAft>
              <a:defRPr/>
            </a:pPr>
            <a:r>
              <a:rPr lang="en-US" b="0" i="0" dirty="0" err="1">
                <a:solidFill>
                  <a:srgbClr val="404040"/>
                </a:solidFill>
                <a:effectLst/>
                <a:latin typeface="Noto Sans" panose="020B0502040204020203" pitchFamily="34" charset="0"/>
              </a:rPr>
              <a:t>Primul</a:t>
            </a:r>
            <a:r>
              <a:rPr lang="en-US" b="0" i="0" dirty="0">
                <a:solidFill>
                  <a:srgbClr val="404040"/>
                </a:solidFill>
                <a:effectLst/>
                <a:latin typeface="Noto Sans" panose="020B0502040204020203" pitchFamily="34" charset="0"/>
              </a:rPr>
              <a:t> pas </a:t>
            </a:r>
            <a:r>
              <a:rPr lang="en-US" b="0" i="0" dirty="0" err="1">
                <a:solidFill>
                  <a:srgbClr val="404040"/>
                </a:solidFill>
                <a:effectLst/>
                <a:latin typeface="Noto Sans" panose="020B0502040204020203" pitchFamily="34" charset="0"/>
              </a:rPr>
              <a:t>pentru</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utilizarea</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aplicației</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îl</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reprezintă</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înregistrarea</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lucrătorului</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comunitar</a:t>
            </a:r>
            <a:r>
              <a:rPr lang="en-US" b="0" i="0" dirty="0">
                <a:solidFill>
                  <a:srgbClr val="404040"/>
                </a:solidFill>
                <a:effectLst/>
                <a:latin typeface="Noto Sans" panose="020B0502040204020203" pitchFamily="34" charset="0"/>
              </a:rPr>
              <a:t> pe </a:t>
            </a:r>
            <a:r>
              <a:rPr lang="en-US" b="0" i="0" dirty="0" err="1">
                <a:solidFill>
                  <a:srgbClr val="404040"/>
                </a:solidFill>
                <a:effectLst/>
                <a:latin typeface="Noto Sans" panose="020B0502040204020203" pitchFamily="34" charset="0"/>
              </a:rPr>
              <a:t>tabletă</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Logarea</a:t>
            </a:r>
            <a:r>
              <a:rPr lang="en-US" b="0" i="0" dirty="0">
                <a:solidFill>
                  <a:srgbClr val="404040"/>
                </a:solidFill>
                <a:effectLst/>
                <a:latin typeface="Noto Sans" panose="020B0502040204020203" pitchFamily="34" charset="0"/>
              </a:rPr>
              <a:t> se face </a:t>
            </a:r>
            <a:r>
              <a:rPr lang="en-US" b="0" i="0" dirty="0" err="1">
                <a:solidFill>
                  <a:srgbClr val="404040"/>
                </a:solidFill>
                <a:effectLst/>
                <a:latin typeface="Noto Sans" panose="020B0502040204020203" pitchFamily="34" charset="0"/>
              </a:rPr>
              <a:t>folosind</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numele</a:t>
            </a:r>
            <a:r>
              <a:rPr lang="en-US" b="0" i="0" dirty="0">
                <a:solidFill>
                  <a:srgbClr val="404040"/>
                </a:solidFill>
                <a:effectLst/>
                <a:latin typeface="Noto Sans" panose="020B0502040204020203" pitchFamily="34" charset="0"/>
              </a:rPr>
              <a:t> de </a:t>
            </a:r>
            <a:r>
              <a:rPr lang="en-US" b="0" i="0" dirty="0" err="1">
                <a:solidFill>
                  <a:srgbClr val="404040"/>
                </a:solidFill>
                <a:effectLst/>
                <a:latin typeface="Noto Sans" panose="020B0502040204020203" pitchFamily="34" charset="0"/>
              </a:rPr>
              <a:t>utilizator</a:t>
            </a:r>
            <a:r>
              <a:rPr lang="en-US" b="0" i="0" dirty="0">
                <a:solidFill>
                  <a:srgbClr val="404040"/>
                </a:solidFill>
                <a:effectLst/>
                <a:latin typeface="Noto Sans" panose="020B0502040204020203" pitchFamily="34" charset="0"/>
              </a:rPr>
              <a:t> (user) </a:t>
            </a:r>
            <a:r>
              <a:rPr lang="en-US" b="0" i="0" dirty="0" err="1">
                <a:solidFill>
                  <a:srgbClr val="404040"/>
                </a:solidFill>
                <a:effectLst/>
                <a:latin typeface="Noto Sans" panose="020B0502040204020203" pitchFamily="34" charset="0"/>
              </a:rPr>
              <a:t>și</a:t>
            </a:r>
            <a:r>
              <a:rPr lang="en-US" b="0" i="0" dirty="0">
                <a:solidFill>
                  <a:srgbClr val="404040"/>
                </a:solidFill>
                <a:effectLst/>
                <a:latin typeface="Noto Sans" panose="020B0502040204020203" pitchFamily="34" charset="0"/>
              </a:rPr>
              <a:t> </a:t>
            </a:r>
            <a:r>
              <a:rPr lang="en-US" b="0" i="0" dirty="0" err="1">
                <a:solidFill>
                  <a:srgbClr val="404040"/>
                </a:solidFill>
                <a:effectLst/>
                <a:latin typeface="Noto Sans" panose="020B0502040204020203" pitchFamily="34" charset="0"/>
              </a:rPr>
              <a:t>parola</a:t>
            </a:r>
            <a:r>
              <a:rPr lang="en-US" b="0" i="0" dirty="0">
                <a:solidFill>
                  <a:srgbClr val="404040"/>
                </a:solidFill>
                <a:effectLst/>
                <a:latin typeface="Noto Sans" panose="020B0502040204020203" pitchFamily="34" charset="0"/>
              </a:rPr>
              <a:t> care </a:t>
            </a:r>
            <a:r>
              <a:rPr lang="en-US" b="0" i="0" dirty="0" err="1">
                <a:solidFill>
                  <a:srgbClr val="404040"/>
                </a:solidFill>
                <a:effectLst/>
                <a:latin typeface="Noto Sans" panose="020B0502040204020203" pitchFamily="34" charset="0"/>
              </a:rPr>
              <a:t>vor</a:t>
            </a:r>
            <a:r>
              <a:rPr lang="en-US" b="0" i="0" dirty="0">
                <a:solidFill>
                  <a:srgbClr val="404040"/>
                </a:solidFill>
                <a:effectLst/>
                <a:latin typeface="Noto Sans" panose="020B0502040204020203" pitchFamily="34" charset="0"/>
              </a:rPr>
              <a:t> fi </a:t>
            </a:r>
            <a:r>
              <a:rPr lang="en-US" b="0" i="0" dirty="0" err="1">
                <a:solidFill>
                  <a:srgbClr val="404040"/>
                </a:solidFill>
                <a:effectLst/>
                <a:latin typeface="Noto Sans" panose="020B0502040204020203" pitchFamily="34" charset="0"/>
              </a:rPr>
              <a:t>primite</a:t>
            </a:r>
            <a:r>
              <a:rPr lang="en-US" b="0" i="0" dirty="0">
                <a:solidFill>
                  <a:srgbClr val="404040"/>
                </a:solidFill>
                <a:effectLst/>
                <a:latin typeface="Noto Sans" panose="020B0502040204020203" pitchFamily="34" charset="0"/>
              </a:rPr>
              <a:t>.</a:t>
            </a:r>
            <a:r>
              <a:rPr lang="it-IT" b="1" i="0" dirty="0">
                <a:solidFill>
                  <a:srgbClr val="404040"/>
                </a:solidFill>
                <a:effectLst/>
                <a:latin typeface="Noto Sans" panose="020B0502040504020204" pitchFamily="34" charset="0"/>
              </a:rPr>
              <a:t> Numele de utilizator și parola </a:t>
            </a:r>
            <a:r>
              <a:rPr lang="it-IT" b="0" i="0" dirty="0">
                <a:solidFill>
                  <a:srgbClr val="404040"/>
                </a:solidFill>
                <a:effectLst/>
                <a:latin typeface="Noto Sans" panose="020B0502040504020204" pitchFamily="34" charset="0"/>
              </a:rPr>
              <a:t>sunt personalizate</a:t>
            </a:r>
            <a:endParaRPr lang="en-US" b="0" i="0" dirty="0">
              <a:solidFill>
                <a:srgbClr val="404040"/>
              </a:solidFill>
              <a:effectLst/>
              <a:latin typeface="Noto Sans" panose="020B0502040204020203" pitchFamily="34" charset="0"/>
            </a:endParaRPr>
          </a:p>
          <a:p>
            <a:pPr marL="228204" indent="-228204" defTabSz="966064">
              <a:spcAft>
                <a:spcPts val="317"/>
              </a:spcAft>
              <a:defRPr/>
            </a:pPr>
            <a:r>
              <a:rPr lang="en-US" b="0" i="0" dirty="0" err="1">
                <a:solidFill>
                  <a:srgbClr val="404040"/>
                </a:solidFill>
                <a:effectLst/>
                <a:latin typeface="Noto Sans" panose="020B0502040204020203" pitchFamily="34" charset="0"/>
              </a:rPr>
              <a:t>S</a:t>
            </a:r>
            <a:r>
              <a:rPr lang="en-US" dirty="0" err="1"/>
              <a:t>esiunea</a:t>
            </a:r>
            <a:r>
              <a:rPr lang="en-US" dirty="0"/>
              <a:t> </a:t>
            </a:r>
            <a:r>
              <a:rPr lang="en-US" dirty="0" err="1"/>
              <a:t>dureaza</a:t>
            </a:r>
            <a:r>
              <a:rPr lang="en-US" dirty="0"/>
              <a:t> 8h pe </a:t>
            </a:r>
            <a:r>
              <a:rPr lang="en-US" dirty="0" err="1"/>
              <a:t>tableta</a:t>
            </a:r>
            <a:r>
              <a:rPr lang="en-US" dirty="0"/>
              <a:t>.</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Aplicația</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va</a:t>
            </a:r>
            <a:r>
              <a:rPr lang="en-US" b="0" i="0" dirty="0">
                <a:solidFill>
                  <a:srgbClr val="404040"/>
                </a:solidFill>
                <a:effectLst/>
                <a:latin typeface="Noto Sans" panose="020B0502040504020204" pitchFamily="34" charset="0"/>
              </a:rPr>
              <a:t> de-</a:t>
            </a:r>
            <a:r>
              <a:rPr lang="en-US" b="0" i="0" dirty="0" err="1">
                <a:solidFill>
                  <a:srgbClr val="404040"/>
                </a:solidFill>
                <a:effectLst/>
                <a:latin typeface="Noto Sans" panose="020B0502040504020204" pitchFamily="34" charset="0"/>
              </a:rPr>
              <a:t>loga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zilnic</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desfășurarea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activității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trebuie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introduceți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fiecare</a:t>
            </a:r>
            <a:r>
              <a:rPr lang="en-US" b="0" i="0" dirty="0">
                <a:solidFill>
                  <a:srgbClr val="404040"/>
                </a:solidFill>
                <a:effectLst/>
                <a:latin typeface="Noto Sans" panose="020B0502040504020204" pitchFamily="34" charset="0"/>
              </a:rPr>
              <a:t> zi </a:t>
            </a:r>
            <a:r>
              <a:rPr lang="en-US" b="0" i="0" dirty="0" err="1">
                <a:solidFill>
                  <a:srgbClr val="404040"/>
                </a:solidFill>
                <a:effectLst/>
                <a:latin typeface="Noto Sans" panose="020B0502040504020204" pitchFamily="34" charset="0"/>
              </a:rPr>
              <a:t>utilizatorul</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parola</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45</a:t>
            </a:fld>
            <a:endParaRPr lang="en-US"/>
          </a:p>
        </p:txBody>
      </p:sp>
    </p:spTree>
    <p:extLst>
      <p:ext uri="{BB962C8B-B14F-4D97-AF65-F5344CB8AC3E}">
        <p14:creationId xmlns:p14="http://schemas.microsoft.com/office/powerpoint/2010/main" xmlns="" val="792943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ro-RO" dirty="0"/>
              <a:t>Ecranul este impartit  in</a:t>
            </a:r>
            <a:r>
              <a:rPr lang="en-US" dirty="0"/>
              <a:t> : </a:t>
            </a:r>
          </a:p>
          <a:p>
            <a:pPr marL="483032" indent="-335439">
              <a:spcAft>
                <a:spcPts val="0"/>
              </a:spcAft>
              <a:buSzPts val="1400"/>
              <a:buChar char="-"/>
            </a:pPr>
            <a:r>
              <a:rPr lang="en-US" dirty="0" err="1"/>
              <a:t>Servicii</a:t>
            </a:r>
            <a:r>
              <a:rPr lang="en-US" dirty="0"/>
              <a:t> – </a:t>
            </a:r>
          </a:p>
          <a:p>
            <a:pPr marL="483032" indent="-335439">
              <a:spcAft>
                <a:spcPts val="0"/>
              </a:spcAft>
              <a:buSzPts val="1400"/>
              <a:buChar char="-"/>
            </a:pPr>
            <a:r>
              <a:rPr lang="en-US" dirty="0" err="1"/>
              <a:t>Gospodarii</a:t>
            </a:r>
            <a:r>
              <a:rPr lang="en-US" dirty="0"/>
              <a:t>- </a:t>
            </a:r>
            <a:r>
              <a:rPr lang="en-US" dirty="0" err="1"/>
              <a:t>aici</a:t>
            </a:r>
            <a:r>
              <a:rPr lang="en-US" dirty="0"/>
              <a:t> </a:t>
            </a:r>
            <a:r>
              <a:rPr lang="en-US" dirty="0" err="1"/>
              <a:t>putem</a:t>
            </a:r>
            <a:r>
              <a:rPr lang="en-US" dirty="0"/>
              <a:t> </a:t>
            </a:r>
            <a:r>
              <a:rPr lang="en-US" dirty="0" err="1"/>
              <a:t>vedea</a:t>
            </a:r>
            <a:r>
              <a:rPr lang="en-US" dirty="0"/>
              <a:t> </a:t>
            </a:r>
            <a:r>
              <a:rPr lang="en-US" dirty="0" err="1"/>
              <a:t>toate</a:t>
            </a:r>
            <a:r>
              <a:rPr lang="en-US" dirty="0"/>
              <a:t> </a:t>
            </a:r>
            <a:r>
              <a:rPr lang="en-US" dirty="0" err="1"/>
              <a:t>gospodariile</a:t>
            </a:r>
            <a:r>
              <a:rPr lang="en-US" dirty="0"/>
              <a:t> </a:t>
            </a:r>
            <a:r>
              <a:rPr lang="en-US" dirty="0" err="1"/>
              <a:t>adaugate</a:t>
            </a:r>
            <a:r>
              <a:rPr lang="en-US" dirty="0"/>
              <a:t> </a:t>
            </a:r>
          </a:p>
          <a:p>
            <a:pPr marL="483032" indent="-335439">
              <a:spcAft>
                <a:spcPts val="0"/>
              </a:spcAft>
              <a:buSzPts val="1400"/>
              <a:buChar char="-"/>
            </a:pPr>
            <a:r>
              <a:rPr lang="en-US" dirty="0"/>
              <a:t>Status </a:t>
            </a:r>
            <a:r>
              <a:rPr lang="en-US" dirty="0" err="1"/>
              <a:t>sincronizare</a:t>
            </a:r>
            <a:r>
              <a:rPr lang="en-US" dirty="0"/>
              <a:t> – in </a:t>
            </a:r>
            <a:r>
              <a:rPr lang="en-US" dirty="0" err="1"/>
              <a:t>aceasta</a:t>
            </a:r>
            <a:r>
              <a:rPr lang="en-US" dirty="0"/>
              <a:t> </a:t>
            </a:r>
            <a:r>
              <a:rPr lang="en-US" dirty="0" err="1"/>
              <a:t>sectiune</a:t>
            </a:r>
            <a:r>
              <a:rPr lang="en-US" dirty="0"/>
              <a:t> </a:t>
            </a:r>
            <a:r>
              <a:rPr lang="en-US" dirty="0" err="1"/>
              <a:t>putem</a:t>
            </a:r>
            <a:r>
              <a:rPr lang="en-US" dirty="0"/>
              <a:t> </a:t>
            </a:r>
            <a:r>
              <a:rPr lang="en-US" dirty="0" err="1"/>
              <a:t>sincroniza</a:t>
            </a:r>
            <a:r>
              <a:rPr lang="en-US" dirty="0"/>
              <a:t> pe </a:t>
            </a:r>
            <a:r>
              <a:rPr lang="en-US" dirty="0" err="1"/>
              <a:t>aceeasi</a:t>
            </a:r>
            <a:r>
              <a:rPr lang="en-US" dirty="0"/>
              <a:t> </a:t>
            </a:r>
            <a:r>
              <a:rPr lang="en-US" dirty="0" err="1"/>
              <a:t>gospodarie</a:t>
            </a:r>
            <a:r>
              <a:rPr lang="en-US" dirty="0"/>
              <a:t> 2 </a:t>
            </a:r>
            <a:r>
              <a:rPr lang="en-US" dirty="0" err="1"/>
              <a:t>chestionare</a:t>
            </a:r>
            <a:r>
              <a:rPr lang="en-US" dirty="0"/>
              <a:t> </a:t>
            </a:r>
          </a:p>
          <a:p>
            <a:pPr marL="483032" indent="-335439">
              <a:spcAft>
                <a:spcPts val="0"/>
              </a:spcAft>
              <a:buSzPts val="1400"/>
              <a:buChar char="-"/>
            </a:pPr>
            <a:r>
              <a:rPr lang="en-US" dirty="0" err="1"/>
              <a:t>Activitati</a:t>
            </a:r>
            <a:r>
              <a:rPr lang="en-US" dirty="0"/>
              <a:t> </a:t>
            </a:r>
            <a:r>
              <a:rPr lang="en-US" dirty="0" err="1"/>
              <a:t>prioritare</a:t>
            </a:r>
            <a:r>
              <a:rPr lang="en-US" dirty="0"/>
              <a:t>  - ne </a:t>
            </a:r>
            <a:r>
              <a:rPr lang="en-US" dirty="0" err="1"/>
              <a:t>ajuta</a:t>
            </a:r>
            <a:r>
              <a:rPr lang="en-US" dirty="0"/>
              <a:t> </a:t>
            </a:r>
            <a:r>
              <a:rPr lang="en-US" dirty="0" err="1"/>
              <a:t>sa</a:t>
            </a:r>
            <a:r>
              <a:rPr lang="en-US" dirty="0"/>
              <a:t> </a:t>
            </a:r>
            <a:r>
              <a:rPr lang="en-US" dirty="0" err="1"/>
              <a:t>vedem</a:t>
            </a:r>
            <a:r>
              <a:rPr lang="en-US" dirty="0"/>
              <a:t> care </a:t>
            </a:r>
            <a:r>
              <a:rPr lang="en-US" dirty="0" err="1"/>
              <a:t>servicii</a:t>
            </a:r>
            <a:r>
              <a:rPr lang="en-US" dirty="0"/>
              <a:t> </a:t>
            </a:r>
            <a:r>
              <a:rPr lang="en-US" dirty="0" err="1"/>
              <a:t>trebuie</a:t>
            </a:r>
            <a:r>
              <a:rPr lang="en-US" dirty="0"/>
              <a:t> </a:t>
            </a:r>
            <a:r>
              <a:rPr lang="en-US" dirty="0" err="1"/>
              <a:t>tratate</a:t>
            </a:r>
            <a:r>
              <a:rPr lang="en-US" dirty="0"/>
              <a:t> </a:t>
            </a:r>
            <a:r>
              <a:rPr lang="en-US" dirty="0" err="1"/>
              <a:t>prioritar</a:t>
            </a:r>
            <a:r>
              <a:rPr lang="en-US" dirty="0"/>
              <a:t> : ex: </a:t>
            </a:r>
            <a:r>
              <a:rPr lang="en-US" dirty="0" err="1"/>
              <a:t>Prioritate</a:t>
            </a:r>
            <a:r>
              <a:rPr lang="en-US" dirty="0"/>
              <a:t> Zero, </a:t>
            </a:r>
            <a:r>
              <a:rPr lang="en-US" dirty="0" err="1"/>
              <a:t>Reevaluari</a:t>
            </a:r>
            <a:r>
              <a:rPr lang="en-US" dirty="0"/>
              <a:t>, </a:t>
            </a:r>
            <a:r>
              <a:rPr lang="en-US" dirty="0" err="1"/>
              <a:t>etc</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46</a:t>
            </a:fld>
            <a:endParaRPr lang="en-US"/>
          </a:p>
        </p:txBody>
      </p:sp>
    </p:spTree>
    <p:extLst>
      <p:ext uri="{BB962C8B-B14F-4D97-AF65-F5344CB8AC3E}">
        <p14:creationId xmlns:p14="http://schemas.microsoft.com/office/powerpoint/2010/main" xmlns="" val="1224402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defTabSz="966064">
              <a:spcAft>
                <a:spcPts val="317"/>
              </a:spcAft>
              <a:defRPr/>
            </a:pPr>
            <a:r>
              <a:rPr lang="en-US" b="0" i="0" dirty="0" err="1">
                <a:solidFill>
                  <a:srgbClr val="404040"/>
                </a:solidFill>
                <a:effectLst/>
                <a:latin typeface="Noto Sans" panose="020B0502040504020204" pitchFamily="34" charset="0"/>
              </a:rPr>
              <a:t>Înainte</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adăugarea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unei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noi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este</a:t>
            </a:r>
            <a:r>
              <a:rPr lang="en-US" b="0"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obligatoriu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verifice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dacă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respectivă</a:t>
            </a:r>
            <a:r>
              <a:rPr lang="en-US" b="0" i="0" dirty="0">
                <a:solidFill>
                  <a:srgbClr val="404040"/>
                </a:solidFill>
                <a:effectLst/>
                <a:latin typeface="Noto Sans" panose="020B0502040504020204" pitchFamily="34" charset="0"/>
              </a:rPr>
              <a:t> nu a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deja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introdusă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Doar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cazul</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care </a:t>
            </a:r>
            <a:r>
              <a:rPr lang="en-US" b="0" i="0" dirty="0" err="1">
                <a:solidFill>
                  <a:srgbClr val="404040"/>
                </a:solidFill>
                <a:effectLst/>
                <a:latin typeface="Noto Sans" panose="020B0502040504020204" pitchFamily="34" charset="0"/>
              </a:rPr>
              <a:t>gospodăria</a:t>
            </a:r>
            <a:r>
              <a:rPr lang="en-US" b="0" i="0" dirty="0">
                <a:solidFill>
                  <a:srgbClr val="404040"/>
                </a:solidFill>
                <a:effectLst/>
                <a:latin typeface="Noto Sans" panose="020B0502040504020204" pitchFamily="34" charset="0"/>
              </a:rPr>
              <a:t> nu a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creată</a:t>
            </a:r>
            <a:r>
              <a:rPr lang="en-US" b="0" i="0" dirty="0">
                <a:solidFill>
                  <a:srgbClr val="404040"/>
                </a:solidFill>
                <a:effectLst/>
                <a:latin typeface="Noto Sans" panose="020B0502040504020204" pitchFamily="34" charset="0"/>
              </a:rPr>
              <a:t> anterior se </a:t>
            </a:r>
            <a:r>
              <a:rPr lang="en-US" b="0" i="0" dirty="0" err="1">
                <a:solidFill>
                  <a:srgbClr val="404040"/>
                </a:solidFill>
                <a:effectLst/>
                <a:latin typeface="Noto Sans" panose="020B0502040504020204" pitchFamily="34" charset="0"/>
              </a:rPr>
              <a:t>va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adăuga</a:t>
            </a:r>
            <a:r>
              <a:rPr lang="en-US" b="0" i="0" dirty="0">
                <a:solidFill>
                  <a:srgbClr val="404040"/>
                </a:solidFill>
                <a:effectLst/>
                <a:latin typeface="Noto Sans" panose="020B0502040504020204" pitchFamily="34" charset="0"/>
              </a:rPr>
              <a:t> ca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nouă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aplicație</a:t>
            </a:r>
            <a:r>
              <a:rPr lang="en-US" b="0" i="0" dirty="0">
                <a:solidFill>
                  <a:srgbClr val="404040"/>
                </a:solidFill>
                <a:effectLst/>
                <a:latin typeface="Noto Sans" panose="020B0502040504020204" pitchFamily="34" charset="0"/>
              </a:rPr>
              <a:t>.</a:t>
            </a:r>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47</a:t>
            </a:fld>
            <a:endParaRPr lang="en-US"/>
          </a:p>
        </p:txBody>
      </p:sp>
    </p:spTree>
    <p:extLst>
      <p:ext uri="{BB962C8B-B14F-4D97-AF65-F5344CB8AC3E}">
        <p14:creationId xmlns:p14="http://schemas.microsoft.com/office/powerpoint/2010/main" xmlns="" val="2291038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dirty="0" err="1"/>
              <a:t>mai</a:t>
            </a:r>
            <a:r>
              <a:rPr lang="en-US" dirty="0"/>
              <a:t> </a:t>
            </a:r>
            <a:r>
              <a:rPr lang="en-US" dirty="0" err="1"/>
              <a:t>intai</a:t>
            </a:r>
            <a:r>
              <a:rPr lang="en-US" dirty="0"/>
              <a:t> </a:t>
            </a:r>
            <a:r>
              <a:rPr lang="en-US" dirty="0" err="1"/>
              <a:t>trebuie</a:t>
            </a:r>
            <a:r>
              <a:rPr lang="en-US" dirty="0"/>
              <a:t> </a:t>
            </a:r>
            <a:r>
              <a:rPr lang="en-US" dirty="0" err="1"/>
              <a:t>cautata</a:t>
            </a:r>
            <a:r>
              <a:rPr lang="en-US" dirty="0"/>
              <a:t> </a:t>
            </a:r>
            <a:r>
              <a:rPr lang="en-US" dirty="0" err="1"/>
              <a:t>gospodaria</a:t>
            </a:r>
            <a:r>
              <a:rPr lang="en-US" dirty="0"/>
              <a:t> pe care </a:t>
            </a:r>
            <a:r>
              <a:rPr lang="en-US" dirty="0" err="1"/>
              <a:t>vrem</a:t>
            </a:r>
            <a:r>
              <a:rPr lang="en-US" dirty="0"/>
              <a:t> </a:t>
            </a:r>
            <a:r>
              <a:rPr lang="en-US" dirty="0" err="1"/>
              <a:t>sa</a:t>
            </a:r>
            <a:r>
              <a:rPr lang="en-US" dirty="0"/>
              <a:t> o </a:t>
            </a:r>
            <a:r>
              <a:rPr lang="en-US" dirty="0" err="1"/>
              <a:t>introducem</a:t>
            </a:r>
            <a:r>
              <a:rPr lang="en-US" dirty="0"/>
              <a:t> </a:t>
            </a:r>
            <a:r>
              <a:rPr lang="en-US" dirty="0" err="1"/>
              <a:t>pentru</a:t>
            </a:r>
            <a:r>
              <a:rPr lang="en-US" dirty="0"/>
              <a:t> a </a:t>
            </a:r>
            <a:r>
              <a:rPr lang="en-US" dirty="0" err="1"/>
              <a:t>vedea</a:t>
            </a:r>
            <a:r>
              <a:rPr lang="en-US" dirty="0"/>
              <a:t> </a:t>
            </a:r>
            <a:r>
              <a:rPr lang="en-US" dirty="0" err="1"/>
              <a:t>daca</a:t>
            </a:r>
            <a:r>
              <a:rPr lang="en-US" dirty="0"/>
              <a:t> </a:t>
            </a:r>
            <a:r>
              <a:rPr lang="en-US" dirty="0" err="1"/>
              <a:t>exista</a:t>
            </a:r>
            <a:r>
              <a:rPr lang="en-US" dirty="0"/>
              <a:t> </a:t>
            </a:r>
            <a:r>
              <a:rPr lang="en-US" dirty="0" err="1"/>
              <a:t>deja</a:t>
            </a:r>
            <a:r>
              <a:rPr lang="en-US" dirty="0"/>
              <a:t>, </a:t>
            </a:r>
            <a:r>
              <a:rPr lang="en-US" dirty="0" err="1"/>
              <a:t>daca</a:t>
            </a:r>
            <a:r>
              <a:rPr lang="en-US" dirty="0"/>
              <a:t> nu -&gt; </a:t>
            </a:r>
            <a:r>
              <a:rPr lang="en-US" dirty="0" err="1"/>
              <a:t>apare</a:t>
            </a:r>
            <a:r>
              <a:rPr lang="en-US" dirty="0"/>
              <a:t> </a:t>
            </a:r>
            <a:r>
              <a:rPr lang="en-US" dirty="0" err="1"/>
              <a:t>butonul</a:t>
            </a:r>
            <a:r>
              <a:rPr lang="en-US" dirty="0"/>
              <a:t> de </a:t>
            </a:r>
            <a:r>
              <a:rPr lang="en-US" dirty="0" err="1"/>
              <a:t>adaugare</a:t>
            </a:r>
            <a:r>
              <a:rPr lang="en-US" dirty="0"/>
              <a:t> </a:t>
            </a:r>
            <a:r>
              <a:rPr lang="en-US" dirty="0" err="1"/>
              <a:t>gospodarie</a:t>
            </a:r>
            <a:r>
              <a:rPr lang="en-US" dirty="0"/>
              <a:t> la final (scroll down!)</a:t>
            </a:r>
          </a:p>
          <a:p>
            <a:pPr marL="483032" indent="-335439">
              <a:spcAft>
                <a:spcPts val="0"/>
              </a:spcAft>
              <a:buSzPts val="1400"/>
              <a:buChar char="-"/>
            </a:pPr>
            <a:r>
              <a:rPr lang="en-US" b="1" dirty="0" err="1"/>
              <a:t>gospodariile</a:t>
            </a:r>
            <a:r>
              <a:rPr lang="en-US" b="1" dirty="0"/>
              <a:t> sunt </a:t>
            </a:r>
            <a:r>
              <a:rPr lang="en-US" b="1" dirty="0" err="1"/>
              <a:t>sortate</a:t>
            </a:r>
            <a:r>
              <a:rPr lang="en-US" b="1" dirty="0"/>
              <a:t> </a:t>
            </a:r>
            <a:r>
              <a:rPr lang="en-US" b="1" dirty="0" err="1"/>
              <a:t>dupa</a:t>
            </a:r>
            <a:r>
              <a:rPr lang="en-US" b="1" dirty="0"/>
              <a:t> </a:t>
            </a:r>
            <a:r>
              <a:rPr lang="en-US" b="1" dirty="0" err="1"/>
              <a:t>distanta</a:t>
            </a:r>
            <a:r>
              <a:rPr lang="en-US" b="1" dirty="0"/>
              <a:t> </a:t>
            </a:r>
            <a:r>
              <a:rPr lang="en-US" dirty="0"/>
              <a:t>la care se </a:t>
            </a:r>
            <a:r>
              <a:rPr lang="en-US" dirty="0" err="1"/>
              <a:t>afla</a:t>
            </a:r>
            <a:r>
              <a:rPr lang="en-US" dirty="0"/>
              <a:t> fata de mine -  </a:t>
            </a:r>
            <a:r>
              <a:rPr lang="it-IT" dirty="0"/>
              <a:t>asistentul social/tehnicianul in asistență socială</a:t>
            </a:r>
            <a:r>
              <a:rPr lang="en-US" dirty="0"/>
              <a:t>  (</a:t>
            </a:r>
            <a:r>
              <a:rPr lang="en-US" dirty="0" err="1"/>
              <a:t>daca</a:t>
            </a:r>
            <a:r>
              <a:rPr lang="en-US" dirty="0"/>
              <a:t> </a:t>
            </a:r>
            <a:r>
              <a:rPr lang="en-US" dirty="0" err="1"/>
              <a:t>gospodaria</a:t>
            </a:r>
            <a:r>
              <a:rPr lang="en-US" dirty="0"/>
              <a:t> </a:t>
            </a:r>
            <a:r>
              <a:rPr lang="en-US" dirty="0" err="1"/>
              <a:t>cautata</a:t>
            </a:r>
            <a:r>
              <a:rPr lang="en-US" dirty="0"/>
              <a:t> </a:t>
            </a:r>
            <a:r>
              <a:rPr lang="en-US" dirty="0" err="1"/>
              <a:t>este</a:t>
            </a:r>
            <a:r>
              <a:rPr lang="en-US" dirty="0"/>
              <a:t> la o </a:t>
            </a:r>
            <a:r>
              <a:rPr lang="en-US" dirty="0" err="1"/>
              <a:t>distanta</a:t>
            </a:r>
            <a:r>
              <a:rPr lang="en-US" dirty="0"/>
              <a:t> f mica </a:t>
            </a:r>
            <a:r>
              <a:rPr lang="en-US" dirty="0" err="1"/>
              <a:t>este</a:t>
            </a:r>
            <a:r>
              <a:rPr lang="en-US" dirty="0"/>
              <a:t> f </a:t>
            </a:r>
            <a:r>
              <a:rPr lang="en-US" dirty="0" err="1"/>
              <a:t>probabil</a:t>
            </a:r>
            <a:r>
              <a:rPr lang="en-US" dirty="0"/>
              <a:t> </a:t>
            </a:r>
            <a:r>
              <a:rPr lang="en-US" dirty="0" err="1"/>
              <a:t>sa</a:t>
            </a:r>
            <a:r>
              <a:rPr lang="en-US" dirty="0"/>
              <a:t> fie </a:t>
            </a:r>
            <a:r>
              <a:rPr lang="en-US" dirty="0" err="1"/>
              <a:t>aceea</a:t>
            </a:r>
            <a:r>
              <a:rPr lang="en-US" dirty="0"/>
              <a:t> ).</a:t>
            </a:r>
            <a:r>
              <a:rPr lang="pt-BR" b="0" i="0" dirty="0">
                <a:solidFill>
                  <a:srgbClr val="404040"/>
                </a:solidFill>
                <a:effectLst/>
                <a:latin typeface="Noto Sans" panose="020B0502040504020204" pitchFamily="34" charset="0"/>
              </a:rPr>
              <a:t> Poziția GPS a gospodăriei este înregistrată automat.</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48</a:t>
            </a:fld>
            <a:endParaRPr lang="en-US"/>
          </a:p>
        </p:txBody>
      </p:sp>
    </p:spTree>
    <p:extLst>
      <p:ext uri="{BB962C8B-B14F-4D97-AF65-F5344CB8AC3E}">
        <p14:creationId xmlns:p14="http://schemas.microsoft.com/office/powerpoint/2010/main" xmlns="" val="2418945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defTabSz="966064">
              <a:spcAft>
                <a:spcPts val="317"/>
              </a:spcAft>
              <a:defRPr/>
            </a:pPr>
            <a:r>
              <a:rPr lang="en-US" dirty="0" err="1"/>
              <a:t>daca</a:t>
            </a:r>
            <a:r>
              <a:rPr lang="en-US" dirty="0"/>
              <a:t> </a:t>
            </a:r>
            <a:r>
              <a:rPr lang="en-US" dirty="0" err="1"/>
              <a:t>gospodaria</a:t>
            </a:r>
            <a:r>
              <a:rPr lang="en-US" dirty="0"/>
              <a:t> nu are </a:t>
            </a:r>
            <a:r>
              <a:rPr lang="en-US" dirty="0" err="1"/>
              <a:t>strada</a:t>
            </a:r>
            <a:r>
              <a:rPr lang="en-US" dirty="0"/>
              <a:t>, </a:t>
            </a:r>
            <a:r>
              <a:rPr lang="en-US" dirty="0" err="1"/>
              <a:t>numar</a:t>
            </a:r>
            <a:r>
              <a:rPr lang="en-US" dirty="0"/>
              <a:t> e important </a:t>
            </a:r>
            <a:r>
              <a:rPr lang="en-US" dirty="0" err="1"/>
              <a:t>sa</a:t>
            </a:r>
            <a:r>
              <a:rPr lang="en-US" dirty="0"/>
              <a:t> </a:t>
            </a:r>
            <a:r>
              <a:rPr lang="en-US" dirty="0" err="1"/>
              <a:t>lasam</a:t>
            </a:r>
            <a:r>
              <a:rPr lang="en-US" dirty="0"/>
              <a:t> un </a:t>
            </a:r>
            <a:r>
              <a:rPr lang="en-US" dirty="0" err="1"/>
              <a:t>comentariu</a:t>
            </a:r>
            <a:r>
              <a:rPr lang="en-US" dirty="0"/>
              <a:t> cu </a:t>
            </a:r>
            <a:r>
              <a:rPr lang="en-US" dirty="0" err="1"/>
              <a:t>detalii</a:t>
            </a:r>
            <a:r>
              <a:rPr lang="en-US" dirty="0"/>
              <a:t>.</a:t>
            </a:r>
            <a:r>
              <a:rPr lang="en-US" b="0" i="0" dirty="0">
                <a:solidFill>
                  <a:srgbClr val="404040"/>
                </a:solidFill>
                <a:effectLst/>
                <a:latin typeface="Noto Sans" panose="020B0502040504020204" pitchFamily="34" charset="0"/>
              </a:rPr>
              <a:t> </a:t>
            </a:r>
          </a:p>
          <a:p>
            <a:pPr marL="228204" indent="-228204" defTabSz="966064">
              <a:spcAft>
                <a:spcPts val="317"/>
              </a:spcAft>
              <a:defRPr/>
            </a:pPr>
            <a:r>
              <a:rPr lang="en-US" b="0" i="0" dirty="0" err="1">
                <a:solidFill>
                  <a:srgbClr val="404040"/>
                </a:solidFill>
                <a:effectLst/>
                <a:latin typeface="Noto Sans" panose="020B0502040504020204" pitchFamily="34" charset="0"/>
              </a:rPr>
              <a:t>recomandarea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este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completeze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cât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multe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informații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 fi </a:t>
            </a:r>
            <a:r>
              <a:rPr lang="en-US" b="0" i="0" dirty="0" err="1">
                <a:solidFill>
                  <a:srgbClr val="404040"/>
                </a:solidFill>
                <a:effectLst/>
                <a:latin typeface="Noto Sans" panose="020B0502040504020204" pitchFamily="34" charset="0"/>
              </a:rPr>
              <a:t>ușor</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reperat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viitor</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asemenea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orice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mențiuni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suplimentare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ajuta</a:t>
            </a:r>
            <a:r>
              <a:rPr lang="en-US" b="0" i="0" dirty="0">
                <a:solidFill>
                  <a:srgbClr val="404040"/>
                </a:solidFill>
                <a:effectLst/>
                <a:latin typeface="Noto Sans" panose="020B0502040504020204" pitchFamily="34" charset="0"/>
              </a:rPr>
              <a:t> la o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rapidă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localizare</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49</a:t>
            </a:fld>
            <a:endParaRPr lang="en-US"/>
          </a:p>
        </p:txBody>
      </p:sp>
    </p:spTree>
    <p:extLst>
      <p:ext uri="{BB962C8B-B14F-4D97-AF65-F5344CB8AC3E}">
        <p14:creationId xmlns:p14="http://schemas.microsoft.com/office/powerpoint/2010/main" xmlns="" val="2618478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5</a:t>
            </a:fld>
            <a:endParaRPr lang="en-US"/>
          </a:p>
        </p:txBody>
      </p:sp>
    </p:spTree>
    <p:extLst>
      <p:ext uri="{BB962C8B-B14F-4D97-AF65-F5344CB8AC3E}">
        <p14:creationId xmlns:p14="http://schemas.microsoft.com/office/powerpoint/2010/main" xmlns="" val="2360368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defTabSz="966064">
              <a:spcAft>
                <a:spcPts val="317"/>
              </a:spcAft>
              <a:defRPr/>
            </a:pPr>
            <a:r>
              <a:rPr lang="en-US" dirty="0"/>
              <a:t>Se </a:t>
            </a:r>
            <a:r>
              <a:rPr lang="en-US" dirty="0" err="1"/>
              <a:t>incepe</a:t>
            </a:r>
            <a:r>
              <a:rPr lang="en-US" dirty="0"/>
              <a:t> cu </a:t>
            </a:r>
            <a:r>
              <a:rPr lang="en-US" dirty="0" err="1"/>
              <a:t>introducerea</a:t>
            </a:r>
            <a:r>
              <a:rPr lang="en-US" dirty="0"/>
              <a:t> </a:t>
            </a:r>
            <a:r>
              <a:rPr lang="en-US" dirty="0" err="1"/>
              <a:t>capului</a:t>
            </a:r>
            <a:r>
              <a:rPr lang="en-US" dirty="0"/>
              <a:t> </a:t>
            </a:r>
            <a:r>
              <a:rPr lang="en-US" dirty="0" err="1"/>
              <a:t>gospodariei</a:t>
            </a:r>
            <a:endParaRPr lang="en-US" dirty="0"/>
          </a:p>
          <a:p>
            <a:pPr marL="228204" indent="-228204" defTabSz="966064">
              <a:spcAft>
                <a:spcPts val="317"/>
              </a:spcAft>
              <a:defRPr/>
            </a:pPr>
            <a:r>
              <a:rPr lang="it-IT" b="0" i="0" dirty="0">
                <a:solidFill>
                  <a:srgbClr val="404040"/>
                </a:solidFill>
                <a:effectLst/>
                <a:latin typeface="Noto Sans" panose="020B0502040504020204" pitchFamily="34" charset="0"/>
              </a:rPr>
              <a:t> se va completa numele complet (nume, prenume). Pentru a înregistra un membru al gospodăriei se va apăsa butonul Adăugare membru.</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50</a:t>
            </a:fld>
            <a:endParaRPr lang="en-US"/>
          </a:p>
        </p:txBody>
      </p:sp>
    </p:spTree>
    <p:extLst>
      <p:ext uri="{BB962C8B-B14F-4D97-AF65-F5344CB8AC3E}">
        <p14:creationId xmlns:p14="http://schemas.microsoft.com/office/powerpoint/2010/main" xmlns="" val="489681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dirty="0"/>
              <a:t>Se </a:t>
            </a:r>
            <a:r>
              <a:rPr lang="en-US" dirty="0" err="1"/>
              <a:t>vor</a:t>
            </a:r>
            <a:r>
              <a:rPr lang="en-US" dirty="0"/>
              <a:t> </a:t>
            </a:r>
            <a:r>
              <a:rPr lang="en-US" dirty="0" err="1"/>
              <a:t>adauga</a:t>
            </a:r>
            <a:r>
              <a:rPr lang="en-US" dirty="0"/>
              <a:t> </a:t>
            </a:r>
            <a:r>
              <a:rPr lang="en-US" dirty="0" err="1"/>
              <a:t>toti</a:t>
            </a:r>
            <a:r>
              <a:rPr lang="en-US" dirty="0"/>
              <a:t> </a:t>
            </a:r>
            <a:r>
              <a:rPr lang="en-US" dirty="0" err="1"/>
              <a:t>membrii</a:t>
            </a:r>
            <a:r>
              <a:rPr lang="en-US" dirty="0"/>
              <a:t> (</a:t>
            </a:r>
            <a:r>
              <a:rPr lang="en-US" dirty="0" err="1"/>
              <a:t>chiar</a:t>
            </a:r>
            <a:r>
              <a:rPr lang="en-US" dirty="0"/>
              <a:t> </a:t>
            </a:r>
            <a:r>
              <a:rPr lang="en-US" dirty="0" err="1"/>
              <a:t>daca</a:t>
            </a:r>
            <a:r>
              <a:rPr lang="en-US" dirty="0"/>
              <a:t> nu sunt </a:t>
            </a:r>
            <a:r>
              <a:rPr lang="en-US" dirty="0" err="1"/>
              <a:t>acum</a:t>
            </a:r>
            <a:r>
              <a:rPr lang="en-US" dirty="0"/>
              <a:t> </a:t>
            </a:r>
            <a:r>
              <a:rPr lang="en-US" dirty="0" err="1"/>
              <a:t>prezenti</a:t>
            </a:r>
            <a:r>
              <a:rPr lang="en-US" dirty="0"/>
              <a:t>)</a:t>
            </a:r>
          </a:p>
          <a:p>
            <a:pPr marL="483032" indent="-335439">
              <a:spcAft>
                <a:spcPts val="0"/>
              </a:spcAft>
              <a:buSzPts val="1400"/>
              <a:buChar char="-"/>
            </a:pPr>
            <a:r>
              <a:rPr lang="en-US" b="0" i="0" dirty="0" err="1">
                <a:solidFill>
                  <a:srgbClr val="404040"/>
                </a:solidFill>
                <a:effectLst/>
                <a:latin typeface="Noto Sans" panose="020B0502040504020204" pitchFamily="34" charset="0"/>
              </a:rPr>
              <a:t>Înainte</a:t>
            </a:r>
            <a:r>
              <a:rPr lang="en-US" b="0" i="0" dirty="0">
                <a:solidFill>
                  <a:srgbClr val="404040"/>
                </a:solidFill>
                <a:effectLst/>
                <a:latin typeface="Noto Sans" panose="020B0502040504020204" pitchFamily="34" charset="0"/>
              </a:rPr>
              <a:t> de a merge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departe</a:t>
            </a:r>
            <a:r>
              <a:rPr lang="en-US" b="0" i="0" dirty="0">
                <a:solidFill>
                  <a:srgbClr val="404040"/>
                </a:solidFill>
                <a:effectLst/>
                <a:latin typeface="Noto Sans" panose="020B0502040504020204" pitchFamily="34" charset="0"/>
              </a:rPr>
              <a:t> cu </a:t>
            </a:r>
            <a:r>
              <a:rPr lang="en-US" b="0" i="0" dirty="0" err="1">
                <a:solidFill>
                  <a:srgbClr val="404040"/>
                </a:solidFill>
                <a:effectLst/>
                <a:latin typeface="Noto Sans" panose="020B0502040504020204" pitchFamily="34" charset="0"/>
              </a:rPr>
              <a:t>completarea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datelor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referitoare</a:t>
            </a:r>
            <a:r>
              <a:rPr lang="en-US" b="0" i="0" dirty="0">
                <a:solidFill>
                  <a:srgbClr val="404040"/>
                </a:solidFill>
                <a:effectLst/>
                <a:latin typeface="Noto Sans" panose="020B0502040504020204" pitchFamily="34" charset="0"/>
              </a:rPr>
              <a:t> la </a:t>
            </a:r>
            <a:r>
              <a:rPr lang="en-US" b="0" i="0" dirty="0" err="1">
                <a:solidFill>
                  <a:srgbClr val="404040"/>
                </a:solidFill>
                <a:effectLst/>
                <a:latin typeface="Noto Sans" panose="020B0502040504020204" pitchFamily="34" charset="0"/>
              </a:rPr>
              <a:t>membrii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verificați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încă</a:t>
            </a:r>
            <a:r>
              <a:rPr lang="en-US" b="0" i="0" dirty="0">
                <a:solidFill>
                  <a:srgbClr val="404040"/>
                </a:solidFill>
                <a:effectLst/>
                <a:latin typeface="Noto Sans" panose="020B0502040504020204" pitchFamily="34" charset="0"/>
              </a:rPr>
              <a:t> o </a:t>
            </a:r>
            <a:r>
              <a:rPr lang="en-US" b="0" i="0" dirty="0" err="1">
                <a:solidFill>
                  <a:srgbClr val="404040"/>
                </a:solidFill>
                <a:effectLst/>
                <a:latin typeface="Noto Sans" panose="020B0502040504020204" pitchFamily="34" charset="0"/>
              </a:rPr>
              <a:t>dată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dacă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ați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introdus</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toate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persoanele</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Pe </a:t>
            </a:r>
            <a:r>
              <a:rPr lang="en-US" b="0" i="0" dirty="0" err="1">
                <a:solidFill>
                  <a:srgbClr val="404040"/>
                </a:solidFill>
                <a:effectLst/>
                <a:latin typeface="Noto Sans" panose="020B0502040504020204" pitchFamily="34" charset="0"/>
              </a:rPr>
              <a:t>durata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diagnosticării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aplicării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chestionarului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puteți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reveni</a:t>
            </a:r>
            <a:r>
              <a:rPr lang="en-US" b="0" i="0" dirty="0">
                <a:solidFill>
                  <a:srgbClr val="404040"/>
                </a:solidFill>
                <a:effectLst/>
                <a:latin typeface="Noto Sans" panose="020B0502040504020204" pitchFamily="34" charset="0"/>
              </a:rPr>
              <a:t> la </a:t>
            </a:r>
            <a:r>
              <a:rPr lang="en-US" b="0" i="0" dirty="0" err="1">
                <a:solidFill>
                  <a:srgbClr val="404040"/>
                </a:solidFill>
                <a:effectLst/>
                <a:latin typeface="Noto Sans" panose="020B0502040504020204" pitchFamily="34" charset="0"/>
              </a:rPr>
              <a:t>această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listă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adăuga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noi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membri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sau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îi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modifica</a:t>
            </a:r>
            <a:r>
              <a:rPr lang="en-US" b="0" i="0" dirty="0">
                <a:solidFill>
                  <a:srgbClr val="404040"/>
                </a:solidFill>
                <a:effectLst/>
                <a:latin typeface="Noto Sans" panose="020B0502040504020204" pitchFamily="34" charset="0"/>
              </a:rPr>
              <a:t> pe </a:t>
            </a:r>
            <a:r>
              <a:rPr lang="en-US" b="0" i="0" dirty="0" err="1">
                <a:solidFill>
                  <a:srgbClr val="404040"/>
                </a:solidFill>
                <a:effectLst/>
                <a:latin typeface="Noto Sans" panose="020B0502040504020204" pitchFamily="34" charset="0"/>
              </a:rPr>
              <a:t>cei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deja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introduși</a:t>
            </a:r>
            <a:r>
              <a:rPr lang="en-US" b="0" i="0" dirty="0">
                <a:solidFill>
                  <a:srgbClr val="404040"/>
                </a:solidFill>
                <a:effectLst/>
                <a:latin typeface="Noto Sans" panose="020B050204050402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51</a:t>
            </a:fld>
            <a:endParaRPr lang="en-US"/>
          </a:p>
        </p:txBody>
      </p:sp>
    </p:spTree>
    <p:extLst>
      <p:ext uri="{BB962C8B-B14F-4D97-AF65-F5344CB8AC3E}">
        <p14:creationId xmlns:p14="http://schemas.microsoft.com/office/powerpoint/2010/main" xmlns="" val="223620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dirty="0" err="1"/>
              <a:t>aplicatia</a:t>
            </a:r>
            <a:r>
              <a:rPr lang="en-US" dirty="0"/>
              <a:t> </a:t>
            </a:r>
            <a:r>
              <a:rPr lang="en-US" dirty="0" err="1"/>
              <a:t>Observatoru</a:t>
            </a:r>
            <a:r>
              <a:rPr lang="en-US" dirty="0"/>
              <a:t> </a:t>
            </a:r>
            <a:r>
              <a:rPr lang="en-US" dirty="0" err="1"/>
              <a:t>Copilului</a:t>
            </a:r>
            <a:r>
              <a:rPr lang="en-US" dirty="0"/>
              <a:t>  e </a:t>
            </a:r>
            <a:r>
              <a:rPr lang="en-US" dirty="0" err="1"/>
              <a:t>bazata</a:t>
            </a:r>
            <a:r>
              <a:rPr lang="en-US" dirty="0"/>
              <a:t> pe un </a:t>
            </a:r>
            <a:r>
              <a:rPr lang="en-US" dirty="0" err="1"/>
              <a:t>chestionar</a:t>
            </a:r>
            <a:r>
              <a:rPr lang="en-US" dirty="0"/>
              <a:t> </a:t>
            </a:r>
            <a:r>
              <a:rPr lang="en-US" dirty="0" err="1"/>
              <a:t>prin</a:t>
            </a:r>
            <a:r>
              <a:rPr lang="en-US" dirty="0"/>
              <a:t> care </a:t>
            </a:r>
            <a:r>
              <a:rPr lang="en-US" dirty="0" err="1"/>
              <a:t>facem</a:t>
            </a:r>
            <a:r>
              <a:rPr lang="en-US" dirty="0"/>
              <a:t> </a:t>
            </a:r>
            <a:r>
              <a:rPr lang="en-US" dirty="0" err="1"/>
              <a:t>Diagnosticarea</a:t>
            </a:r>
            <a:r>
              <a:rPr lang="en-US" dirty="0"/>
              <a:t> </a:t>
            </a:r>
            <a:r>
              <a:rPr lang="en-US" dirty="0" err="1"/>
              <a:t>gospodariei</a:t>
            </a:r>
            <a:r>
              <a:rPr lang="en-US" dirty="0"/>
              <a:t>.</a:t>
            </a:r>
          </a:p>
          <a:p>
            <a:pPr marL="483032" indent="-335439">
              <a:spcAft>
                <a:spcPts val="0"/>
              </a:spcAft>
              <a:buSzPts val="1400"/>
              <a:buChar char="-"/>
            </a:pPr>
            <a:r>
              <a:rPr lang="en-US" dirty="0" err="1"/>
              <a:t>aceastea</a:t>
            </a:r>
            <a:r>
              <a:rPr lang="en-US" dirty="0"/>
              <a:t> sunt </a:t>
            </a:r>
            <a:r>
              <a:rPr lang="en-US" dirty="0" err="1"/>
              <a:t>grupata</a:t>
            </a:r>
            <a:r>
              <a:rPr lang="en-US" dirty="0"/>
              <a:t> in 8 </a:t>
            </a:r>
            <a:r>
              <a:rPr lang="en-US" dirty="0" err="1"/>
              <a:t>sectiuni</a:t>
            </a:r>
            <a:r>
              <a:rPr lang="en-US" dirty="0"/>
              <a:t>: </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52</a:t>
            </a:fld>
            <a:endParaRPr lang="en-US"/>
          </a:p>
        </p:txBody>
      </p:sp>
    </p:spTree>
    <p:extLst>
      <p:ext uri="{BB962C8B-B14F-4D97-AF65-F5344CB8AC3E}">
        <p14:creationId xmlns:p14="http://schemas.microsoft.com/office/powerpoint/2010/main" xmlns="" val="4061637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0"/>
                </a:solidFill>
                <a:effectLst/>
                <a:latin typeface="Noto Sans" panose="020B0502040504020204" pitchFamily="34" charset="0"/>
              </a:rPr>
              <a:t>Cele  </a:t>
            </a:r>
            <a:r>
              <a:rPr lang="en-US" b="0" i="0" dirty="0" err="1">
                <a:solidFill>
                  <a:srgbClr val="404040"/>
                </a:solidFill>
                <a:effectLst/>
                <a:latin typeface="Noto Sans" panose="020B0502040504020204" pitchFamily="34" charset="0"/>
              </a:rPr>
              <a:t>aprox</a:t>
            </a:r>
            <a:r>
              <a:rPr lang="en-US" b="0" i="0" dirty="0">
                <a:solidFill>
                  <a:srgbClr val="404040"/>
                </a:solidFill>
                <a:effectLst/>
                <a:latin typeface="Noto Sans" panose="020B0502040504020204" pitchFamily="34" charset="0"/>
              </a:rPr>
              <a:t> .213 </a:t>
            </a:r>
            <a:r>
              <a:rPr lang="en-US" b="0" i="0" dirty="0" err="1">
                <a:solidFill>
                  <a:srgbClr val="404040"/>
                </a:solidFill>
                <a:effectLst/>
                <a:latin typeface="Noto Sans" panose="020B0502040504020204" pitchFamily="34" charset="0"/>
              </a:rPr>
              <a:t>întrebări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adresate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membrilor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sunt </a:t>
            </a:r>
            <a:r>
              <a:rPr lang="en-US" b="0" i="0" dirty="0" err="1">
                <a:solidFill>
                  <a:srgbClr val="404040"/>
                </a:solidFill>
                <a:effectLst/>
                <a:latin typeface="Noto Sans" panose="020B0502040504020204" pitchFamily="34" charset="0"/>
              </a:rPr>
              <a:t>grupate</a:t>
            </a:r>
            <a:r>
              <a:rPr lang="en-US" b="0" i="0" dirty="0">
                <a:solidFill>
                  <a:srgbClr val="404040"/>
                </a:solidFill>
                <a:effectLst/>
                <a:latin typeface="Noto Sans" panose="020B0502040504020204" pitchFamily="34" charset="0"/>
              </a:rPr>
              <a:t> 7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după</a:t>
            </a:r>
            <a:r>
              <a:rPr lang="en-US" b="0" i="0" dirty="0">
                <a:solidFill>
                  <a:srgbClr val="404040"/>
                </a:solidFill>
                <a:effectLst/>
                <a:latin typeface="Noto Sans" panose="020B0502040504020204" pitchFamily="34" charset="0"/>
              </a:rPr>
              <a:t> cum </a:t>
            </a:r>
            <a:r>
              <a:rPr lang="en-US" b="0" i="0" dirty="0" err="1">
                <a:solidFill>
                  <a:srgbClr val="404040"/>
                </a:solidFill>
                <a:effectLst/>
                <a:latin typeface="Noto Sans" panose="020B0502040504020204" pitchFamily="34" charset="0"/>
              </a:rPr>
              <a:t>urmează</a:t>
            </a:r>
            <a:r>
              <a:rPr lang="en-US" b="0" i="0" dirty="0">
                <a:solidFill>
                  <a:srgbClr val="404040"/>
                </a:solidFill>
                <a:effectLst/>
                <a:latin typeface="Noto Sans" panose="020B0502040504020204" pitchFamily="34" charset="0"/>
              </a:rPr>
              <a:t>:</a:t>
            </a:r>
          </a:p>
          <a:p>
            <a:pPr algn="l">
              <a:buFont typeface="Arial" panose="020B0604020202020204" pitchFamily="34" charset="0"/>
              <a:buChar char="•"/>
            </a:pPr>
            <a:r>
              <a:rPr lang="en-US" b="0" i="0" dirty="0">
                <a:solidFill>
                  <a:srgbClr val="404040"/>
                </a:solidFill>
                <a:effectLst/>
                <a:latin typeface="Noto Sans" panose="020B0502040504020204" pitchFamily="34" charset="0"/>
              </a:rPr>
              <a:t>SECȚIUNEA A: </a:t>
            </a:r>
            <a:r>
              <a:rPr lang="en-US" b="0" i="0" dirty="0" err="1">
                <a:solidFill>
                  <a:srgbClr val="404040"/>
                </a:solidFill>
                <a:effectLst/>
                <a:latin typeface="Noto Sans" panose="020B0502040504020204" pitchFamily="34" charset="0"/>
              </a:rPr>
              <a:t>Informații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generale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Componența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Date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copii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părinți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Surse</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venit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Sănătate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nutriție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comportamente</a:t>
            </a:r>
            <a:r>
              <a:rPr lang="en-US" b="0" i="0" dirty="0">
                <a:solidFill>
                  <a:srgbClr val="404040"/>
                </a:solidFill>
                <a:effectLst/>
                <a:latin typeface="Noto Sans" panose="020B0502040504020204" pitchFamily="34" charset="0"/>
              </a:rPr>
              <a:t> la </a:t>
            </a:r>
            <a:r>
              <a:rPr lang="en-US" b="0" i="0" dirty="0" err="1">
                <a:solidFill>
                  <a:srgbClr val="404040"/>
                </a:solidFill>
                <a:effectLst/>
                <a:latin typeface="Noto Sans" panose="020B0502040504020204" pitchFamily="34" charset="0"/>
              </a:rPr>
              <a:t>risc</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Educația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copiilor</a:t>
            </a:r>
            <a:r>
              <a:rPr lang="en-US" b="0" i="0" dirty="0">
                <a:solidFill>
                  <a:srgbClr val="404040"/>
                </a:solidFill>
                <a:effectLst/>
                <a:latin typeface="Noto Sans" panose="020B0502040504020204" pitchFamily="34" charset="0"/>
              </a:rPr>
              <a:t>)</a:t>
            </a:r>
          </a:p>
          <a:p>
            <a:pPr algn="l">
              <a:buFont typeface="Arial" panose="020B0604020202020204" pitchFamily="34" charset="0"/>
              <a:buChar char="•"/>
            </a:pPr>
            <a:r>
              <a:rPr lang="en-US" b="0" i="0" dirty="0">
                <a:solidFill>
                  <a:srgbClr val="404040"/>
                </a:solidFill>
                <a:effectLst/>
                <a:latin typeface="Noto Sans" panose="020B0502040504020204" pitchFamily="34" charset="0"/>
              </a:rPr>
              <a:t>SECȚIUNEA B: Date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membrii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cu </a:t>
            </a:r>
            <a:r>
              <a:rPr lang="en-US" b="0" i="0" dirty="0" err="1">
                <a:solidFill>
                  <a:srgbClr val="404040"/>
                </a:solidFill>
                <a:effectLst/>
                <a:latin typeface="Noto Sans" panose="020B0502040504020204" pitchFamily="34" charset="0"/>
              </a:rPr>
              <a:t>vârsta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până</a:t>
            </a:r>
            <a:r>
              <a:rPr lang="en-US" b="0" i="0" dirty="0">
                <a:solidFill>
                  <a:srgbClr val="404040"/>
                </a:solidFill>
                <a:effectLst/>
                <a:latin typeface="Noto Sans" panose="020B0502040504020204" pitchFamily="34" charset="0"/>
              </a:rPr>
              <a:t> la 1 an (</a:t>
            </a:r>
            <a:r>
              <a:rPr lang="en-US" b="0" i="0" dirty="0" err="1">
                <a:solidFill>
                  <a:srgbClr val="404040"/>
                </a:solidFill>
                <a:effectLst/>
                <a:latin typeface="Noto Sans" panose="020B0502040504020204" pitchFamily="34" charset="0"/>
              </a:rPr>
              <a:t>Sănătate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Educație</a:t>
            </a:r>
            <a:r>
              <a:rPr lang="en-US" b="0" i="0" dirty="0">
                <a:solidFill>
                  <a:srgbClr val="404040"/>
                </a:solidFill>
                <a:effectLst/>
                <a:latin typeface="Noto Sans" panose="020B0502040504020204" pitchFamily="34" charset="0"/>
              </a:rPr>
              <a:t>)</a:t>
            </a:r>
          </a:p>
          <a:p>
            <a:pPr algn="l">
              <a:buFont typeface="Arial" panose="020B0604020202020204" pitchFamily="34" charset="0"/>
              <a:buChar char="•"/>
            </a:pPr>
            <a:r>
              <a:rPr lang="en-US" b="0" i="0" dirty="0">
                <a:solidFill>
                  <a:srgbClr val="404040"/>
                </a:solidFill>
                <a:effectLst/>
                <a:latin typeface="Noto Sans" panose="020B0502040504020204" pitchFamily="34" charset="0"/>
              </a:rPr>
              <a:t>SECȚIUNEA C: Date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membrii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cu </a:t>
            </a:r>
            <a:r>
              <a:rPr lang="en-US" b="0" i="0" dirty="0" err="1">
                <a:solidFill>
                  <a:srgbClr val="404040"/>
                </a:solidFill>
                <a:effectLst/>
                <a:latin typeface="Noto Sans" panose="020B0502040504020204" pitchFamily="34" charset="0"/>
              </a:rPr>
              <a:t>vârsta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a:t>
            </a:r>
            <a:r>
              <a:rPr lang="en-US" b="0" i="0" dirty="0">
                <a:solidFill>
                  <a:srgbClr val="404040"/>
                </a:solidFill>
                <a:effectLst/>
                <a:latin typeface="Noto Sans" panose="020B0502040504020204" pitchFamily="34" charset="0"/>
              </a:rPr>
              <a:t> 1-5 ani (</a:t>
            </a:r>
            <a:r>
              <a:rPr lang="en-US" b="0" i="0" dirty="0" err="1">
                <a:solidFill>
                  <a:srgbClr val="404040"/>
                </a:solidFill>
                <a:effectLst/>
                <a:latin typeface="Noto Sans" panose="020B0502040504020204" pitchFamily="34" charset="0"/>
              </a:rPr>
              <a:t>Sănătate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Nutriție</a:t>
            </a:r>
            <a:r>
              <a:rPr lang="en-US" b="0" i="0" dirty="0">
                <a:solidFill>
                  <a:srgbClr val="404040"/>
                </a:solidFill>
                <a:effectLst/>
                <a:latin typeface="Noto Sans" panose="020B0502040504020204" pitchFamily="34" charset="0"/>
              </a:rPr>
              <a:t>)</a:t>
            </a:r>
          </a:p>
          <a:p>
            <a:pPr algn="l">
              <a:buFont typeface="Arial" panose="020B0604020202020204" pitchFamily="34" charset="0"/>
              <a:buChar char="•"/>
            </a:pPr>
            <a:r>
              <a:rPr lang="en-US" b="0" i="0" dirty="0">
                <a:solidFill>
                  <a:srgbClr val="404040"/>
                </a:solidFill>
                <a:effectLst/>
                <a:latin typeface="Noto Sans" panose="020B0502040504020204" pitchFamily="34" charset="0"/>
              </a:rPr>
              <a:t>SECȚIUNEA D: Date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membrii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cu </a:t>
            </a:r>
            <a:r>
              <a:rPr lang="en-US" b="0" i="0" dirty="0" err="1">
                <a:solidFill>
                  <a:srgbClr val="404040"/>
                </a:solidFill>
                <a:effectLst/>
                <a:latin typeface="Noto Sans" panose="020B0502040504020204" pitchFamily="34" charset="0"/>
              </a:rPr>
              <a:t>vârsta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a:t>
            </a:r>
            <a:r>
              <a:rPr lang="en-US" b="0" i="0" dirty="0">
                <a:solidFill>
                  <a:srgbClr val="404040"/>
                </a:solidFill>
                <a:effectLst/>
                <a:latin typeface="Noto Sans" panose="020B0502040504020204" pitchFamily="34" charset="0"/>
              </a:rPr>
              <a:t> 10-17 ani (</a:t>
            </a:r>
            <a:r>
              <a:rPr lang="en-US" b="0" i="0" dirty="0" err="1">
                <a:solidFill>
                  <a:srgbClr val="404040"/>
                </a:solidFill>
                <a:effectLst/>
                <a:latin typeface="Noto Sans" panose="020B0502040504020204" pitchFamily="34" charset="0"/>
              </a:rPr>
              <a:t>Sănătate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nutriție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Educație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sexuală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timp</a:t>
            </a:r>
            <a:r>
              <a:rPr lang="en-US" b="0" i="0" dirty="0">
                <a:solidFill>
                  <a:srgbClr val="404040"/>
                </a:solidFill>
                <a:effectLst/>
                <a:latin typeface="Noto Sans" panose="020B0502040504020204" pitchFamily="34" charset="0"/>
              </a:rPr>
              <a:t> liber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comportamente</a:t>
            </a:r>
            <a:r>
              <a:rPr lang="en-US" b="0" i="0" dirty="0">
                <a:solidFill>
                  <a:srgbClr val="404040"/>
                </a:solidFill>
                <a:effectLst/>
                <a:latin typeface="Noto Sans" panose="020B0502040504020204" pitchFamily="34" charset="0"/>
              </a:rPr>
              <a:t> la </a:t>
            </a:r>
            <a:r>
              <a:rPr lang="en-US" b="0" i="0" dirty="0" err="1">
                <a:solidFill>
                  <a:srgbClr val="404040"/>
                </a:solidFill>
                <a:effectLst/>
                <a:latin typeface="Noto Sans" panose="020B0502040504020204" pitchFamily="34" charset="0"/>
              </a:rPr>
              <a:t>risc</a:t>
            </a:r>
            <a:r>
              <a:rPr lang="en-US" b="0" i="0" dirty="0">
                <a:solidFill>
                  <a:srgbClr val="404040"/>
                </a:solidFill>
                <a:effectLst/>
                <a:latin typeface="Noto Sans" panose="020B0502040504020204" pitchFamily="34" charset="0"/>
              </a:rPr>
              <a:t>)</a:t>
            </a:r>
          </a:p>
          <a:p>
            <a:pPr algn="l">
              <a:buFont typeface="Arial" panose="020B0604020202020204" pitchFamily="34" charset="0"/>
              <a:buChar char="•"/>
            </a:pPr>
            <a:r>
              <a:rPr lang="en-US" b="0" i="0" dirty="0">
                <a:solidFill>
                  <a:srgbClr val="404040"/>
                </a:solidFill>
                <a:effectLst/>
                <a:latin typeface="Noto Sans" panose="020B0502040504020204" pitchFamily="34" charset="0"/>
              </a:rPr>
              <a:t>SECȚIUNEA E: Date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femeile</a:t>
            </a:r>
            <a:r>
              <a:rPr lang="en-US" b="0" i="0" dirty="0">
                <a:solidFill>
                  <a:srgbClr val="404040"/>
                </a:solidFill>
                <a:effectLst/>
                <a:latin typeface="Noto Sans" panose="020B0502040504020204" pitchFamily="34" charset="0"/>
              </a:rPr>
              <a:t> de 10 ani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peste</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care au </a:t>
            </a:r>
            <a:r>
              <a:rPr lang="en-US" b="0" i="0" dirty="0" err="1">
                <a:solidFill>
                  <a:srgbClr val="404040"/>
                </a:solidFill>
                <a:effectLst/>
                <a:latin typeface="Noto Sans" panose="020B0502040504020204" pitchFamily="34" charset="0"/>
              </a:rPr>
              <a:t>avut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vreodată</a:t>
            </a:r>
            <a:r>
              <a:rPr lang="en-US" b="0" i="0" dirty="0">
                <a:solidFill>
                  <a:srgbClr val="404040"/>
                </a:solidFill>
                <a:effectLst/>
                <a:latin typeface="Noto Sans" panose="020B0502040504020204" pitchFamily="34" charset="0"/>
              </a:rPr>
              <a:t> un </a:t>
            </a:r>
            <a:r>
              <a:rPr lang="en-US" b="0" i="0" dirty="0" err="1">
                <a:solidFill>
                  <a:srgbClr val="404040"/>
                </a:solidFill>
                <a:effectLst/>
                <a:latin typeface="Noto Sans" panose="020B0502040504020204" pitchFamily="34" charset="0"/>
              </a:rPr>
              <a:t>partener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Contracepție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nașteri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Copii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separați</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familie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sau</a:t>
            </a:r>
            <a:r>
              <a:rPr lang="en-US" b="0" i="0" dirty="0">
                <a:solidFill>
                  <a:srgbClr val="404040"/>
                </a:solidFill>
                <a:effectLst/>
                <a:latin typeface="Noto Sans" panose="020B0502040504020204" pitchFamily="34" charset="0"/>
              </a:rPr>
              <a:t> la </a:t>
            </a:r>
            <a:r>
              <a:rPr lang="en-US" b="0" i="0" dirty="0" err="1">
                <a:solidFill>
                  <a:srgbClr val="404040"/>
                </a:solidFill>
                <a:effectLst/>
                <a:latin typeface="Noto Sans" panose="020B0502040504020204" pitchFamily="34" charset="0"/>
              </a:rPr>
              <a:t>risc</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Munca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relații</a:t>
            </a:r>
            <a:r>
              <a:rPr lang="en-US" b="0" i="0" dirty="0">
                <a:solidFill>
                  <a:srgbClr val="404040"/>
                </a:solidFill>
                <a:effectLst/>
                <a:latin typeface="Noto Sans" panose="020B0502040504020204" pitchFamily="34" charset="0"/>
              </a:rPr>
              <a:t> inter-</a:t>
            </a:r>
            <a:r>
              <a:rPr lang="en-US" b="0" i="0" dirty="0" err="1">
                <a:solidFill>
                  <a:srgbClr val="404040"/>
                </a:solidFill>
                <a:effectLst/>
                <a:latin typeface="Noto Sans" panose="020B0502040504020204" pitchFamily="34" charset="0"/>
              </a:rPr>
              <a:t>familiale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Femeile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gravide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Mame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minore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femei</a:t>
            </a:r>
            <a:r>
              <a:rPr lang="en-US" b="0" i="0" dirty="0">
                <a:solidFill>
                  <a:srgbClr val="404040"/>
                </a:solidFill>
                <a:effectLst/>
                <a:latin typeface="Noto Sans" panose="020B0502040504020204" pitchFamily="34" charset="0"/>
              </a:rPr>
              <a:t> care au </a:t>
            </a:r>
            <a:r>
              <a:rPr lang="en-US" b="0" i="0" dirty="0" err="1">
                <a:solidFill>
                  <a:srgbClr val="404040"/>
                </a:solidFill>
                <a:effectLst/>
                <a:latin typeface="Noto Sans" panose="020B0502040504020204" pitchFamily="34" charset="0"/>
              </a:rPr>
              <a:t>născut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ultimele</a:t>
            </a:r>
            <a:r>
              <a:rPr lang="en-US" b="0" i="0" dirty="0">
                <a:solidFill>
                  <a:srgbClr val="404040"/>
                </a:solidFill>
                <a:effectLst/>
                <a:latin typeface="Noto Sans" panose="020B0502040504020204" pitchFamily="34" charset="0"/>
              </a:rPr>
              <a:t> 12 </a:t>
            </a:r>
            <a:r>
              <a:rPr lang="en-US" b="0" i="0" dirty="0" err="1">
                <a:solidFill>
                  <a:srgbClr val="404040"/>
                </a:solidFill>
                <a:effectLst/>
                <a:latin typeface="Noto Sans" panose="020B0502040504020204" pitchFamily="34" charset="0"/>
              </a:rPr>
              <a:t>luni</a:t>
            </a:r>
            <a:r>
              <a:rPr lang="en-US" b="0" i="0" dirty="0">
                <a:solidFill>
                  <a:srgbClr val="404040"/>
                </a:solidFill>
                <a:effectLst/>
                <a:latin typeface="Noto Sans" panose="020B0502040504020204" pitchFamily="34" charset="0"/>
              </a:rPr>
              <a:t>)</a:t>
            </a:r>
          </a:p>
          <a:p>
            <a:pPr algn="l">
              <a:buFont typeface="Arial" panose="020B0604020202020204" pitchFamily="34" charset="0"/>
              <a:buChar char="•"/>
            </a:pPr>
            <a:r>
              <a:rPr lang="en-US" b="0" i="0" dirty="0">
                <a:solidFill>
                  <a:srgbClr val="404040"/>
                </a:solidFill>
                <a:effectLst/>
                <a:latin typeface="Noto Sans" panose="020B0502040504020204" pitchFamily="34" charset="0"/>
              </a:rPr>
              <a:t>SECȚIUNEA F: Date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Beneficii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sociale</a:t>
            </a:r>
            <a:r>
              <a:rPr lang="en-US" b="0" i="0" dirty="0">
                <a:solidFill>
                  <a:srgbClr val="404040"/>
                </a:solidFill>
                <a:effectLst/>
                <a:latin typeface="Noto Sans" panose="020B0502040504020204" pitchFamily="34" charset="0"/>
              </a:rPr>
              <a:t> la </a:t>
            </a:r>
            <a:r>
              <a:rPr lang="en-US" b="0" i="0" dirty="0" err="1">
                <a:solidFill>
                  <a:srgbClr val="404040"/>
                </a:solidFill>
                <a:effectLst/>
                <a:latin typeface="Noto Sans" panose="020B0502040504020204" pitchFamily="34" charset="0"/>
              </a:rPr>
              <a:t>nivel</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Venituri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cheltuieli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Remitențe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Condițiile</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locuire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Practicile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parentale</a:t>
            </a:r>
            <a:r>
              <a:rPr lang="en-US" b="0" i="0" dirty="0">
                <a:solidFill>
                  <a:srgbClr val="404040"/>
                </a:solidFill>
                <a:effectLst/>
                <a:latin typeface="Noto Sans" panose="020B0502040504020204" pitchFamily="34" charset="0"/>
              </a:rPr>
              <a:t>).</a:t>
            </a:r>
          </a:p>
          <a:p>
            <a:pPr algn="l">
              <a:buFont typeface="Arial" panose="020B0604020202020204" pitchFamily="34" charset="0"/>
              <a:buChar char="•"/>
            </a:pPr>
            <a:r>
              <a:rPr lang="en-US" b="0" i="0" dirty="0">
                <a:solidFill>
                  <a:srgbClr val="404040"/>
                </a:solidFill>
                <a:effectLst/>
                <a:latin typeface="Noto Sans" panose="020B0502040504020204" pitchFamily="34" charset="0"/>
              </a:rPr>
              <a:t>SECȚIUNEA G: Date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Evaluare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făcută</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lucrătorul</a:t>
            </a:r>
            <a:r>
              <a:rPr lang="en-US" b="0" i="0" dirty="0">
                <a:solidFill>
                  <a:srgbClr val="404040"/>
                </a:solidFill>
                <a:effectLst/>
                <a:latin typeface="Noto Sans" panose="020B0502040504020204" pitchFamily="34" charset="0"/>
              </a:rPr>
              <a:t> social</a:t>
            </a:r>
          </a:p>
          <a:p>
            <a:pPr algn="l">
              <a:buFont typeface="Arial" panose="020B0604020202020204" pitchFamily="34" charset="0"/>
              <a:buChar char="•"/>
            </a:pP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o </a:t>
            </a:r>
            <a:r>
              <a:rPr lang="en-US" b="0" i="0" dirty="0" err="1">
                <a:solidFill>
                  <a:srgbClr val="404040"/>
                </a:solidFill>
                <a:effectLst/>
                <a:latin typeface="Noto Sans" panose="020B0502040504020204" pitchFamily="34" charset="0"/>
              </a:rPr>
              <a:t>utilizare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cât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eficientă</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aplicației</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poate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naviga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folosind</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meniul</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partea</a:t>
            </a:r>
            <a:r>
              <a:rPr lang="en-US" b="0" i="0" dirty="0">
                <a:solidFill>
                  <a:srgbClr val="404040"/>
                </a:solidFill>
                <a:effectLst/>
                <a:latin typeface="Noto Sans" panose="020B0502040504020204" pitchFamily="34" charset="0"/>
              </a:rPr>
              <a:t> de sus a </a:t>
            </a:r>
            <a:r>
              <a:rPr lang="en-US" b="0" i="0" dirty="0" err="1">
                <a:solidFill>
                  <a:srgbClr val="404040"/>
                </a:solidFill>
                <a:effectLst/>
                <a:latin typeface="Noto Sans" panose="020B0502040504020204" pitchFamily="34" charset="0"/>
              </a:rPr>
              <a:t>ecranului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Navigarea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este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posibilă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după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completarea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informațiilor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aferente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fiecărei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53</a:t>
            </a:fld>
            <a:endParaRPr lang="en-US"/>
          </a:p>
        </p:txBody>
      </p:sp>
    </p:spTree>
    <p:extLst>
      <p:ext uri="{BB962C8B-B14F-4D97-AF65-F5344CB8AC3E}">
        <p14:creationId xmlns:p14="http://schemas.microsoft.com/office/powerpoint/2010/main" xmlns="" val="24623314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dirty="0"/>
              <a:t>in </a:t>
            </a:r>
            <a:r>
              <a:rPr lang="en-US" dirty="0" err="1"/>
              <a:t>chestionarul</a:t>
            </a:r>
            <a:r>
              <a:rPr lang="en-US" dirty="0"/>
              <a:t> </a:t>
            </a:r>
            <a:r>
              <a:rPr lang="en-US" dirty="0" err="1"/>
              <a:t>Observatorul</a:t>
            </a:r>
            <a:r>
              <a:rPr lang="en-US" dirty="0"/>
              <a:t> </a:t>
            </a:r>
            <a:r>
              <a:rPr lang="en-US" dirty="0" err="1"/>
              <a:t>Copilului</a:t>
            </a:r>
            <a:r>
              <a:rPr lang="en-US" dirty="0"/>
              <a:t>  sunt </a:t>
            </a:r>
            <a:r>
              <a:rPr lang="en-US" dirty="0" err="1"/>
              <a:t>sute</a:t>
            </a:r>
            <a:r>
              <a:rPr lang="en-US" dirty="0"/>
              <a:t> de </a:t>
            </a:r>
            <a:r>
              <a:rPr lang="en-US" dirty="0" err="1"/>
              <a:t>intrebari</a:t>
            </a:r>
            <a:r>
              <a:rPr lang="en-US" dirty="0"/>
              <a:t> (~330), </a:t>
            </a:r>
            <a:r>
              <a:rPr lang="en-US" dirty="0" err="1"/>
              <a:t>dar</a:t>
            </a:r>
            <a:r>
              <a:rPr lang="en-US" dirty="0"/>
              <a:t> in </a:t>
            </a:r>
            <a:r>
              <a:rPr lang="en-US" dirty="0" err="1"/>
              <a:t>medie</a:t>
            </a:r>
            <a:r>
              <a:rPr lang="en-US" dirty="0"/>
              <a:t> se </a:t>
            </a:r>
            <a:r>
              <a:rPr lang="en-US" dirty="0" err="1"/>
              <a:t>aplica</a:t>
            </a:r>
            <a:r>
              <a:rPr lang="en-US" dirty="0"/>
              <a:t> </a:t>
            </a:r>
            <a:r>
              <a:rPr lang="en-US" dirty="0" err="1"/>
              <a:t>undeva</a:t>
            </a:r>
            <a:r>
              <a:rPr lang="en-US" dirty="0"/>
              <a:t> la 70-100 </a:t>
            </a:r>
            <a:r>
              <a:rPr lang="en-US" dirty="0" err="1"/>
              <a:t>intrebari</a:t>
            </a:r>
            <a:r>
              <a:rPr lang="en-US" dirty="0"/>
              <a:t> pe </a:t>
            </a:r>
            <a:r>
              <a:rPr lang="en-US" dirty="0" err="1"/>
              <a:t>gospodariile</a:t>
            </a:r>
            <a:r>
              <a:rPr lang="en-US" dirty="0"/>
              <a:t> </a:t>
            </a:r>
            <a:r>
              <a:rPr lang="en-US" dirty="0" err="1"/>
              <a:t>uzuale</a:t>
            </a:r>
            <a:endParaRPr lang="en-US" dirty="0"/>
          </a:p>
          <a:p>
            <a:pPr marL="483032" indent="-335439">
              <a:spcAft>
                <a:spcPts val="0"/>
              </a:spcAft>
              <a:buSzPts val="1400"/>
              <a:buChar char="-"/>
            </a:pPr>
            <a:r>
              <a:rPr lang="en-US" dirty="0" err="1"/>
              <a:t>chestionarul</a:t>
            </a:r>
            <a:r>
              <a:rPr lang="en-US" dirty="0"/>
              <a:t> se </a:t>
            </a:r>
            <a:r>
              <a:rPr lang="en-US" dirty="0" err="1"/>
              <a:t>adapteaza</a:t>
            </a:r>
            <a:r>
              <a:rPr lang="en-US" dirty="0"/>
              <a:t> la </a:t>
            </a:r>
            <a:r>
              <a:rPr lang="en-US" dirty="0" err="1"/>
              <a:t>gospodarie</a:t>
            </a:r>
            <a:endParaRPr lang="en-US" dirty="0"/>
          </a:p>
          <a:p>
            <a:pPr marL="483032" indent="-335439">
              <a:spcAft>
                <a:spcPts val="0"/>
              </a:spcAft>
              <a:buSzPts val="1400"/>
              <a:buChar char="-"/>
            </a:pPr>
            <a:r>
              <a:rPr lang="en-US" b="0" i="0" dirty="0" err="1">
                <a:solidFill>
                  <a:srgbClr val="404040"/>
                </a:solidFill>
                <a:effectLst/>
                <a:latin typeface="Noto Sans" panose="020B0502040504020204" pitchFamily="34" charset="0"/>
              </a:rPr>
              <a:t>Întrebările</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aplicație</a:t>
            </a:r>
            <a:r>
              <a:rPr lang="en-US" b="0" i="0" dirty="0">
                <a:solidFill>
                  <a:srgbClr val="404040"/>
                </a:solidFill>
                <a:effectLst/>
                <a:latin typeface="Noto Sans" panose="020B0502040504020204" pitchFamily="34" charset="0"/>
              </a:rPr>
              <a:t> sunt </a:t>
            </a:r>
            <a:r>
              <a:rPr lang="en-US" b="0" i="0" dirty="0" err="1">
                <a:solidFill>
                  <a:srgbClr val="404040"/>
                </a:solidFill>
                <a:effectLst/>
                <a:latin typeface="Noto Sans" panose="020B0502040504020204" pitchFamily="34" charset="0"/>
              </a:rPr>
              <a:t>grupate</a:t>
            </a:r>
            <a:r>
              <a:rPr lang="en-US" b="0" i="0" dirty="0">
                <a:solidFill>
                  <a:srgbClr val="404040"/>
                </a:solidFill>
                <a:effectLst/>
                <a:latin typeface="Noto Sans" panose="020B0502040504020204" pitchFamily="34" charset="0"/>
              </a:rPr>
              <a:t> pe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subsecțiuni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Fiecare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secțiune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conține</a:t>
            </a:r>
            <a:r>
              <a:rPr lang="en-US" b="0" i="0" dirty="0">
                <a:solidFill>
                  <a:srgbClr val="404040"/>
                </a:solidFill>
                <a:effectLst/>
                <a:latin typeface="Noto Sans" panose="020B0502040504020204" pitchFamily="34" charset="0"/>
              </a:rPr>
              <a:t> o </a:t>
            </a:r>
            <a:r>
              <a:rPr lang="en-US" b="0" i="0" dirty="0" err="1">
                <a:solidFill>
                  <a:srgbClr val="404040"/>
                </a:solidFill>
                <a:effectLst/>
                <a:latin typeface="Noto Sans" panose="020B0502040504020204" pitchFamily="34" charset="0"/>
              </a:rPr>
              <a:t>descriere</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modului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care </a:t>
            </a:r>
            <a:r>
              <a:rPr lang="en-US" b="0" i="0" dirty="0" err="1">
                <a:solidFill>
                  <a:srgbClr val="404040"/>
                </a:solidFill>
                <a:effectLst/>
                <a:latin typeface="Noto Sans" panose="020B0502040504020204" pitchFamily="34" charset="0"/>
              </a:rPr>
              <a:t>vor</a:t>
            </a:r>
            <a:r>
              <a:rPr lang="en-US" b="0" i="0" dirty="0">
                <a:solidFill>
                  <a:srgbClr val="404040"/>
                </a:solidFill>
                <a:effectLst/>
                <a:latin typeface="Noto Sans" panose="020B0502040504020204" pitchFamily="34" charset="0"/>
              </a:rPr>
              <a:t> fi </a:t>
            </a:r>
            <a:r>
              <a:rPr lang="en-US" b="0" i="0" dirty="0" err="1">
                <a:solidFill>
                  <a:srgbClr val="404040"/>
                </a:solidFill>
                <a:effectLst/>
                <a:latin typeface="Noto Sans" panose="020B0502040504020204" pitchFamily="34" charset="0"/>
              </a:rPr>
              <a:t>abordate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întrebările</a:t>
            </a:r>
            <a:r>
              <a:rPr lang="en-US" b="0" i="0" dirty="0">
                <a:solidFill>
                  <a:srgbClr val="404040"/>
                </a:solidFill>
                <a:effectLst/>
                <a:latin typeface="Noto Sans" panose="020B0502040504020204" pitchFamily="34" charset="0"/>
              </a:rPr>
              <a:t> din ea. De </a:t>
            </a:r>
            <a:r>
              <a:rPr lang="en-US" b="0" i="0" dirty="0" err="1">
                <a:solidFill>
                  <a:srgbClr val="404040"/>
                </a:solidFill>
                <a:effectLst/>
                <a:latin typeface="Noto Sans" panose="020B0502040504020204" pitchFamily="34" charset="0"/>
              </a:rPr>
              <a:t>asemenea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întrebările</a:t>
            </a:r>
            <a:r>
              <a:rPr lang="en-US" b="0" i="0" dirty="0">
                <a:solidFill>
                  <a:srgbClr val="404040"/>
                </a:solidFill>
                <a:effectLst/>
                <a:latin typeface="Noto Sans" panose="020B0502040504020204" pitchFamily="34" charset="0"/>
              </a:rPr>
              <a:t> au </a:t>
            </a:r>
            <a:r>
              <a:rPr lang="en-US" b="0" i="0" dirty="0" err="1">
                <a:solidFill>
                  <a:srgbClr val="404040"/>
                </a:solidFill>
                <a:effectLst/>
                <a:latin typeface="Noto Sans" panose="020B0502040504020204" pitchFamily="34" charset="0"/>
              </a:rPr>
              <a:t>recomandări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detalii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specifice</a:t>
            </a:r>
            <a:r>
              <a:rPr lang="en-US" b="0" i="0" dirty="0">
                <a:solidFill>
                  <a:srgbClr val="404040"/>
                </a:solidFill>
                <a:effectLst/>
                <a:latin typeface="Noto Sans" panose="020B050204050402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54</a:t>
            </a:fld>
            <a:endParaRPr lang="en-US"/>
          </a:p>
        </p:txBody>
      </p:sp>
    </p:spTree>
    <p:extLst>
      <p:ext uri="{BB962C8B-B14F-4D97-AF65-F5344CB8AC3E}">
        <p14:creationId xmlns:p14="http://schemas.microsoft.com/office/powerpoint/2010/main" xmlns="" val="3904766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55</a:t>
            </a:fld>
            <a:endParaRPr lang="en-US"/>
          </a:p>
        </p:txBody>
      </p:sp>
    </p:spTree>
    <p:extLst>
      <p:ext uri="{BB962C8B-B14F-4D97-AF65-F5344CB8AC3E}">
        <p14:creationId xmlns:p14="http://schemas.microsoft.com/office/powerpoint/2010/main" xmlns="" val="3458853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dirty="0" err="1"/>
              <a:t>Ati</a:t>
            </a:r>
            <a:r>
              <a:rPr lang="en-US" dirty="0"/>
              <a:t> </a:t>
            </a:r>
            <a:r>
              <a:rPr lang="en-US" dirty="0" err="1"/>
              <a:t>vazut</a:t>
            </a:r>
            <a:r>
              <a:rPr lang="en-US" dirty="0"/>
              <a:t> ca </a:t>
            </a:r>
            <a:r>
              <a:rPr lang="en-US" dirty="0" err="1"/>
              <a:t>aplicatia</a:t>
            </a:r>
            <a:r>
              <a:rPr lang="en-US" dirty="0"/>
              <a:t> a </a:t>
            </a:r>
            <a:r>
              <a:rPr lang="en-US" dirty="0" err="1"/>
              <a:t>sarit</a:t>
            </a:r>
            <a:r>
              <a:rPr lang="en-US" dirty="0"/>
              <a:t> de la A2-&gt; A5 -&gt;</a:t>
            </a:r>
            <a:r>
              <a:rPr lang="en-US" dirty="0" err="1"/>
              <a:t>aplicatis</a:t>
            </a:r>
            <a:r>
              <a:rPr lang="en-US" dirty="0"/>
              <a:t> se </a:t>
            </a:r>
            <a:r>
              <a:rPr lang="en-US" dirty="0" err="1"/>
              <a:t>asigura</a:t>
            </a:r>
            <a:r>
              <a:rPr lang="en-US" dirty="0"/>
              <a:t> ca </a:t>
            </a:r>
            <a:r>
              <a:rPr lang="en-US" dirty="0" err="1"/>
              <a:t>punem</a:t>
            </a:r>
            <a:r>
              <a:rPr lang="en-US" dirty="0"/>
              <a:t> </a:t>
            </a:r>
            <a:r>
              <a:rPr lang="en-US" dirty="0" err="1"/>
              <a:t>intrebarile</a:t>
            </a:r>
            <a:r>
              <a:rPr lang="en-US" dirty="0"/>
              <a:t> </a:t>
            </a:r>
            <a:r>
              <a:rPr lang="en-US" dirty="0" err="1"/>
              <a:t>relevante</a:t>
            </a:r>
            <a:r>
              <a:rPr lang="en-US" dirty="0"/>
              <a:t> </a:t>
            </a:r>
            <a:r>
              <a:rPr lang="en-US" dirty="0" err="1"/>
              <a:t>pentru</a:t>
            </a:r>
            <a:r>
              <a:rPr lang="en-US" dirty="0"/>
              <a:t> </a:t>
            </a:r>
            <a:r>
              <a:rPr lang="en-US" dirty="0" err="1"/>
              <a:t>gospodaria</a:t>
            </a:r>
            <a:r>
              <a:rPr lang="en-US" dirty="0"/>
              <a:t> la care </a:t>
            </a:r>
            <a:r>
              <a:rPr lang="en-US" dirty="0" err="1"/>
              <a:t>suntem</a:t>
            </a:r>
            <a:r>
              <a:rPr lang="en-US" dirty="0"/>
              <a:t>.</a:t>
            </a:r>
          </a:p>
          <a:p>
            <a:pPr marL="483032" indent="-335439">
              <a:spcAft>
                <a:spcPts val="0"/>
              </a:spcAft>
              <a:buSzPts val="1400"/>
              <a:buChar char="-"/>
            </a:pPr>
            <a:r>
              <a:rPr lang="en-US" dirty="0"/>
              <a:t>de </a:t>
            </a:r>
            <a:r>
              <a:rPr lang="en-US" dirty="0" err="1"/>
              <a:t>precizat</a:t>
            </a:r>
            <a:r>
              <a:rPr lang="en-US" dirty="0"/>
              <a:t> ca </a:t>
            </a:r>
            <a:r>
              <a:rPr lang="en-US" dirty="0" err="1"/>
              <a:t>sectiunea</a:t>
            </a:r>
            <a:r>
              <a:rPr lang="en-US" dirty="0"/>
              <a:t> </a:t>
            </a:r>
            <a:r>
              <a:rPr lang="en-US" dirty="0" err="1"/>
              <a:t>gri</a:t>
            </a:r>
            <a:r>
              <a:rPr lang="en-US" dirty="0"/>
              <a:t> </a:t>
            </a:r>
            <a:r>
              <a:rPr lang="en-US" dirty="0" err="1"/>
              <a:t>inseamna</a:t>
            </a:r>
            <a:r>
              <a:rPr lang="en-US" dirty="0"/>
              <a:t> ca </a:t>
            </a:r>
            <a:r>
              <a:rPr lang="en-US" dirty="0" err="1"/>
              <a:t>Observatorul</a:t>
            </a:r>
            <a:r>
              <a:rPr lang="en-US" dirty="0"/>
              <a:t> </a:t>
            </a:r>
            <a:r>
              <a:rPr lang="en-US" dirty="0" err="1"/>
              <a:t>copilului</a:t>
            </a:r>
            <a:r>
              <a:rPr lang="en-US" dirty="0"/>
              <a:t> stie ca </a:t>
            </a:r>
            <a:r>
              <a:rPr lang="en-US" dirty="0" err="1"/>
              <a:t>intrebarea</a:t>
            </a:r>
            <a:r>
              <a:rPr lang="en-US" dirty="0"/>
              <a:t> nu se </a:t>
            </a:r>
            <a:r>
              <a:rPr lang="en-US" dirty="0" err="1"/>
              <a:t>aplica</a:t>
            </a:r>
            <a:r>
              <a:rPr lang="en-US" dirty="0"/>
              <a:t> la </a:t>
            </a:r>
            <a:r>
              <a:rPr lang="en-US" dirty="0" err="1"/>
              <a:t>acei</a:t>
            </a:r>
            <a:r>
              <a:rPr lang="en-US" dirty="0"/>
              <a:t> </a:t>
            </a:r>
            <a:r>
              <a:rPr lang="en-US" dirty="0" err="1"/>
              <a:t>membri</a:t>
            </a:r>
            <a:r>
              <a:rPr lang="en-US" dirty="0"/>
              <a:t> </a:t>
            </a:r>
            <a:r>
              <a:rPr lang="en-US" dirty="0" err="1"/>
              <a:t>si</a:t>
            </a:r>
            <a:r>
              <a:rPr lang="en-US" dirty="0"/>
              <a:t> nu ne </a:t>
            </a:r>
            <a:r>
              <a:rPr lang="en-US" dirty="0" err="1"/>
              <a:t>mai</a:t>
            </a:r>
            <a:r>
              <a:rPr lang="en-US" dirty="0"/>
              <a:t> cere </a:t>
            </a:r>
            <a:r>
              <a:rPr lang="en-US" dirty="0" err="1"/>
              <a:t>sa</a:t>
            </a:r>
            <a:r>
              <a:rPr lang="en-US" dirty="0"/>
              <a:t> </a:t>
            </a:r>
            <a:r>
              <a:rPr lang="en-US" dirty="0" err="1"/>
              <a:t>completam</a:t>
            </a:r>
            <a:r>
              <a:rPr lang="en-US" dirty="0"/>
              <a:t> (</a:t>
            </a:r>
            <a:r>
              <a:rPr lang="en-US" dirty="0" err="1"/>
              <a:t>tatal</a:t>
            </a:r>
            <a:r>
              <a:rPr lang="en-US" dirty="0"/>
              <a:t> care nu </a:t>
            </a:r>
            <a:r>
              <a:rPr lang="en-US" dirty="0" err="1"/>
              <a:t>este</a:t>
            </a:r>
            <a:r>
              <a:rPr lang="en-US" dirty="0"/>
              <a:t> </a:t>
            </a:r>
            <a:r>
              <a:rPr lang="en-US" dirty="0" err="1"/>
              <a:t>prezent</a:t>
            </a:r>
            <a:r>
              <a:rPr lang="en-US" dirty="0"/>
              <a:t> in </a:t>
            </a:r>
            <a:r>
              <a:rPr lang="en-US" dirty="0" err="1"/>
              <a:t>gospodarie</a:t>
            </a:r>
            <a:r>
              <a:rPr lang="en-US" dirty="0"/>
              <a:t>)</a:t>
            </a:r>
          </a:p>
          <a:p>
            <a:pPr marL="483032" indent="-335439">
              <a:spcAft>
                <a:spcPts val="0"/>
              </a:spcAft>
              <a:buSzPts val="1400"/>
              <a:buChar char="-"/>
            </a:pPr>
            <a:r>
              <a:rPr lang="en-US" dirty="0"/>
              <a:t>se pot </a:t>
            </a:r>
            <a:r>
              <a:rPr lang="en-US" dirty="0" err="1"/>
              <a:t>intoarce</a:t>
            </a:r>
            <a:r>
              <a:rPr lang="en-US" dirty="0"/>
              <a:t> la </a:t>
            </a:r>
            <a:r>
              <a:rPr lang="en-US" dirty="0" err="1"/>
              <a:t>intrebarea</a:t>
            </a:r>
            <a:r>
              <a:rPr lang="en-US" dirty="0"/>
              <a:t> </a:t>
            </a:r>
            <a:r>
              <a:rPr lang="en-US" dirty="0" err="1"/>
              <a:t>anterioara</a:t>
            </a:r>
            <a:r>
              <a:rPr lang="en-US" dirty="0"/>
              <a:t> </a:t>
            </a:r>
            <a:r>
              <a:rPr lang="en-US" dirty="0" err="1"/>
              <a:t>daca</a:t>
            </a:r>
            <a:r>
              <a:rPr lang="en-US" dirty="0"/>
              <a:t> au </a:t>
            </a:r>
            <a:r>
              <a:rPr lang="en-US" dirty="0" err="1"/>
              <a:t>omis</a:t>
            </a:r>
            <a:r>
              <a:rPr lang="en-US" dirty="0"/>
              <a:t> un </a:t>
            </a:r>
            <a:r>
              <a:rPr lang="en-US" dirty="0" err="1"/>
              <a:t>raspuns</a:t>
            </a:r>
            <a:r>
              <a:rPr lang="en-US" dirty="0"/>
              <a:t> (</a:t>
            </a:r>
            <a:r>
              <a:rPr lang="en-US" dirty="0" err="1"/>
              <a:t>sageti</a:t>
            </a:r>
            <a:r>
              <a:rPr lang="en-US" dirty="0"/>
              <a:t> </a:t>
            </a:r>
            <a:r>
              <a:rPr lang="en-US" dirty="0" err="1"/>
              <a:t>inainte</a:t>
            </a:r>
            <a:r>
              <a:rPr lang="en-US" dirty="0"/>
              <a:t> / </a:t>
            </a:r>
            <a:r>
              <a:rPr lang="en-US" dirty="0" err="1"/>
              <a:t>inapoi</a:t>
            </a:r>
            <a:r>
              <a:rPr lang="en-US" dirty="0"/>
              <a:t>)</a:t>
            </a:r>
          </a:p>
          <a:p>
            <a:pPr marL="966064" lvl="1" indent="-335439">
              <a:spcAft>
                <a:spcPts val="0"/>
              </a:spcAft>
              <a:buSzPts val="1400"/>
              <a:buChar char="-"/>
            </a:pPr>
            <a:r>
              <a:rPr lang="en-US" dirty="0" err="1"/>
              <a:t>daca</a:t>
            </a:r>
            <a:r>
              <a:rPr lang="en-US" dirty="0"/>
              <a:t> in </a:t>
            </a:r>
            <a:r>
              <a:rPr lang="en-US" dirty="0" err="1"/>
              <a:t>sala</a:t>
            </a:r>
            <a:r>
              <a:rPr lang="en-US" dirty="0"/>
              <a:t> nu au </a:t>
            </a:r>
            <a:r>
              <a:rPr lang="en-US" dirty="0" err="1"/>
              <a:t>trecut</a:t>
            </a:r>
            <a:r>
              <a:rPr lang="en-US" dirty="0"/>
              <a:t> </a:t>
            </a:r>
            <a:r>
              <a:rPr lang="en-US" dirty="0" err="1"/>
              <a:t>tatal</a:t>
            </a:r>
            <a:r>
              <a:rPr lang="en-US" dirty="0"/>
              <a:t> ca </a:t>
            </a:r>
            <a:r>
              <a:rPr lang="en-US" dirty="0" err="1"/>
              <a:t>fiind</a:t>
            </a:r>
            <a:r>
              <a:rPr lang="en-US" dirty="0"/>
              <a:t> </a:t>
            </a:r>
            <a:r>
              <a:rPr lang="en-US" dirty="0" err="1"/>
              <a:t>plecat</a:t>
            </a:r>
            <a:r>
              <a:rPr lang="en-US" dirty="0"/>
              <a:t> la </a:t>
            </a:r>
            <a:r>
              <a:rPr lang="en-US" dirty="0" err="1"/>
              <a:t>munca</a:t>
            </a:r>
            <a:r>
              <a:rPr lang="en-US" dirty="0"/>
              <a:t> in </a:t>
            </a:r>
            <a:r>
              <a:rPr lang="en-US" dirty="0" err="1"/>
              <a:t>strainatate</a:t>
            </a:r>
            <a:r>
              <a:rPr lang="en-US" dirty="0"/>
              <a:t> </a:t>
            </a:r>
            <a:r>
              <a:rPr lang="en-US" dirty="0" err="1"/>
              <a:t>acum</a:t>
            </a:r>
            <a:r>
              <a:rPr lang="en-US" dirty="0"/>
              <a:t> </a:t>
            </a:r>
            <a:r>
              <a:rPr lang="en-US" dirty="0" err="1"/>
              <a:t>trebuie</a:t>
            </a:r>
            <a:r>
              <a:rPr lang="en-US" dirty="0"/>
              <a:t> </a:t>
            </a:r>
            <a:r>
              <a:rPr lang="en-US" dirty="0" err="1"/>
              <a:t>corectat</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56</a:t>
            </a:fld>
            <a:endParaRPr lang="en-US"/>
          </a:p>
        </p:txBody>
      </p:sp>
    </p:spTree>
    <p:extLst>
      <p:ext uri="{BB962C8B-B14F-4D97-AF65-F5344CB8AC3E}">
        <p14:creationId xmlns:p14="http://schemas.microsoft.com/office/powerpoint/2010/main" xmlns="" val="4029807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57</a:t>
            </a:fld>
            <a:endParaRPr lang="en-US"/>
          </a:p>
        </p:txBody>
      </p:sp>
    </p:spTree>
    <p:extLst>
      <p:ext uri="{BB962C8B-B14F-4D97-AF65-F5344CB8AC3E}">
        <p14:creationId xmlns:p14="http://schemas.microsoft.com/office/powerpoint/2010/main" xmlns="" val="3968678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defTabSz="966064">
              <a:spcAft>
                <a:spcPts val="317"/>
              </a:spcAft>
              <a:defRPr/>
            </a:pPr>
            <a:r>
              <a:rPr lang="it-IT" dirty="0"/>
              <a:t>scroll in data sau click si apare tastatura sa putem introduce manual</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58</a:t>
            </a:fld>
            <a:endParaRPr lang="en-US"/>
          </a:p>
        </p:txBody>
      </p:sp>
    </p:spTree>
    <p:extLst>
      <p:ext uri="{BB962C8B-B14F-4D97-AF65-F5344CB8AC3E}">
        <p14:creationId xmlns:p14="http://schemas.microsoft.com/office/powerpoint/2010/main" xmlns="" val="990652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59</a:t>
            </a:fld>
            <a:endParaRPr lang="en-US"/>
          </a:p>
        </p:txBody>
      </p:sp>
    </p:spTree>
    <p:extLst>
      <p:ext uri="{BB962C8B-B14F-4D97-AF65-F5344CB8AC3E}">
        <p14:creationId xmlns:p14="http://schemas.microsoft.com/office/powerpoint/2010/main" xmlns="" val="202385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Aplicatia</a:t>
            </a:r>
            <a:r>
              <a:rPr lang="en-US" dirty="0"/>
              <a:t> </a:t>
            </a:r>
            <a:r>
              <a:rPr lang="en-US" dirty="0" err="1"/>
              <a:t>Observatorului</a:t>
            </a:r>
            <a:r>
              <a:rPr lang="en-US" dirty="0"/>
              <a:t> </a:t>
            </a:r>
            <a:r>
              <a:rPr lang="en-US" dirty="0" err="1"/>
              <a:t>Copilului</a:t>
            </a:r>
            <a:r>
              <a:rPr lang="en-US" dirty="0"/>
              <a:t> are 2 </a:t>
            </a:r>
            <a:r>
              <a:rPr lang="en-US" dirty="0" err="1"/>
              <a:t>componente</a:t>
            </a:r>
            <a:r>
              <a:rPr lang="en-US" dirty="0"/>
              <a:t> : o </a:t>
            </a:r>
            <a:r>
              <a:rPr lang="en-US" dirty="0" err="1"/>
              <a:t>aplicatie</a:t>
            </a:r>
            <a:r>
              <a:rPr lang="en-US" dirty="0"/>
              <a:t> mobile </a:t>
            </a:r>
            <a:r>
              <a:rPr lang="en-US" dirty="0" err="1"/>
              <a:t>si</a:t>
            </a:r>
            <a:r>
              <a:rPr lang="en-US" dirty="0"/>
              <a:t> o </a:t>
            </a:r>
            <a:r>
              <a:rPr lang="en-US" dirty="0" err="1"/>
              <a:t>platforma</a:t>
            </a:r>
            <a:r>
              <a:rPr lang="en-US" dirty="0"/>
              <a:t> web , </a:t>
            </a:r>
            <a:r>
              <a:rPr lang="en-US" dirty="0" err="1"/>
              <a:t>dezvoltarea</a:t>
            </a:r>
            <a:r>
              <a:rPr lang="en-US" dirty="0"/>
              <a:t> </a:t>
            </a:r>
            <a:r>
              <a:rPr lang="en-US" dirty="0" err="1"/>
              <a:t>acestora</a:t>
            </a:r>
            <a:r>
              <a:rPr lang="en-US" dirty="0"/>
              <a:t> </a:t>
            </a:r>
            <a:r>
              <a:rPr lang="en-US" dirty="0" err="1"/>
              <a:t>fiind</a:t>
            </a:r>
            <a:r>
              <a:rPr lang="en-US" dirty="0"/>
              <a:t> </a:t>
            </a:r>
            <a:r>
              <a:rPr lang="en-US" dirty="0" err="1"/>
              <a:t>bazata</a:t>
            </a:r>
            <a:r>
              <a:rPr lang="en-US" dirty="0"/>
              <a:t> pe un set de </a:t>
            </a:r>
            <a:r>
              <a:rPr lang="en-US" dirty="0" err="1"/>
              <a:t>legi</a:t>
            </a:r>
            <a:r>
              <a:rPr lang="en-US" dirty="0"/>
              <a:t> </a:t>
            </a:r>
            <a:r>
              <a:rPr lang="en-US" dirty="0" err="1"/>
              <a:t>si</a:t>
            </a:r>
            <a:r>
              <a:rPr lang="en-US" dirty="0"/>
              <a:t> </a:t>
            </a:r>
            <a:r>
              <a:rPr lang="en-US" dirty="0" err="1"/>
              <a:t>metodologii</a:t>
            </a:r>
            <a:r>
              <a:rPr lang="en-US" dirty="0"/>
              <a:t>. </a:t>
            </a:r>
          </a:p>
        </p:txBody>
      </p:sp>
      <p:sp>
        <p:nvSpPr>
          <p:cNvPr id="4" name="Slide Number Placeholder 3"/>
          <p:cNvSpPr>
            <a:spLocks noGrp="1"/>
          </p:cNvSpPr>
          <p:nvPr>
            <p:ph type="sldNum" sz="quarter" idx="5"/>
          </p:nvPr>
        </p:nvSpPr>
        <p:spPr/>
        <p:txBody>
          <a:bodyPr/>
          <a:lstStyle/>
          <a:p>
            <a:fld id="{43689E5B-112A-46A3-B6D0-70548DC6D353}" type="slidenum">
              <a:rPr lang="en-US" smtClean="0"/>
              <a:pPr/>
              <a:t>6</a:t>
            </a:fld>
            <a:endParaRPr lang="en-US"/>
          </a:p>
        </p:txBody>
      </p:sp>
    </p:spTree>
    <p:extLst>
      <p:ext uri="{BB962C8B-B14F-4D97-AF65-F5344CB8AC3E}">
        <p14:creationId xmlns:p14="http://schemas.microsoft.com/office/powerpoint/2010/main" xmlns="" val="19725300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defTabSz="966064">
              <a:spcAft>
                <a:spcPts val="317"/>
              </a:spcAft>
              <a:defRPr/>
            </a:pPr>
            <a:r>
              <a:rPr lang="pt-BR" dirty="0"/>
              <a:t>inainte de asta avem A.10 Persoana are act de identitate?</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60</a:t>
            </a:fld>
            <a:endParaRPr lang="en-US"/>
          </a:p>
        </p:txBody>
      </p:sp>
    </p:spTree>
    <p:extLst>
      <p:ext uri="{BB962C8B-B14F-4D97-AF65-F5344CB8AC3E}">
        <p14:creationId xmlns:p14="http://schemas.microsoft.com/office/powerpoint/2010/main" xmlns="" val="3062124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defTabSz="966064">
              <a:spcAft>
                <a:spcPts val="317"/>
              </a:spcAft>
              <a:defRPr/>
            </a:pPr>
            <a:r>
              <a:rPr lang="it-IT" dirty="0"/>
              <a:t>inainte mai sunt cateva ecrane la care trebuie sa raspundem</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61</a:t>
            </a:fld>
            <a:endParaRPr lang="en-US"/>
          </a:p>
        </p:txBody>
      </p:sp>
    </p:spTree>
    <p:extLst>
      <p:ext uri="{BB962C8B-B14F-4D97-AF65-F5344CB8AC3E}">
        <p14:creationId xmlns:p14="http://schemas.microsoft.com/office/powerpoint/2010/main" xmlns="" val="3874909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dirty="0" err="1"/>
              <a:t>putem</a:t>
            </a:r>
            <a:r>
              <a:rPr lang="en-US" dirty="0"/>
              <a:t> </a:t>
            </a:r>
            <a:r>
              <a:rPr lang="en-US" dirty="0" err="1"/>
              <a:t>folosi</a:t>
            </a:r>
            <a:r>
              <a:rPr lang="en-US" dirty="0"/>
              <a:t> dropdown ca </a:t>
            </a:r>
            <a:r>
              <a:rPr lang="en-US" dirty="0" err="1"/>
              <a:t>sa</a:t>
            </a:r>
            <a:r>
              <a:rPr lang="en-US" dirty="0"/>
              <a:t> </a:t>
            </a:r>
            <a:r>
              <a:rPr lang="en-US" dirty="0" err="1"/>
              <a:t>sarim</a:t>
            </a:r>
            <a:r>
              <a:rPr lang="en-US" dirty="0"/>
              <a:t> la </a:t>
            </a:r>
            <a:r>
              <a:rPr lang="en-US" dirty="0" err="1"/>
              <a:t>sectiunea</a:t>
            </a:r>
            <a:r>
              <a:rPr lang="en-US" dirty="0"/>
              <a:t> G, </a:t>
            </a:r>
            <a:r>
              <a:rPr lang="en-US" dirty="0" err="1"/>
              <a:t>intrebare</a:t>
            </a:r>
            <a:r>
              <a:rPr lang="en-US" dirty="0"/>
              <a:t> 277</a:t>
            </a:r>
          </a:p>
          <a:p>
            <a:pPr marL="483032" indent="-335439">
              <a:spcAft>
                <a:spcPts val="0"/>
              </a:spcAft>
              <a:buSzPts val="1400"/>
              <a:buChar char="-"/>
            </a:pPr>
            <a:r>
              <a:rPr lang="en-US" dirty="0"/>
              <a:t>Ex. “</a:t>
            </a:r>
            <a:r>
              <a:rPr lang="en-US" dirty="0" err="1"/>
              <a:t>jucarii</a:t>
            </a:r>
            <a:r>
              <a:rPr lang="en-US" dirty="0"/>
              <a:t>, </a:t>
            </a:r>
            <a:r>
              <a:rPr lang="en-US" dirty="0" err="1"/>
              <a:t>dulciuri</a:t>
            </a:r>
            <a:r>
              <a:rPr lang="en-US" dirty="0"/>
              <a:t>, </a:t>
            </a:r>
            <a:r>
              <a:rPr lang="en-US" dirty="0" err="1"/>
              <a:t>haine</a:t>
            </a:r>
            <a:r>
              <a:rPr lang="en-US" dirty="0"/>
              <a:t>”</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62</a:t>
            </a:fld>
            <a:endParaRPr lang="en-US"/>
          </a:p>
        </p:txBody>
      </p:sp>
    </p:spTree>
    <p:extLst>
      <p:ext uri="{BB962C8B-B14F-4D97-AF65-F5344CB8AC3E}">
        <p14:creationId xmlns:p14="http://schemas.microsoft.com/office/powerpoint/2010/main" xmlns="" val="1499157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63</a:t>
            </a:fld>
            <a:endParaRPr lang="en-US"/>
          </a:p>
        </p:txBody>
      </p:sp>
    </p:spTree>
    <p:extLst>
      <p:ext uri="{BB962C8B-B14F-4D97-AF65-F5344CB8AC3E}">
        <p14:creationId xmlns:p14="http://schemas.microsoft.com/office/powerpoint/2010/main" xmlns="" val="21682717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b="0" i="0" dirty="0" err="1">
                <a:solidFill>
                  <a:srgbClr val="404040"/>
                </a:solidFill>
                <a:effectLst/>
                <a:latin typeface="Noto Sans" panose="020B0502040504020204" pitchFamily="34" charset="0"/>
              </a:rPr>
              <a:t>După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parcurgerea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tuturor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întrebărilor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situația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care nu au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introduse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toate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răspunsurile</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va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afișa</a:t>
            </a:r>
            <a:r>
              <a:rPr lang="en-US" b="0" i="0" dirty="0">
                <a:solidFill>
                  <a:srgbClr val="404040"/>
                </a:solidFill>
                <a:effectLst/>
                <a:latin typeface="Noto Sans" panose="020B0502040504020204" pitchFamily="34" charset="0"/>
              </a:rPr>
              <a:t> un </a:t>
            </a:r>
            <a:r>
              <a:rPr lang="en-US" b="0" i="0" dirty="0" err="1">
                <a:solidFill>
                  <a:srgbClr val="404040"/>
                </a:solidFill>
                <a:effectLst/>
                <a:latin typeface="Noto Sans" panose="020B0502040504020204" pitchFamily="34" charset="0"/>
              </a:rPr>
              <a:t>rezultat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parțial</a:t>
            </a:r>
            <a:r>
              <a:rPr lang="en-US" b="0" i="0" dirty="0">
                <a:solidFill>
                  <a:srgbClr val="404040"/>
                </a:solidFill>
                <a:effectLst/>
                <a:latin typeface="Noto Sans" panose="020B0502040504020204" pitchFamily="34" charset="0"/>
              </a:rPr>
              <a:t> al </a:t>
            </a:r>
            <a:r>
              <a:rPr lang="en-US" b="0" i="0" dirty="0" err="1">
                <a:solidFill>
                  <a:srgbClr val="404040"/>
                </a:solidFill>
                <a:effectLst/>
                <a:latin typeface="Noto Sans" panose="020B0502040504020204" pitchFamily="34" charset="0"/>
              </a:rPr>
              <a:t>completării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Aplicația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va</a:t>
            </a:r>
            <a:r>
              <a:rPr lang="en-US" b="0" i="0" dirty="0">
                <a:solidFill>
                  <a:srgbClr val="404040"/>
                </a:solidFill>
                <a:effectLst/>
                <a:latin typeface="Noto Sans" panose="020B0502040504020204" pitchFamily="34" charset="0"/>
              </a:rPr>
              <a:t> indica </a:t>
            </a:r>
            <a:r>
              <a:rPr lang="en-US" b="0" i="0" dirty="0" err="1">
                <a:solidFill>
                  <a:srgbClr val="404040"/>
                </a:solidFill>
                <a:effectLst/>
                <a:latin typeface="Noto Sans" panose="020B0502040504020204" pitchFamily="34" charset="0"/>
              </a:rPr>
              <a:t>unde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trebuie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reveniți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completați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răspunsul</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putea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încheia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chestionarul</a:t>
            </a:r>
            <a:r>
              <a:rPr lang="en-US" b="0" i="0" dirty="0">
                <a:solidFill>
                  <a:srgbClr val="404040"/>
                </a:solidFill>
                <a:effectLst/>
                <a:latin typeface="Noto Sans" panose="020B0502040504020204" pitchFamily="34" charset="0"/>
              </a:rPr>
              <a:t> </a:t>
            </a:r>
            <a:endParaRPr lang="en-US" dirty="0"/>
          </a:p>
          <a:p>
            <a:pPr marL="483032" indent="-335439">
              <a:spcAft>
                <a:spcPts val="0"/>
              </a:spcAft>
              <a:buSzPts val="1400"/>
              <a:buChar char="-"/>
            </a:pPr>
            <a:r>
              <a:rPr lang="en-US" dirty="0"/>
              <a:t>Cu </a:t>
            </a:r>
            <a:r>
              <a:rPr lang="en-US" dirty="0" err="1"/>
              <a:t>ajutorul</a:t>
            </a:r>
            <a:r>
              <a:rPr lang="en-US" dirty="0"/>
              <a:t> </a:t>
            </a:r>
            <a:r>
              <a:rPr lang="en-US" dirty="0" err="1"/>
              <a:t>sagetii</a:t>
            </a:r>
            <a:r>
              <a:rPr lang="en-US" dirty="0"/>
              <a:t> de </a:t>
            </a:r>
            <a:r>
              <a:rPr lang="en-US" dirty="0" err="1"/>
              <a:t>jos</a:t>
            </a:r>
            <a:r>
              <a:rPr lang="en-US" dirty="0"/>
              <a:t> , </a:t>
            </a:r>
            <a:r>
              <a:rPr lang="en-US" dirty="0" err="1"/>
              <a:t>stanga</a:t>
            </a:r>
            <a:r>
              <a:rPr lang="en-US" dirty="0"/>
              <a:t> </a:t>
            </a:r>
            <a:r>
              <a:rPr lang="en-US" dirty="0" err="1"/>
              <a:t>ecranului</a:t>
            </a:r>
            <a:r>
              <a:rPr lang="en-US" dirty="0"/>
              <a:t> </a:t>
            </a:r>
            <a:r>
              <a:rPr lang="en-US" dirty="0" err="1"/>
              <a:t>putem</a:t>
            </a:r>
            <a:r>
              <a:rPr lang="en-US" dirty="0"/>
              <a:t> </a:t>
            </a:r>
            <a:r>
              <a:rPr lang="en-US" dirty="0" err="1"/>
              <a:t>naviga</a:t>
            </a:r>
            <a:r>
              <a:rPr lang="en-US" dirty="0"/>
              <a:t> </a:t>
            </a:r>
            <a:r>
              <a:rPr lang="en-US" dirty="0" err="1"/>
              <a:t>catre</a:t>
            </a:r>
            <a:r>
              <a:rPr lang="en-US" dirty="0"/>
              <a:t> </a:t>
            </a:r>
            <a:r>
              <a:rPr lang="en-US" dirty="0" err="1"/>
              <a:t>intrebarile</a:t>
            </a:r>
            <a:r>
              <a:rPr lang="en-US" dirty="0"/>
              <a:t> incomplete </a:t>
            </a:r>
            <a:r>
              <a:rPr lang="en-US" dirty="0" err="1"/>
              <a:t>pentru</a:t>
            </a:r>
            <a:r>
              <a:rPr lang="en-US" dirty="0"/>
              <a:t> a </a:t>
            </a:r>
            <a:r>
              <a:rPr lang="en-US" dirty="0" err="1"/>
              <a:t>putea</a:t>
            </a:r>
            <a:r>
              <a:rPr lang="en-US" dirty="0"/>
              <a:t> </a:t>
            </a:r>
            <a:r>
              <a:rPr lang="en-US" dirty="0" err="1"/>
              <a:t>raspunde</a:t>
            </a:r>
            <a:r>
              <a:rPr lang="en-US" dirty="0"/>
              <a:t> la </a:t>
            </a:r>
            <a:r>
              <a:rPr lang="en-US" dirty="0" err="1"/>
              <a:t>acestea</a:t>
            </a:r>
            <a:r>
              <a:rPr lang="en-US" dirty="0"/>
              <a:t> </a:t>
            </a:r>
          </a:p>
        </p:txBody>
      </p:sp>
      <p:sp>
        <p:nvSpPr>
          <p:cNvPr id="4" name="Slide Number Placeholder 3"/>
          <p:cNvSpPr>
            <a:spLocks noGrp="1"/>
          </p:cNvSpPr>
          <p:nvPr>
            <p:ph type="sldNum" sz="quarter" idx="5"/>
          </p:nvPr>
        </p:nvSpPr>
        <p:spPr/>
        <p:txBody>
          <a:bodyPr/>
          <a:lstStyle/>
          <a:p>
            <a:fld id="{43689E5B-112A-46A3-B6D0-70548DC6D353}" type="slidenum">
              <a:rPr lang="en-US" smtClean="0"/>
              <a:pPr/>
              <a:t>64</a:t>
            </a:fld>
            <a:endParaRPr lang="en-US"/>
          </a:p>
        </p:txBody>
      </p:sp>
    </p:spTree>
    <p:extLst>
      <p:ext uri="{BB962C8B-B14F-4D97-AF65-F5344CB8AC3E}">
        <p14:creationId xmlns:p14="http://schemas.microsoft.com/office/powerpoint/2010/main" xmlns="" val="1393326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404040"/>
                </a:solidFill>
                <a:effectLst/>
                <a:latin typeface="Noto Sans" panose="020B0502040504020204" pitchFamily="34" charset="0"/>
              </a:rPr>
              <a:t>Dacă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toate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întrebările</a:t>
            </a:r>
            <a:r>
              <a:rPr lang="en-US" b="0" i="0" dirty="0">
                <a:solidFill>
                  <a:srgbClr val="404040"/>
                </a:solidFill>
                <a:effectLst/>
                <a:latin typeface="Noto Sans" panose="020B0502040504020204" pitchFamily="34" charset="0"/>
              </a:rPr>
              <a:t> au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completate</a:t>
            </a:r>
            <a:r>
              <a:rPr lang="en-US" b="0" i="0" dirty="0">
                <a:solidFill>
                  <a:srgbClr val="404040"/>
                </a:solidFill>
                <a:effectLst/>
                <a:latin typeface="Noto Sans" panose="020B0502040504020204" pitchFamily="34" charset="0"/>
              </a:rPr>
              <a:t>, pe </a:t>
            </a:r>
            <a:r>
              <a:rPr lang="en-US" b="0" i="0" dirty="0" err="1">
                <a:solidFill>
                  <a:srgbClr val="404040"/>
                </a:solidFill>
                <a:effectLst/>
                <a:latin typeface="Noto Sans" panose="020B0502040504020204" pitchFamily="34" charset="0"/>
              </a:rPr>
              <a:t>ecranul</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tabletei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apărea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butonul</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Finalizare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chestionar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Doar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după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finalizarea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chestionarului</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consideră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diagnosticarea</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realizată</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acest</a:t>
            </a:r>
            <a:r>
              <a:rPr lang="en-US" b="0" i="0" dirty="0">
                <a:solidFill>
                  <a:srgbClr val="404040"/>
                </a:solidFill>
                <a:effectLst/>
                <a:latin typeface="Noto Sans" panose="020B0502040504020204" pitchFamily="34" charset="0"/>
              </a:rPr>
              <a:t> moment se </a:t>
            </a:r>
            <a:r>
              <a:rPr lang="en-US" b="0" i="0" dirty="0" err="1">
                <a:solidFill>
                  <a:srgbClr val="404040"/>
                </a:solidFill>
                <a:effectLst/>
                <a:latin typeface="Noto Sans" panose="020B0502040504020204" pitchFamily="34" charset="0"/>
              </a:rPr>
              <a:t>vor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afișa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vulnerabilitățile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identificate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serviciile</a:t>
            </a:r>
            <a:r>
              <a:rPr lang="en-US" b="0" i="0" dirty="0">
                <a:solidFill>
                  <a:srgbClr val="404040"/>
                </a:solidFill>
                <a:effectLst/>
                <a:latin typeface="Noto Sans" panose="020B0502040504020204" pitchFamily="34" charset="0"/>
              </a:rPr>
              <a:t> pe care </a:t>
            </a:r>
            <a:r>
              <a:rPr lang="it-IT" b="0" i="0" dirty="0">
                <a:solidFill>
                  <a:srgbClr val="404040"/>
                </a:solidFill>
                <a:effectLst/>
                <a:latin typeface="Noto Sans" panose="020B0502040504020204" pitchFamily="34" charset="0"/>
              </a:rPr>
              <a:t>asistentul social/tehnicianul in asistență socială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trebuie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a:t>
            </a:r>
            <a:r>
              <a:rPr lang="en-US" b="0" i="0" dirty="0">
                <a:solidFill>
                  <a:srgbClr val="404040"/>
                </a:solidFill>
                <a:effectLst/>
                <a:latin typeface="Noto Sans" panose="020B0502040504020204" pitchFamily="34" charset="0"/>
              </a:rPr>
              <a:t> le </a:t>
            </a:r>
            <a:r>
              <a:rPr lang="en-US" b="0" i="0" dirty="0" err="1">
                <a:solidFill>
                  <a:srgbClr val="404040"/>
                </a:solidFill>
                <a:effectLst/>
                <a:latin typeface="Noto Sans" panose="020B0502040504020204" pitchFamily="34" charset="0"/>
              </a:rPr>
              <a:t>realizeze</a:t>
            </a:r>
            <a:r>
              <a:rPr lang="en-US" b="0" i="0" dirty="0">
                <a:solidFill>
                  <a:srgbClr val="404040"/>
                </a:solidFill>
                <a:effectLst/>
                <a:latin typeface="Noto Sans" panose="020B0502040504020204" pitchFamily="34" charset="0"/>
              </a:rPr>
              <a:t>. </a:t>
            </a:r>
          </a:p>
          <a:p>
            <a:r>
              <a:rPr lang="en-US" b="1" i="0" dirty="0" err="1">
                <a:solidFill>
                  <a:srgbClr val="404040"/>
                </a:solidFill>
                <a:effectLst/>
                <a:latin typeface="Noto Sans" panose="020B0502040504020204" pitchFamily="34" charset="0"/>
              </a:rPr>
              <a:t>Atenție</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momentul</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care a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finalizat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chestionarul</a:t>
            </a:r>
            <a:r>
              <a:rPr lang="en-US" b="0" i="0" dirty="0">
                <a:solidFill>
                  <a:srgbClr val="404040"/>
                </a:solidFill>
                <a:effectLst/>
                <a:latin typeface="Noto Sans" panose="020B0502040504020204" pitchFamily="34" charset="0"/>
              </a:rPr>
              <a:t> nu se </a:t>
            </a:r>
            <a:r>
              <a:rPr lang="en-US" b="0" i="0" dirty="0" err="1">
                <a:solidFill>
                  <a:srgbClr val="404040"/>
                </a:solidFill>
                <a:effectLst/>
                <a:latin typeface="Noto Sans" panose="020B0502040504020204" pitchFamily="34" charset="0"/>
              </a:rPr>
              <a:t>vor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putea</a:t>
            </a:r>
            <a:r>
              <a:rPr lang="en-US" b="0" i="0" dirty="0">
                <a:solidFill>
                  <a:srgbClr val="404040"/>
                </a:solidFill>
                <a:effectLst/>
                <a:latin typeface="Noto Sans" panose="020B0502040504020204" pitchFamily="34" charset="0"/>
              </a:rPr>
              <a:t> opera </a:t>
            </a:r>
            <a:r>
              <a:rPr lang="en-US" b="0" i="0" dirty="0" err="1">
                <a:solidFill>
                  <a:srgbClr val="404040"/>
                </a:solidFill>
                <a:effectLst/>
                <a:latin typeface="Noto Sans" panose="020B0502040504020204" pitchFamily="34" charset="0"/>
              </a:rPr>
              <a:t>modificări</a:t>
            </a:r>
            <a:r>
              <a:rPr lang="en-US" b="0" i="0" dirty="0">
                <a:solidFill>
                  <a:srgbClr val="404040"/>
                </a:solidFill>
                <a:effectLst/>
                <a:latin typeface="Noto Sans" panose="020B0502040504020204" pitchFamily="34" charset="0"/>
              </a:rPr>
              <a:t> ale </a:t>
            </a:r>
            <a:r>
              <a:rPr lang="en-US" b="0" i="0" dirty="0" err="1">
                <a:solidFill>
                  <a:srgbClr val="404040"/>
                </a:solidFill>
                <a:effectLst/>
                <a:latin typeface="Noto Sans" panose="020B0502040504020204" pitchFamily="34" charset="0"/>
              </a:rPr>
              <a:t>datelor</a:t>
            </a:r>
            <a:r>
              <a:rPr lang="en-US" b="0" i="0" dirty="0">
                <a:solidFill>
                  <a:srgbClr val="404040"/>
                </a:solidFill>
                <a:effectLst/>
                <a:latin typeface="Noto Sans" panose="020B0502040504020204" pitchFamily="34" charset="0"/>
              </a:rPr>
              <a:t> care au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înregistrate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modifica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informațiile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înregistrate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după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finalizarea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chestionarului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introdusă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trebuie</a:t>
            </a:r>
            <a:r>
              <a:rPr lang="en-US" b="0" i="0" dirty="0">
                <a:solidFill>
                  <a:srgbClr val="404040"/>
                </a:solidFill>
                <a:effectLst/>
                <a:latin typeface="Noto Sans" panose="020B0502040504020204" pitchFamily="34" charset="0"/>
              </a:rPr>
              <a:t> re-</a:t>
            </a:r>
            <a:r>
              <a:rPr lang="en-US" b="0" i="0" dirty="0" err="1">
                <a:solidFill>
                  <a:srgbClr val="404040"/>
                </a:solidFill>
                <a:effectLst/>
                <a:latin typeface="Noto Sans" panose="020B0502040504020204" pitchFamily="34" charset="0"/>
              </a:rPr>
              <a:t>introdusă</a:t>
            </a:r>
            <a:r>
              <a:rPr lang="en-US" b="0" i="0" dirty="0">
                <a:solidFill>
                  <a:srgbClr val="404040"/>
                </a:solidFill>
                <a:effectLst/>
                <a:latin typeface="Noto Sans" panose="020B0502040504020204" pitchFamily="34" charset="0"/>
              </a:rPr>
              <a:t>.</a:t>
            </a:r>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65</a:t>
            </a:fld>
            <a:endParaRPr lang="en-US"/>
          </a:p>
        </p:txBody>
      </p:sp>
    </p:spTree>
    <p:extLst>
      <p:ext uri="{BB962C8B-B14F-4D97-AF65-F5344CB8AC3E}">
        <p14:creationId xmlns:p14="http://schemas.microsoft.com/office/powerpoint/2010/main" xmlns="" val="13106624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404040"/>
                </a:solidFill>
                <a:effectLst/>
                <a:latin typeface="Noto Sans" panose="020B0502040504020204" pitchFamily="34" charset="0"/>
              </a:rPr>
              <a:t>Rezultatele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diagnosticării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vulnerabilitățile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identificate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vor</a:t>
            </a:r>
            <a:r>
              <a:rPr lang="en-US" b="0" i="0" dirty="0">
                <a:solidFill>
                  <a:srgbClr val="404040"/>
                </a:solidFill>
                <a:effectLst/>
                <a:latin typeface="Noto Sans" panose="020B0502040504020204" pitchFamily="34" charset="0"/>
              </a:rPr>
              <a:t> fi </a:t>
            </a:r>
            <a:r>
              <a:rPr lang="en-US" b="0" i="0" dirty="0" err="1">
                <a:solidFill>
                  <a:srgbClr val="404040"/>
                </a:solidFill>
                <a:effectLst/>
                <a:latin typeface="Noto Sans" panose="020B0502040504020204" pitchFamily="34" charset="0"/>
              </a:rPr>
              <a:t>afișate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fiecare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membru</a:t>
            </a:r>
            <a:r>
              <a:rPr lang="en-US" b="0" i="0" dirty="0">
                <a:solidFill>
                  <a:srgbClr val="404040"/>
                </a:solidFill>
                <a:effectLst/>
                <a:latin typeface="Noto Sans" panose="020B0502040504020204" pitchFamily="34" charset="0"/>
              </a:rPr>
              <a:t> al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parte</a:t>
            </a:r>
            <a:r>
              <a:rPr lang="en-US" b="0" i="0" dirty="0">
                <a:solidFill>
                  <a:srgbClr val="404040"/>
                </a:solidFill>
                <a:effectLst/>
                <a:latin typeface="Noto Sans" panose="020B0502040504020204" pitchFamily="34" charset="0"/>
              </a:rPr>
              <a:t>.</a:t>
            </a:r>
          </a:p>
          <a:p>
            <a:pPr algn="l"/>
            <a:r>
              <a:rPr lang="en-US" b="0" i="0" dirty="0" err="1">
                <a:solidFill>
                  <a:srgbClr val="404040"/>
                </a:solidFill>
                <a:effectLst/>
                <a:latin typeface="Noto Sans" panose="020B0502040504020204" pitchFamily="34" charset="0"/>
              </a:rPr>
              <a:t>Serviciile</a:t>
            </a:r>
            <a:r>
              <a:rPr lang="en-US" b="0" i="0" dirty="0">
                <a:solidFill>
                  <a:srgbClr val="404040"/>
                </a:solidFill>
                <a:effectLst/>
                <a:latin typeface="Noto Sans" panose="020B0502040504020204" pitchFamily="34" charset="0"/>
              </a:rPr>
              <a:t> care </a:t>
            </a:r>
            <a:r>
              <a:rPr lang="en-US" b="0" i="0" dirty="0" err="1">
                <a:solidFill>
                  <a:srgbClr val="404040"/>
                </a:solidFill>
                <a:effectLst/>
                <a:latin typeface="Noto Sans" panose="020B0502040504020204" pitchFamily="34" charset="0"/>
              </a:rPr>
              <a:t>trebuie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efectuate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o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sunt </a:t>
            </a:r>
            <a:r>
              <a:rPr lang="en-US" b="0" i="0" dirty="0" err="1">
                <a:solidFill>
                  <a:srgbClr val="404040"/>
                </a:solidFill>
                <a:effectLst/>
                <a:latin typeface="Noto Sans" panose="020B0502040504020204" pitchFamily="34" charset="0"/>
              </a:rPr>
              <a:t>grupate</a:t>
            </a:r>
            <a:r>
              <a:rPr lang="en-US" b="0" i="0" dirty="0">
                <a:solidFill>
                  <a:srgbClr val="404040"/>
                </a:solidFill>
                <a:effectLst/>
                <a:latin typeface="Noto Sans" panose="020B0502040504020204" pitchFamily="34" charset="0"/>
              </a:rPr>
              <a:t> pe tip de </a:t>
            </a:r>
            <a:r>
              <a:rPr lang="en-US" b="0" i="0" dirty="0" err="1">
                <a:solidFill>
                  <a:srgbClr val="404040"/>
                </a:solidFill>
                <a:effectLst/>
                <a:latin typeface="Noto Sans" panose="020B0502040504020204" pitchFamily="34" charset="0"/>
              </a:rPr>
              <a:t>serviciu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sunt </a:t>
            </a:r>
            <a:r>
              <a:rPr lang="en-US" b="0" i="0" dirty="0" err="1">
                <a:solidFill>
                  <a:srgbClr val="404040"/>
                </a:solidFill>
                <a:effectLst/>
                <a:latin typeface="Noto Sans" panose="020B0502040504020204" pitchFamily="34" charset="0"/>
              </a:rPr>
              <a:t>afișate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imediat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după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lista</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persoane</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a:t>
            </a:r>
          </a:p>
          <a:p>
            <a:pPr algn="l"/>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afla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multe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informații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persoanele</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apasă</a:t>
            </a:r>
            <a:r>
              <a:rPr lang="en-US" b="0" i="0" dirty="0">
                <a:solidFill>
                  <a:srgbClr val="404040"/>
                </a:solidFill>
                <a:effectLst/>
                <a:latin typeface="Noto Sans" panose="020B0502040504020204" pitchFamily="34" charset="0"/>
              </a:rPr>
              <a:t> pe </a:t>
            </a:r>
            <a:r>
              <a:rPr lang="en-US" b="0" i="0" dirty="0" err="1">
                <a:solidFill>
                  <a:srgbClr val="404040"/>
                </a:solidFill>
                <a:effectLst/>
                <a:latin typeface="Noto Sans" panose="020B0502040504020204" pitchFamily="34" charset="0"/>
              </a:rPr>
              <a:t>numele</a:t>
            </a:r>
            <a:r>
              <a:rPr lang="en-US" b="0" i="0" dirty="0">
                <a:solidFill>
                  <a:srgbClr val="404040"/>
                </a:solidFill>
                <a:effectLst/>
                <a:latin typeface="Noto Sans" panose="020B0502040504020204" pitchFamily="34" charset="0"/>
              </a:rPr>
              <a:t> lor </a:t>
            </a:r>
            <a:r>
              <a:rPr lang="en-US" b="0" i="0" dirty="0" err="1">
                <a:solidFill>
                  <a:srgbClr val="404040"/>
                </a:solidFill>
                <a:effectLst/>
                <a:latin typeface="Noto Sans" panose="020B0502040504020204" pitchFamily="34" charset="0"/>
              </a:rPr>
              <a:t>afișate</a:t>
            </a:r>
            <a:r>
              <a:rPr lang="en-US" b="0" i="0" dirty="0">
                <a:solidFill>
                  <a:srgbClr val="404040"/>
                </a:solidFill>
                <a:effectLst/>
                <a:latin typeface="Noto Sans" panose="020B0502040504020204" pitchFamily="34" charset="0"/>
              </a:rPr>
              <a:t> pe </a:t>
            </a:r>
            <a:r>
              <a:rPr lang="en-US" b="0" i="0" dirty="0" err="1">
                <a:solidFill>
                  <a:srgbClr val="404040"/>
                </a:solidFill>
                <a:effectLst/>
                <a:latin typeface="Noto Sans" panose="020B0502040504020204" pitchFamily="34" charset="0"/>
              </a:rPr>
              <a:t>tabletă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fiecare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membru</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se pot </a:t>
            </a:r>
            <a:r>
              <a:rPr lang="en-US" b="0" i="0" dirty="0" err="1">
                <a:solidFill>
                  <a:srgbClr val="404040"/>
                </a:solidFill>
                <a:effectLst/>
                <a:latin typeface="Noto Sans" panose="020B0502040504020204" pitchFamily="34" charset="0"/>
              </a:rPr>
              <a:t>vedea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vulnerabilitățile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și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serviciile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aferente</a:t>
            </a:r>
            <a:r>
              <a:rPr lang="en-US" b="0" i="0" dirty="0">
                <a:solidFill>
                  <a:srgbClr val="404040"/>
                </a:solidFill>
                <a:effectLst/>
                <a:latin typeface="Noto Sans" panose="020B0502040504020204" pitchFamily="34" charset="0"/>
              </a:rPr>
              <a:t>.</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66</a:t>
            </a:fld>
            <a:endParaRPr lang="en-US"/>
          </a:p>
        </p:txBody>
      </p:sp>
    </p:spTree>
    <p:extLst>
      <p:ext uri="{BB962C8B-B14F-4D97-AF65-F5344CB8AC3E}">
        <p14:creationId xmlns:p14="http://schemas.microsoft.com/office/powerpoint/2010/main" xmlns="" val="678422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Dupa</a:t>
            </a:r>
            <a:r>
              <a:rPr lang="en-US" dirty="0"/>
              <a:t>  </a:t>
            </a:r>
            <a:r>
              <a:rPr lang="en-US" dirty="0" err="1"/>
              <a:t>finalizare</a:t>
            </a:r>
            <a:r>
              <a:rPr lang="en-US" dirty="0"/>
              <a:t> </a:t>
            </a:r>
            <a:r>
              <a:rPr lang="en-US" dirty="0" err="1"/>
              <a:t>chestionar</a:t>
            </a:r>
            <a:r>
              <a:rPr lang="en-US" dirty="0"/>
              <a:t> per </a:t>
            </a:r>
            <a:r>
              <a:rPr lang="en-US" dirty="0" err="1"/>
              <a:t>gospodarie</a:t>
            </a:r>
            <a:r>
              <a:rPr lang="en-US" dirty="0"/>
              <a:t> </a:t>
            </a:r>
            <a:r>
              <a:rPr lang="en-US" dirty="0" err="1"/>
              <a:t>si</a:t>
            </a:r>
            <a:r>
              <a:rPr lang="en-US" dirty="0"/>
              <a:t> </a:t>
            </a:r>
            <a:r>
              <a:rPr lang="en-US" dirty="0" err="1"/>
              <a:t>diagnosticare</a:t>
            </a:r>
            <a:r>
              <a:rPr lang="en-US" dirty="0"/>
              <a:t> , </a:t>
            </a:r>
            <a:r>
              <a:rPr lang="en-US" dirty="0" err="1"/>
              <a:t>urmeaza</a:t>
            </a:r>
            <a:r>
              <a:rPr lang="en-US" dirty="0"/>
              <a:t> </a:t>
            </a:r>
            <a:r>
              <a:rPr lang="en-US" dirty="0" err="1"/>
              <a:t>Planul</a:t>
            </a:r>
            <a:r>
              <a:rPr lang="en-US" dirty="0"/>
              <a:t> de </a:t>
            </a:r>
            <a:r>
              <a:rPr lang="en-US" dirty="0" err="1"/>
              <a:t>servicii</a:t>
            </a:r>
            <a:r>
              <a:rPr lang="en-US" dirty="0"/>
              <a:t>  cu </a:t>
            </a:r>
            <a:r>
              <a:rPr lang="en-US" dirty="0" err="1"/>
              <a:t>activitatile</a:t>
            </a:r>
            <a:r>
              <a:rPr lang="en-US" dirty="0"/>
              <a:t> de </a:t>
            </a:r>
            <a:r>
              <a:rPr lang="en-US" dirty="0" err="1"/>
              <a:t>mai</a:t>
            </a:r>
            <a:r>
              <a:rPr lang="en-US" dirty="0"/>
              <a:t> sus. </a:t>
            </a:r>
          </a:p>
        </p:txBody>
      </p:sp>
      <p:sp>
        <p:nvSpPr>
          <p:cNvPr id="4" name="Slide Number Placeholder 3"/>
          <p:cNvSpPr>
            <a:spLocks noGrp="1"/>
          </p:cNvSpPr>
          <p:nvPr>
            <p:ph type="sldNum" sz="quarter" idx="5"/>
          </p:nvPr>
        </p:nvSpPr>
        <p:spPr/>
        <p:txBody>
          <a:bodyPr/>
          <a:lstStyle/>
          <a:p>
            <a:fld id="{43689E5B-112A-46A3-B6D0-70548DC6D353}" type="slidenum">
              <a:rPr lang="en-US" smtClean="0"/>
              <a:pPr/>
              <a:t>67</a:t>
            </a:fld>
            <a:endParaRPr lang="en-US"/>
          </a:p>
        </p:txBody>
      </p:sp>
    </p:spTree>
    <p:extLst>
      <p:ext uri="{BB962C8B-B14F-4D97-AF65-F5344CB8AC3E}">
        <p14:creationId xmlns:p14="http://schemas.microsoft.com/office/powerpoint/2010/main" xmlns="" val="25384752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064">
              <a:spcAft>
                <a:spcPts val="317"/>
              </a:spcAft>
              <a:buNone/>
              <a:defRPr/>
            </a:pPr>
            <a:r>
              <a:rPr lang="en-US" dirty="0"/>
              <a:t> In </a:t>
            </a:r>
            <a:r>
              <a:rPr lang="en-US" dirty="0" err="1"/>
              <a:t>acest</a:t>
            </a:r>
            <a:r>
              <a:rPr lang="en-US" dirty="0"/>
              <a:t> </a:t>
            </a:r>
            <a:r>
              <a:rPr lang="en-US" dirty="0" err="1"/>
              <a:t>ecran</a:t>
            </a:r>
            <a:r>
              <a:rPr lang="en-US" dirty="0"/>
              <a:t>  </a:t>
            </a:r>
            <a:r>
              <a:rPr lang="en-US" dirty="0" err="1"/>
              <a:t>gasim</a:t>
            </a:r>
            <a:r>
              <a:rPr lang="en-US" dirty="0"/>
              <a:t> </a:t>
            </a:r>
            <a:r>
              <a:rPr lang="en-US" dirty="0" err="1"/>
              <a:t>cele</a:t>
            </a:r>
            <a:r>
              <a:rPr lang="en-US" dirty="0"/>
              <a:t> 8 </a:t>
            </a:r>
            <a:r>
              <a:rPr lang="en-US" dirty="0" err="1"/>
              <a:t>seturi</a:t>
            </a:r>
            <a:r>
              <a:rPr lang="en-US" dirty="0"/>
              <a:t> de </a:t>
            </a:r>
            <a:r>
              <a:rPr lang="en-US" dirty="0" err="1"/>
              <a:t>servicii</a:t>
            </a:r>
            <a:r>
              <a:rPr lang="en-US" dirty="0"/>
              <a:t> </a:t>
            </a:r>
            <a:r>
              <a:rPr lang="en-US" dirty="0" err="1"/>
              <a:t>si</a:t>
            </a:r>
            <a:r>
              <a:rPr lang="en-US" dirty="0"/>
              <a:t> </a:t>
            </a:r>
            <a:r>
              <a:rPr lang="en-US" dirty="0" err="1"/>
              <a:t>pentru</a:t>
            </a:r>
            <a:r>
              <a:rPr lang="en-US" dirty="0"/>
              <a:t> </a:t>
            </a:r>
            <a:r>
              <a:rPr lang="en-US" dirty="0" err="1"/>
              <a:t>fiecare</a:t>
            </a:r>
            <a:r>
              <a:rPr lang="en-US" dirty="0"/>
              <a:t> </a:t>
            </a:r>
            <a:r>
              <a:rPr lang="en-US" dirty="0" err="1"/>
              <a:t>gasim</a:t>
            </a:r>
            <a:r>
              <a:rPr lang="en-US" dirty="0"/>
              <a:t> cate sunt in curs de </a:t>
            </a:r>
            <a:r>
              <a:rPr lang="en-US" dirty="0" err="1"/>
              <a:t>efectuare</a:t>
            </a:r>
            <a:r>
              <a:rPr lang="en-US" dirty="0"/>
              <a:t>, cate </a:t>
            </a:r>
            <a:r>
              <a:rPr lang="en-US" dirty="0" err="1"/>
              <a:t>efectuate</a:t>
            </a:r>
            <a:r>
              <a:rPr lang="en-US" dirty="0"/>
              <a:t> </a:t>
            </a:r>
            <a:r>
              <a:rPr lang="en-US" dirty="0" err="1"/>
              <a:t>si</a:t>
            </a:r>
            <a:r>
              <a:rPr lang="en-US" dirty="0"/>
              <a:t> cate </a:t>
            </a:r>
            <a:r>
              <a:rPr lang="en-US" dirty="0" err="1"/>
              <a:t>imposibil</a:t>
            </a:r>
            <a:r>
              <a:rPr lang="en-US" dirty="0"/>
              <a:t> de </a:t>
            </a:r>
            <a:r>
              <a:rPr lang="en-US" dirty="0" err="1"/>
              <a:t>efectuat</a:t>
            </a:r>
            <a:endParaRPr lang="en-US" dirty="0"/>
          </a:p>
          <a:p>
            <a:pPr marL="0" indent="0" defTabSz="966064">
              <a:spcAft>
                <a:spcPts val="317"/>
              </a:spcAft>
              <a:buNone/>
              <a:defRPr/>
            </a:pPr>
            <a:r>
              <a:rPr lang="ro-RO" dirty="0"/>
              <a:t>Important de explicat CLAR se înseamnă servicii imposibil de efectuat (ie. chiar dacă se recomandă </a:t>
            </a:r>
            <a:r>
              <a:rPr lang="ro-RO" dirty="0" err="1"/>
              <a:t>educașie</a:t>
            </a:r>
            <a:r>
              <a:rPr lang="ro-RO" dirty="0"/>
              <a:t> timpurie/creșă și nu există creșă în imediata apropiere)</a:t>
            </a:r>
            <a:endParaRPr lang="en-US" dirty="0"/>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68</a:t>
            </a:fld>
            <a:endParaRPr lang="en-US"/>
          </a:p>
        </p:txBody>
      </p:sp>
    </p:spTree>
    <p:extLst>
      <p:ext uri="{BB962C8B-B14F-4D97-AF65-F5344CB8AC3E}">
        <p14:creationId xmlns:p14="http://schemas.microsoft.com/office/powerpoint/2010/main" xmlns="" val="8817092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endParaRPr lang="en-US" dirty="0"/>
          </a:p>
          <a:p>
            <a:pPr marL="483032" indent="-335439">
              <a:spcAft>
                <a:spcPts val="0"/>
              </a:spcAft>
              <a:buSzPts val="1400"/>
              <a:buChar char="-"/>
            </a:pPr>
            <a:r>
              <a:rPr lang="en-US" dirty="0" err="1"/>
              <a:t>Dupa</a:t>
            </a:r>
            <a:r>
              <a:rPr lang="en-US" dirty="0"/>
              <a:t> </a:t>
            </a:r>
            <a:r>
              <a:rPr lang="en-US" dirty="0" err="1"/>
              <a:t>efectuarea</a:t>
            </a:r>
            <a:r>
              <a:rPr lang="en-US" dirty="0"/>
              <a:t> </a:t>
            </a:r>
            <a:r>
              <a:rPr lang="en-US" dirty="0" err="1"/>
              <a:t>Planului</a:t>
            </a:r>
            <a:r>
              <a:rPr lang="en-US" dirty="0"/>
              <a:t> de </a:t>
            </a:r>
            <a:r>
              <a:rPr lang="en-US" dirty="0" err="1"/>
              <a:t>Servicii</a:t>
            </a:r>
            <a:r>
              <a:rPr lang="en-US" dirty="0"/>
              <a:t> </a:t>
            </a:r>
            <a:r>
              <a:rPr lang="en-US" dirty="0" err="1"/>
              <a:t>serviciile</a:t>
            </a:r>
            <a:r>
              <a:rPr lang="en-US" dirty="0"/>
              <a:t> sunt </a:t>
            </a:r>
            <a:r>
              <a:rPr lang="en-US" dirty="0" err="1"/>
              <a:t>atribuite</a:t>
            </a:r>
            <a:r>
              <a:rPr lang="en-US" dirty="0"/>
              <a:t> per </a:t>
            </a:r>
            <a:r>
              <a:rPr lang="en-US" dirty="0" err="1"/>
              <a:t>asistent</a:t>
            </a:r>
            <a:r>
              <a:rPr lang="en-US" dirty="0"/>
              <a:t> social/</a:t>
            </a:r>
            <a:r>
              <a:rPr lang="en-US" dirty="0" err="1"/>
              <a:t>tehnician</a:t>
            </a:r>
            <a:r>
              <a:rPr lang="en-US" dirty="0"/>
              <a:t> in </a:t>
            </a:r>
            <a:r>
              <a:rPr lang="en-US" dirty="0" err="1"/>
              <a:t>asistență</a:t>
            </a:r>
            <a:r>
              <a:rPr lang="en-US" dirty="0"/>
              <a:t> </a:t>
            </a:r>
            <a:r>
              <a:rPr lang="en-US" dirty="0" err="1"/>
              <a:t>socială</a:t>
            </a:r>
            <a:r>
              <a:rPr lang="en-US" dirty="0"/>
              <a:t> </a:t>
            </a:r>
            <a:r>
              <a:rPr lang="en-US" dirty="0" err="1"/>
              <a:t>si</a:t>
            </a:r>
            <a:r>
              <a:rPr lang="en-US" dirty="0"/>
              <a:t> pot fi filtrate in </a:t>
            </a:r>
            <a:r>
              <a:rPr lang="en-US" dirty="0" err="1"/>
              <a:t>functie</a:t>
            </a:r>
            <a:r>
              <a:rPr lang="en-US" dirty="0"/>
              <a:t> de </a:t>
            </a:r>
            <a:r>
              <a:rPr lang="en-US" dirty="0" err="1"/>
              <a:t>aceste</a:t>
            </a:r>
            <a:r>
              <a:rPr lang="en-US" dirty="0"/>
              <a:t> </a:t>
            </a:r>
            <a:r>
              <a:rPr lang="en-US" dirty="0" err="1"/>
              <a:t>criterii</a:t>
            </a:r>
            <a:endParaRPr lang="en-US" dirty="0"/>
          </a:p>
          <a:p>
            <a:pPr marL="483032" indent="-335439">
              <a:spcAft>
                <a:spcPts val="0"/>
              </a:spcAft>
              <a:buSzPts val="1400"/>
              <a:buChar char="-"/>
            </a:pPr>
            <a:r>
              <a:rPr lang="en-US" dirty="0" err="1"/>
              <a:t>aceasta</a:t>
            </a:r>
            <a:r>
              <a:rPr lang="en-US" dirty="0"/>
              <a:t> </a:t>
            </a:r>
            <a:r>
              <a:rPr lang="en-US" dirty="0" err="1"/>
              <a:t>pagina</a:t>
            </a:r>
            <a:r>
              <a:rPr lang="en-US" dirty="0"/>
              <a:t> </a:t>
            </a:r>
            <a:r>
              <a:rPr lang="en-US" dirty="0" err="1"/>
              <a:t>imi</a:t>
            </a:r>
            <a:r>
              <a:rPr lang="en-US" dirty="0"/>
              <a:t> </a:t>
            </a:r>
            <a:r>
              <a:rPr lang="en-US" dirty="0" err="1"/>
              <a:t>arata</a:t>
            </a:r>
            <a:r>
              <a:rPr lang="en-US" dirty="0"/>
              <a:t> </a:t>
            </a:r>
            <a:r>
              <a:rPr lang="en-US" dirty="0" err="1"/>
              <a:t>serviciile</a:t>
            </a:r>
            <a:r>
              <a:rPr lang="en-US" dirty="0"/>
              <a:t> mele SORTATE </a:t>
            </a:r>
            <a:r>
              <a:rPr lang="en-US" dirty="0" err="1"/>
              <a:t>dupa</a:t>
            </a:r>
            <a:r>
              <a:rPr lang="en-US" dirty="0"/>
              <a:t> </a:t>
            </a:r>
            <a:r>
              <a:rPr lang="en-US" dirty="0" err="1"/>
              <a:t>planificare</a:t>
            </a:r>
            <a:r>
              <a:rPr lang="en-US" dirty="0"/>
              <a:t> </a:t>
            </a:r>
            <a:r>
              <a:rPr lang="en-US" dirty="0" err="1"/>
              <a:t>familiala</a:t>
            </a:r>
            <a:endParaRPr lang="en-US" dirty="0"/>
          </a:p>
          <a:p>
            <a:pPr marL="483032" indent="-335439">
              <a:spcAft>
                <a:spcPts val="0"/>
              </a:spcAft>
              <a:buSzPts val="1400"/>
              <a:buChar char="-"/>
            </a:pPr>
            <a:r>
              <a:rPr lang="en-US" dirty="0" err="1"/>
              <a:t>selectie</a:t>
            </a:r>
            <a:r>
              <a:rPr lang="en-US" dirty="0"/>
              <a:t> “</a:t>
            </a:r>
            <a:r>
              <a:rPr lang="en-US" dirty="0" err="1"/>
              <a:t>Toate</a:t>
            </a:r>
            <a:r>
              <a:rPr lang="en-US" dirty="0"/>
              <a:t> </a:t>
            </a:r>
            <a:r>
              <a:rPr lang="en-US" dirty="0" err="1"/>
              <a:t>serviciile</a:t>
            </a:r>
            <a:r>
              <a:rPr lang="en-US" dirty="0"/>
              <a:t>” -&gt; </a:t>
            </a:r>
            <a:r>
              <a:rPr lang="en-US" dirty="0" err="1"/>
              <a:t>cautare</a:t>
            </a:r>
            <a:r>
              <a:rPr lang="en-US" dirty="0"/>
              <a:t> </a:t>
            </a:r>
            <a:r>
              <a:rPr lang="en-US" dirty="0" err="1"/>
              <a:t>dupa</a:t>
            </a:r>
            <a:r>
              <a:rPr lang="en-US" dirty="0"/>
              <a:t> “</a:t>
            </a:r>
            <a:r>
              <a:rPr lang="en-US" dirty="0" err="1"/>
              <a:t>planificare</a:t>
            </a:r>
            <a:r>
              <a:rPr lang="en-US" dirty="0"/>
              <a:t> </a:t>
            </a:r>
            <a:r>
              <a:rPr lang="en-US" dirty="0" err="1"/>
              <a:t>familiala</a:t>
            </a:r>
            <a:r>
              <a:rPr lang="en-US" dirty="0"/>
              <a:t>”</a:t>
            </a:r>
          </a:p>
        </p:txBody>
      </p:sp>
      <p:sp>
        <p:nvSpPr>
          <p:cNvPr id="4" name="Slide Number Placeholder 3"/>
          <p:cNvSpPr>
            <a:spLocks noGrp="1"/>
          </p:cNvSpPr>
          <p:nvPr>
            <p:ph type="sldNum" sz="quarter" idx="5"/>
          </p:nvPr>
        </p:nvSpPr>
        <p:spPr/>
        <p:txBody>
          <a:bodyPr/>
          <a:lstStyle/>
          <a:p>
            <a:fld id="{43689E5B-112A-46A3-B6D0-70548DC6D353}" type="slidenum">
              <a:rPr lang="en-US" smtClean="0"/>
              <a:pPr/>
              <a:t>69</a:t>
            </a:fld>
            <a:endParaRPr lang="en-US"/>
          </a:p>
        </p:txBody>
      </p:sp>
    </p:spTree>
    <p:extLst>
      <p:ext uri="{BB962C8B-B14F-4D97-AF65-F5344CB8AC3E}">
        <p14:creationId xmlns:p14="http://schemas.microsoft.com/office/powerpoint/2010/main" xmlns="" val="273025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 </a:t>
            </a:r>
            <a:r>
              <a:rPr lang="en-US" dirty="0" err="1"/>
              <a:t>inseamna</a:t>
            </a:r>
            <a:r>
              <a:rPr lang="en-US" dirty="0"/>
              <a:t> </a:t>
            </a:r>
            <a:r>
              <a:rPr lang="en-US" dirty="0" err="1"/>
              <a:t>Observatorul</a:t>
            </a:r>
            <a:r>
              <a:rPr lang="en-US" dirty="0"/>
              <a:t> </a:t>
            </a:r>
            <a:r>
              <a:rPr lang="en-US" dirty="0" err="1"/>
              <a:t>Copilului</a:t>
            </a:r>
            <a:r>
              <a:rPr lang="en-US" dirty="0"/>
              <a:t>  ? In </a:t>
            </a:r>
            <a:r>
              <a:rPr lang="en-US" dirty="0" err="1"/>
              <a:t>urma</a:t>
            </a:r>
            <a:r>
              <a:rPr lang="en-US" dirty="0"/>
              <a:t> </a:t>
            </a:r>
            <a:r>
              <a:rPr lang="en-US" dirty="0" err="1"/>
              <a:t>adaugarii</a:t>
            </a:r>
            <a:r>
              <a:rPr lang="en-US" dirty="0"/>
              <a:t> </a:t>
            </a:r>
            <a:r>
              <a:rPr lang="en-US" dirty="0" err="1"/>
              <a:t>unei</a:t>
            </a:r>
            <a:r>
              <a:rPr lang="en-US" dirty="0"/>
              <a:t> </a:t>
            </a:r>
            <a:r>
              <a:rPr lang="en-US" dirty="0" err="1"/>
              <a:t>gospodarii</a:t>
            </a:r>
            <a:r>
              <a:rPr lang="en-US" dirty="0"/>
              <a:t> in </a:t>
            </a:r>
            <a:r>
              <a:rPr lang="en-US" dirty="0" err="1"/>
              <a:t>aplicatie</a:t>
            </a:r>
            <a:r>
              <a:rPr lang="en-US" dirty="0"/>
              <a:t> </a:t>
            </a:r>
            <a:r>
              <a:rPr lang="en-US" dirty="0" err="1"/>
              <a:t>si</a:t>
            </a:r>
            <a:r>
              <a:rPr lang="en-US" dirty="0"/>
              <a:t> </a:t>
            </a:r>
            <a:r>
              <a:rPr lang="en-US" dirty="0" err="1"/>
              <a:t>completarea</a:t>
            </a:r>
            <a:r>
              <a:rPr lang="en-US" dirty="0"/>
              <a:t> </a:t>
            </a:r>
            <a:r>
              <a:rPr lang="en-US" dirty="0" err="1"/>
              <a:t>chestionarului</a:t>
            </a:r>
            <a:r>
              <a:rPr lang="en-US" dirty="0"/>
              <a:t>, </a:t>
            </a:r>
            <a:r>
              <a:rPr lang="en-US" dirty="0" err="1"/>
              <a:t>sistemul</a:t>
            </a:r>
            <a:r>
              <a:rPr lang="en-US" dirty="0"/>
              <a:t> in </a:t>
            </a:r>
            <a:r>
              <a:rPr lang="en-US" dirty="0" err="1"/>
              <a:t>urma</a:t>
            </a:r>
            <a:r>
              <a:rPr lang="en-US" dirty="0"/>
              <a:t> </a:t>
            </a:r>
            <a:r>
              <a:rPr lang="en-US" dirty="0" err="1"/>
              <a:t>analizarii</a:t>
            </a:r>
            <a:r>
              <a:rPr lang="en-US" dirty="0"/>
              <a:t> </a:t>
            </a:r>
            <a:r>
              <a:rPr lang="en-US" dirty="0" err="1"/>
              <a:t>raspunsurilor</a:t>
            </a:r>
            <a:r>
              <a:rPr lang="en-US" dirty="0"/>
              <a:t> la </a:t>
            </a:r>
            <a:r>
              <a:rPr lang="en-US" dirty="0" err="1"/>
              <a:t>intrebarile</a:t>
            </a:r>
            <a:r>
              <a:rPr lang="en-US" dirty="0"/>
              <a:t> din </a:t>
            </a:r>
            <a:r>
              <a:rPr lang="en-US" dirty="0" err="1"/>
              <a:t>chestionar</a:t>
            </a:r>
            <a:r>
              <a:rPr lang="en-US" dirty="0"/>
              <a:t> </a:t>
            </a:r>
            <a:r>
              <a:rPr lang="en-US" dirty="0" err="1"/>
              <a:t>va</a:t>
            </a:r>
            <a:r>
              <a:rPr lang="en-US" dirty="0"/>
              <a:t> </a:t>
            </a:r>
            <a:r>
              <a:rPr lang="en-US" dirty="0" err="1"/>
              <a:t>emite</a:t>
            </a:r>
            <a:r>
              <a:rPr lang="en-US" dirty="0"/>
              <a:t> un plan de </a:t>
            </a:r>
            <a:r>
              <a:rPr lang="en-US" dirty="0" err="1"/>
              <a:t>servicii</a:t>
            </a:r>
            <a:r>
              <a:rPr lang="en-US" dirty="0"/>
              <a:t> . Sunt </a:t>
            </a:r>
            <a:r>
              <a:rPr lang="en-US" dirty="0" err="1"/>
              <a:t>vizati</a:t>
            </a:r>
            <a:r>
              <a:rPr lang="en-US" dirty="0"/>
              <a:t>  </a:t>
            </a:r>
            <a:r>
              <a:rPr lang="en-US" dirty="0" err="1"/>
              <a:t>copiii</a:t>
            </a:r>
            <a:r>
              <a:rPr lang="en-US" dirty="0"/>
              <a:t> care </a:t>
            </a:r>
            <a:r>
              <a:rPr lang="en-US" dirty="0" err="1"/>
              <a:t>locuiesc</a:t>
            </a:r>
            <a:r>
              <a:rPr lang="en-US" dirty="0"/>
              <a:t> in </a:t>
            </a:r>
            <a:r>
              <a:rPr lang="en-US" dirty="0" err="1"/>
              <a:t>saracie</a:t>
            </a:r>
            <a:r>
              <a:rPr lang="en-US" dirty="0"/>
              <a:t>, </a:t>
            </a:r>
            <a:r>
              <a:rPr lang="en-US" dirty="0" err="1"/>
              <a:t>copiii</a:t>
            </a:r>
            <a:r>
              <a:rPr lang="en-US" dirty="0"/>
              <a:t> </a:t>
            </a:r>
            <a:r>
              <a:rPr lang="en-US" dirty="0" err="1"/>
              <a:t>neinregistrati</a:t>
            </a:r>
            <a:r>
              <a:rPr lang="en-US" dirty="0"/>
              <a:t> la medical de </a:t>
            </a:r>
            <a:r>
              <a:rPr lang="en-US" dirty="0" err="1"/>
              <a:t>familie</a:t>
            </a:r>
            <a:r>
              <a:rPr lang="en-US" dirty="0"/>
              <a:t> , </a:t>
            </a:r>
            <a:r>
              <a:rPr lang="en-US" dirty="0" err="1"/>
              <a:t>copiii</a:t>
            </a:r>
            <a:r>
              <a:rPr lang="en-US" dirty="0"/>
              <a:t> </a:t>
            </a:r>
            <a:r>
              <a:rPr lang="en-US" dirty="0" err="1"/>
              <a:t>fara</a:t>
            </a:r>
            <a:r>
              <a:rPr lang="en-US" dirty="0"/>
              <a:t> </a:t>
            </a:r>
            <a:r>
              <a:rPr lang="en-US" dirty="0" err="1"/>
              <a:t>acte</a:t>
            </a:r>
            <a:r>
              <a:rPr lang="en-US" dirty="0"/>
              <a:t> de </a:t>
            </a:r>
            <a:r>
              <a:rPr lang="en-US" dirty="0" err="1"/>
              <a:t>indentitate</a:t>
            </a:r>
            <a:r>
              <a:rPr lang="en-US" dirty="0"/>
              <a:t> , </a:t>
            </a:r>
            <a:r>
              <a:rPr lang="en-US" dirty="0" err="1"/>
              <a:t>cei</a:t>
            </a:r>
            <a:r>
              <a:rPr lang="en-US" dirty="0"/>
              <a:t>  </a:t>
            </a:r>
            <a:r>
              <a:rPr lang="en-US" dirty="0" err="1"/>
              <a:t>fara</a:t>
            </a:r>
            <a:r>
              <a:rPr lang="en-US" dirty="0"/>
              <a:t> un </a:t>
            </a:r>
            <a:r>
              <a:rPr lang="en-US" dirty="0" err="1"/>
              <a:t>parinte</a:t>
            </a:r>
            <a:r>
              <a:rPr lang="en-US" dirty="0"/>
              <a:t> </a:t>
            </a:r>
            <a:r>
              <a:rPr lang="en-US" dirty="0" err="1"/>
              <a:t>sau</a:t>
            </a:r>
            <a:r>
              <a:rPr lang="en-US" dirty="0"/>
              <a:t> </a:t>
            </a:r>
            <a:r>
              <a:rPr lang="en-US" dirty="0" err="1"/>
              <a:t>ambii</a:t>
            </a:r>
            <a:r>
              <a:rPr lang="en-US" dirty="0"/>
              <a:t> </a:t>
            </a:r>
            <a:r>
              <a:rPr lang="en-US" dirty="0" err="1"/>
              <a:t>parinti</a:t>
            </a:r>
            <a:r>
              <a:rPr lang="en-US" dirty="0"/>
              <a:t> </a:t>
            </a:r>
            <a:r>
              <a:rPr lang="en-US" dirty="0" err="1"/>
              <a:t>acasa</a:t>
            </a:r>
            <a:r>
              <a:rPr lang="en-US" dirty="0"/>
              <a:t> , </a:t>
            </a:r>
            <a:r>
              <a:rPr lang="en-US" dirty="0" err="1"/>
              <a:t>copiii</a:t>
            </a:r>
            <a:r>
              <a:rPr lang="en-US" dirty="0"/>
              <a:t> cu </a:t>
            </a:r>
            <a:r>
              <a:rPr lang="en-US" dirty="0" err="1"/>
              <a:t>dizabilitati</a:t>
            </a:r>
            <a:r>
              <a:rPr lang="en-US" dirty="0"/>
              <a:t>, </a:t>
            </a:r>
            <a:r>
              <a:rPr lang="en-US" dirty="0" err="1"/>
              <a:t>etc</a:t>
            </a:r>
            <a:r>
              <a:rPr lang="en-US" dirty="0"/>
              <a:t> ..</a:t>
            </a:r>
          </a:p>
        </p:txBody>
      </p:sp>
      <p:sp>
        <p:nvSpPr>
          <p:cNvPr id="4" name="Slide Number Placeholder 3"/>
          <p:cNvSpPr>
            <a:spLocks noGrp="1"/>
          </p:cNvSpPr>
          <p:nvPr>
            <p:ph type="sldNum" sz="quarter" idx="5"/>
          </p:nvPr>
        </p:nvSpPr>
        <p:spPr/>
        <p:txBody>
          <a:bodyPr/>
          <a:lstStyle/>
          <a:p>
            <a:fld id="{43689E5B-112A-46A3-B6D0-70548DC6D353}" type="slidenum">
              <a:rPr lang="en-US" smtClean="0"/>
              <a:pPr/>
              <a:t>7</a:t>
            </a:fld>
            <a:endParaRPr lang="en-US"/>
          </a:p>
        </p:txBody>
      </p:sp>
    </p:spTree>
    <p:extLst>
      <p:ext uri="{BB962C8B-B14F-4D97-AF65-F5344CB8AC3E}">
        <p14:creationId xmlns:p14="http://schemas.microsoft.com/office/powerpoint/2010/main" xmlns="" val="26900709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dirty="0"/>
              <a:t>Pe </a:t>
            </a:r>
            <a:r>
              <a:rPr lang="en-US" dirty="0" err="1"/>
              <a:t>ecran</a:t>
            </a:r>
            <a:r>
              <a:rPr lang="en-US" dirty="0"/>
              <a:t> </a:t>
            </a:r>
            <a:r>
              <a:rPr lang="en-US" dirty="0" err="1"/>
              <a:t>avem</a:t>
            </a:r>
            <a:r>
              <a:rPr lang="en-US" dirty="0"/>
              <a:t> un </a:t>
            </a:r>
            <a:r>
              <a:rPr lang="en-US" dirty="0" err="1"/>
              <a:t>serviciu</a:t>
            </a:r>
            <a:r>
              <a:rPr lang="en-US" dirty="0"/>
              <a:t> </a:t>
            </a:r>
            <a:r>
              <a:rPr lang="en-US" dirty="0" err="1"/>
              <a:t>planificat</a:t>
            </a:r>
            <a:r>
              <a:rPr lang="en-US" dirty="0"/>
              <a:t>  </a:t>
            </a:r>
            <a:r>
              <a:rPr lang="en-US" dirty="0" err="1"/>
              <a:t>unde</a:t>
            </a:r>
            <a:r>
              <a:rPr lang="en-US" dirty="0"/>
              <a:t> </a:t>
            </a:r>
            <a:r>
              <a:rPr lang="en-US" dirty="0" err="1"/>
              <a:t>avem</a:t>
            </a:r>
            <a:r>
              <a:rPr lang="en-US" dirty="0"/>
              <a:t> field-urile : </a:t>
            </a:r>
            <a:r>
              <a:rPr lang="en-US" dirty="0" err="1"/>
              <a:t>Actualizare</a:t>
            </a:r>
            <a:r>
              <a:rPr lang="en-US" dirty="0"/>
              <a:t> </a:t>
            </a:r>
            <a:r>
              <a:rPr lang="en-US" dirty="0" err="1"/>
              <a:t>comentarii</a:t>
            </a:r>
            <a:r>
              <a:rPr lang="en-US" dirty="0"/>
              <a:t>, </a:t>
            </a:r>
            <a:r>
              <a:rPr lang="en-US" dirty="0" err="1"/>
              <a:t>Efectuare</a:t>
            </a:r>
            <a:r>
              <a:rPr lang="en-US" dirty="0"/>
              <a:t> </a:t>
            </a:r>
            <a:r>
              <a:rPr lang="en-US" dirty="0" err="1"/>
              <a:t>serviciu</a:t>
            </a:r>
            <a:r>
              <a:rPr lang="en-US" dirty="0"/>
              <a:t>, </a:t>
            </a:r>
            <a:r>
              <a:rPr lang="en-US" dirty="0" err="1"/>
              <a:t>Imposibilitate</a:t>
            </a:r>
            <a:r>
              <a:rPr lang="en-US" dirty="0"/>
              <a:t> de </a:t>
            </a:r>
            <a:r>
              <a:rPr lang="en-US" dirty="0" err="1"/>
              <a:t>efectuare</a:t>
            </a:r>
            <a:r>
              <a:rPr lang="en-US" dirty="0"/>
              <a:t> </a:t>
            </a:r>
            <a:r>
              <a:rPr lang="en-US" dirty="0" err="1"/>
              <a:t>serviciu</a:t>
            </a:r>
            <a:r>
              <a:rPr lang="en-US" dirty="0"/>
              <a:t> </a:t>
            </a:r>
          </a:p>
          <a:p>
            <a:pPr marL="483032" indent="-335439">
              <a:spcAft>
                <a:spcPts val="0"/>
              </a:spcAft>
              <a:buSzPts val="1400"/>
              <a:buChar char="-"/>
            </a:pPr>
            <a:r>
              <a:rPr lang="en-US" dirty="0"/>
              <a:t>De </a:t>
            </a:r>
            <a:r>
              <a:rPr lang="en-US" dirty="0" err="1"/>
              <a:t>exemplu</a:t>
            </a:r>
            <a:r>
              <a:rPr lang="en-US" dirty="0"/>
              <a:t> : </a:t>
            </a:r>
            <a:r>
              <a:rPr lang="en-US" dirty="0" err="1"/>
              <a:t>Imposibil</a:t>
            </a:r>
            <a:r>
              <a:rPr lang="en-US" dirty="0"/>
              <a:t> de </a:t>
            </a:r>
            <a:r>
              <a:rPr lang="en-US" dirty="0" err="1"/>
              <a:t>efectuat</a:t>
            </a:r>
            <a:r>
              <a:rPr lang="en-US" dirty="0"/>
              <a:t> (ex. </a:t>
            </a:r>
            <a:r>
              <a:rPr lang="en-US" dirty="0" err="1"/>
              <a:t>daca</a:t>
            </a:r>
            <a:r>
              <a:rPr lang="en-US" dirty="0"/>
              <a:t> am </a:t>
            </a:r>
            <a:r>
              <a:rPr lang="en-US" dirty="0" err="1"/>
              <a:t>referire</a:t>
            </a:r>
            <a:r>
              <a:rPr lang="en-US" dirty="0"/>
              <a:t> </a:t>
            </a:r>
            <a:r>
              <a:rPr lang="en-US" dirty="0" err="1"/>
              <a:t>catre</a:t>
            </a:r>
            <a:r>
              <a:rPr lang="en-US" dirty="0"/>
              <a:t> </a:t>
            </a:r>
            <a:r>
              <a:rPr lang="en-US" dirty="0" err="1"/>
              <a:t>cresa</a:t>
            </a:r>
            <a:r>
              <a:rPr lang="en-US" dirty="0"/>
              <a:t> </a:t>
            </a:r>
            <a:r>
              <a:rPr lang="en-US" dirty="0" err="1"/>
              <a:t>si</a:t>
            </a:r>
            <a:r>
              <a:rPr lang="en-US" dirty="0"/>
              <a:t> </a:t>
            </a:r>
            <a:r>
              <a:rPr lang="en-US" dirty="0" err="1"/>
              <a:t>eu</a:t>
            </a:r>
            <a:r>
              <a:rPr lang="en-US" dirty="0"/>
              <a:t> nu am </a:t>
            </a:r>
            <a:r>
              <a:rPr lang="en-US" dirty="0" err="1"/>
              <a:t>cresa</a:t>
            </a:r>
            <a:r>
              <a:rPr lang="en-US" dirty="0"/>
              <a:t> in </a:t>
            </a:r>
            <a:r>
              <a:rPr lang="en-US" dirty="0" err="1"/>
              <a:t>localitate</a:t>
            </a:r>
            <a:r>
              <a:rPr lang="en-US" dirty="0"/>
              <a:t>)</a:t>
            </a:r>
          </a:p>
          <a:p>
            <a:pPr marL="483032" indent="-335439">
              <a:spcAft>
                <a:spcPts val="0"/>
              </a:spcAft>
              <a:buSzPts val="1400"/>
              <a:buChar char="-"/>
            </a:pPr>
            <a:r>
              <a:rPr lang="en-US" dirty="0"/>
              <a:t>Daca </a:t>
            </a:r>
            <a:r>
              <a:rPr lang="en-US" dirty="0" err="1"/>
              <a:t>butoanele</a:t>
            </a:r>
            <a:r>
              <a:rPr lang="en-US" dirty="0"/>
              <a:t> nu sunt active (</a:t>
            </a:r>
            <a:r>
              <a:rPr lang="en-US" dirty="0" err="1"/>
              <a:t>albastre</a:t>
            </a:r>
            <a:r>
              <a:rPr lang="en-US" dirty="0"/>
              <a:t>) </a:t>
            </a:r>
            <a:r>
              <a:rPr lang="en-US" dirty="0" err="1"/>
              <a:t>inseamna</a:t>
            </a:r>
            <a:r>
              <a:rPr lang="en-US" dirty="0"/>
              <a:t> ca nu am </a:t>
            </a:r>
            <a:r>
              <a:rPr lang="en-US" dirty="0" err="1"/>
              <a:t>planul</a:t>
            </a:r>
            <a:r>
              <a:rPr lang="en-US" dirty="0"/>
              <a:t> de </a:t>
            </a:r>
            <a:r>
              <a:rPr lang="en-US" dirty="0" err="1"/>
              <a:t>servicii</a:t>
            </a:r>
            <a:r>
              <a:rPr lang="en-US" dirty="0"/>
              <a:t> </a:t>
            </a:r>
            <a:r>
              <a:rPr lang="en-US" dirty="0" err="1"/>
              <a:t>completat</a:t>
            </a:r>
            <a:r>
              <a:rPr lang="en-US" dirty="0"/>
              <a:t> </a:t>
            </a:r>
            <a:r>
              <a:rPr lang="en-US" dirty="0" err="1"/>
              <a:t>si</a:t>
            </a:r>
            <a:r>
              <a:rPr lang="en-US" dirty="0"/>
              <a:t> </a:t>
            </a:r>
            <a:r>
              <a:rPr lang="en-US" dirty="0" err="1"/>
              <a:t>aprobat</a:t>
            </a:r>
            <a:r>
              <a:rPr lang="en-US" dirty="0"/>
              <a:t> de </a:t>
            </a:r>
            <a:r>
              <a:rPr lang="en-US" dirty="0" err="1"/>
              <a:t>catre</a:t>
            </a:r>
            <a:r>
              <a:rPr lang="en-US" dirty="0"/>
              <a:t> </a:t>
            </a:r>
            <a:r>
              <a:rPr lang="en-US" dirty="0" err="1"/>
              <a:t>coordonator</a:t>
            </a:r>
            <a:endParaRPr lang="en-US" dirty="0"/>
          </a:p>
          <a:p>
            <a:pPr marL="483032" indent="-335439">
              <a:spcAft>
                <a:spcPts val="0"/>
              </a:spcAft>
              <a:buSzPts val="1400"/>
              <a:buChar char="-"/>
            </a:pPr>
            <a:r>
              <a:rPr lang="en-US" dirty="0" err="1"/>
              <a:t>Comentariile</a:t>
            </a:r>
            <a:r>
              <a:rPr lang="en-US" dirty="0"/>
              <a:t> pot fi </a:t>
            </a:r>
            <a:r>
              <a:rPr lang="en-US" dirty="0" err="1"/>
              <a:t>lasate</a:t>
            </a:r>
            <a:r>
              <a:rPr lang="en-US" dirty="0"/>
              <a:t> de </a:t>
            </a:r>
            <a:r>
              <a:rPr lang="en-US" dirty="0" err="1"/>
              <a:t>noi</a:t>
            </a:r>
            <a:r>
              <a:rPr lang="en-US" dirty="0"/>
              <a:t> ca </a:t>
            </a:r>
            <a:r>
              <a:rPr lang="en-US" dirty="0" err="1"/>
              <a:t>sa</a:t>
            </a:r>
            <a:r>
              <a:rPr lang="en-US" dirty="0"/>
              <a:t> stim </a:t>
            </a:r>
            <a:r>
              <a:rPr lang="en-US" dirty="0" err="1"/>
              <a:t>ce</a:t>
            </a:r>
            <a:r>
              <a:rPr lang="en-US" dirty="0"/>
              <a:t> am </a:t>
            </a:r>
            <a:r>
              <a:rPr lang="en-US" dirty="0" err="1"/>
              <a:t>facut</a:t>
            </a:r>
            <a:r>
              <a:rPr lang="en-US" dirty="0"/>
              <a:t> in </a:t>
            </a:r>
            <a:r>
              <a:rPr lang="en-US" dirty="0" err="1"/>
              <a:t>cadrul</a:t>
            </a:r>
            <a:r>
              <a:rPr lang="en-US" dirty="0"/>
              <a:t> </a:t>
            </a:r>
            <a:r>
              <a:rPr lang="en-US" dirty="0" err="1"/>
              <a:t>serviciului</a:t>
            </a:r>
            <a:r>
              <a:rPr lang="en-US" dirty="0"/>
              <a:t> </a:t>
            </a:r>
            <a:r>
              <a:rPr lang="en-US" dirty="0" err="1"/>
              <a:t>si</a:t>
            </a:r>
            <a:r>
              <a:rPr lang="en-US" dirty="0"/>
              <a:t> pot fi de </a:t>
            </a:r>
            <a:r>
              <a:rPr lang="en-US" dirty="0" err="1"/>
              <a:t>folos</a:t>
            </a:r>
            <a:r>
              <a:rPr lang="en-US" dirty="0"/>
              <a:t> ca note </a:t>
            </a:r>
            <a:r>
              <a:rPr lang="en-US" dirty="0" err="1"/>
              <a:t>catre</a:t>
            </a:r>
            <a:r>
              <a:rPr lang="en-US" dirty="0"/>
              <a:t> alti </a:t>
            </a:r>
            <a:r>
              <a:rPr lang="en-US" dirty="0" err="1"/>
              <a:t>colegi</a:t>
            </a:r>
            <a:endParaRPr lang="en-US" dirty="0"/>
          </a:p>
          <a:p>
            <a:pPr marL="483032" indent="-335439">
              <a:spcAft>
                <a:spcPts val="0"/>
              </a:spcAft>
              <a:buSzPts val="1400"/>
              <a:buChar char="-"/>
            </a:pPr>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70</a:t>
            </a:fld>
            <a:endParaRPr lang="en-US"/>
          </a:p>
        </p:txBody>
      </p:sp>
    </p:spTree>
    <p:extLst>
      <p:ext uri="{BB962C8B-B14F-4D97-AF65-F5344CB8AC3E}">
        <p14:creationId xmlns:p14="http://schemas.microsoft.com/office/powerpoint/2010/main" xmlns="" val="11342070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r>
              <a:rPr lang="en-US" dirty="0"/>
              <a:t>sunt implicit filtrate </a:t>
            </a:r>
            <a:r>
              <a:rPr lang="en-US" dirty="0" err="1"/>
              <a:t>cele</a:t>
            </a:r>
            <a:r>
              <a:rPr lang="en-US" dirty="0"/>
              <a:t> active, </a:t>
            </a:r>
            <a:r>
              <a:rPr lang="en-US" dirty="0" err="1"/>
              <a:t>atribuite</a:t>
            </a:r>
            <a:r>
              <a:rPr lang="en-US" dirty="0"/>
              <a:t> </a:t>
            </a:r>
            <a:r>
              <a:rPr lang="en-US" dirty="0" err="1"/>
              <a:t>unui</a:t>
            </a:r>
            <a:r>
              <a:rPr lang="en-US" dirty="0"/>
              <a:t> user  </a:t>
            </a:r>
            <a:r>
              <a:rPr lang="en-US" dirty="0" err="1"/>
              <a:t>si</a:t>
            </a:r>
            <a:r>
              <a:rPr lang="en-US" dirty="0"/>
              <a:t> sunt </a:t>
            </a:r>
            <a:r>
              <a:rPr lang="en-US" dirty="0" err="1"/>
              <a:t>sortate</a:t>
            </a:r>
            <a:r>
              <a:rPr lang="en-US" dirty="0"/>
              <a:t> </a:t>
            </a:r>
            <a:r>
              <a:rPr lang="en-US" dirty="0" err="1"/>
              <a:t>dupa</a:t>
            </a:r>
            <a:r>
              <a:rPr lang="en-US" dirty="0"/>
              <a:t> data </a:t>
            </a:r>
            <a:r>
              <a:rPr lang="en-US" dirty="0" err="1"/>
              <a:t>planificata</a:t>
            </a:r>
            <a:endParaRPr lang="en-US" dirty="0"/>
          </a:p>
          <a:p>
            <a:pPr marL="483032" indent="-335439">
              <a:spcAft>
                <a:spcPts val="0"/>
              </a:spcAft>
              <a:buSzPts val="1400"/>
              <a:buChar char="-"/>
            </a:pPr>
            <a:r>
              <a:rPr lang="en-US" dirty="0" err="1"/>
              <a:t>explicam</a:t>
            </a:r>
            <a:r>
              <a:rPr lang="en-US" dirty="0"/>
              <a:t> </a:t>
            </a:r>
            <a:r>
              <a:rPr lang="en-US" dirty="0" err="1"/>
              <a:t>filtrele</a:t>
            </a:r>
            <a:r>
              <a:rPr lang="en-US" dirty="0"/>
              <a:t>: active/</a:t>
            </a:r>
            <a:r>
              <a:rPr lang="en-US" dirty="0" err="1"/>
              <a:t>toate</a:t>
            </a:r>
            <a:r>
              <a:rPr lang="en-US" dirty="0"/>
              <a:t>; din </a:t>
            </a:r>
            <a:r>
              <a:rPr lang="en-US" dirty="0" err="1"/>
              <a:t>ce</a:t>
            </a:r>
            <a:r>
              <a:rPr lang="en-US" dirty="0"/>
              <a:t> </a:t>
            </a:r>
            <a:r>
              <a:rPr lang="en-US" dirty="0" err="1"/>
              <a:t>locatie</a:t>
            </a:r>
            <a:r>
              <a:rPr lang="en-US" dirty="0"/>
              <a:t>; </a:t>
            </a:r>
            <a:r>
              <a:rPr lang="en-US" dirty="0" err="1"/>
              <a:t>dupa</a:t>
            </a:r>
            <a:r>
              <a:rPr lang="en-US" dirty="0"/>
              <a:t> </a:t>
            </a:r>
            <a:r>
              <a:rPr lang="en-US" dirty="0" err="1"/>
              <a:t>statusul</a:t>
            </a:r>
            <a:r>
              <a:rPr lang="en-US" dirty="0"/>
              <a:t> </a:t>
            </a:r>
            <a:r>
              <a:rPr lang="en-US" dirty="0" err="1"/>
              <a:t>serviciului</a:t>
            </a:r>
            <a:r>
              <a:rPr lang="en-US" dirty="0"/>
              <a:t>; cine se </a:t>
            </a:r>
            <a:r>
              <a:rPr lang="en-US" dirty="0" err="1"/>
              <a:t>ocupa</a:t>
            </a:r>
            <a:r>
              <a:rPr lang="en-US" dirty="0"/>
              <a:t> de </a:t>
            </a:r>
            <a:r>
              <a:rPr lang="en-US" dirty="0" err="1"/>
              <a:t>serviciul</a:t>
            </a:r>
            <a:r>
              <a:rPr lang="en-US" dirty="0"/>
              <a:t> </a:t>
            </a:r>
            <a:r>
              <a:rPr lang="en-US" dirty="0" err="1"/>
              <a:t>respectiv</a:t>
            </a:r>
            <a:r>
              <a:rPr lang="en-US" dirty="0"/>
              <a:t>; </a:t>
            </a:r>
            <a:r>
              <a:rPr lang="en-US" dirty="0" err="1"/>
              <a:t>perioada</a:t>
            </a:r>
            <a:r>
              <a:rPr lang="en-US" dirty="0"/>
              <a:t> in care sunt </a:t>
            </a:r>
            <a:r>
              <a:rPr lang="en-US" dirty="0" err="1"/>
              <a:t>programate</a:t>
            </a:r>
            <a:r>
              <a:rPr lang="en-US" dirty="0"/>
              <a:t>; </a:t>
            </a:r>
            <a:r>
              <a:rPr lang="en-US" dirty="0" err="1"/>
              <a:t>unde</a:t>
            </a:r>
            <a:r>
              <a:rPr lang="en-US" dirty="0"/>
              <a:t> sunt </a:t>
            </a:r>
            <a:r>
              <a:rPr lang="en-US" dirty="0" err="1"/>
              <a:t>programate</a:t>
            </a:r>
            <a:r>
              <a:rPr lang="en-US" dirty="0"/>
              <a:t> </a:t>
            </a:r>
            <a:r>
              <a:rPr lang="en-US" dirty="0" err="1"/>
              <a:t>sa</a:t>
            </a:r>
            <a:r>
              <a:rPr lang="en-US" dirty="0"/>
              <a:t> fie </a:t>
            </a:r>
            <a:r>
              <a:rPr lang="en-US" dirty="0" err="1"/>
              <a:t>prestate</a:t>
            </a:r>
            <a:endParaRPr lang="en-US" dirty="0"/>
          </a:p>
          <a:p>
            <a:pPr marL="483032" indent="-335439">
              <a:spcAft>
                <a:spcPts val="0"/>
              </a:spcAft>
              <a:buSzPts val="1400"/>
              <a:buChar char="-"/>
            </a:pPr>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71</a:t>
            </a:fld>
            <a:endParaRPr lang="en-US"/>
          </a:p>
        </p:txBody>
      </p:sp>
    </p:spTree>
    <p:extLst>
      <p:ext uri="{BB962C8B-B14F-4D97-AF65-F5344CB8AC3E}">
        <p14:creationId xmlns:p14="http://schemas.microsoft.com/office/powerpoint/2010/main" xmlns="" val="3332319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032" indent="-335439">
              <a:spcAft>
                <a:spcPts val="0"/>
              </a:spcAft>
              <a:buSzPts val="1400"/>
              <a:buChar char="-"/>
            </a:pPr>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72</a:t>
            </a:fld>
            <a:endParaRPr lang="en-US"/>
          </a:p>
        </p:txBody>
      </p:sp>
    </p:spTree>
    <p:extLst>
      <p:ext uri="{BB962C8B-B14F-4D97-AF65-F5344CB8AC3E}">
        <p14:creationId xmlns:p14="http://schemas.microsoft.com/office/powerpoint/2010/main" xmlns="" val="37343342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73</a:t>
            </a:fld>
            <a:endParaRPr lang="en-US"/>
          </a:p>
        </p:txBody>
      </p:sp>
    </p:spTree>
    <p:extLst>
      <p:ext uri="{BB962C8B-B14F-4D97-AF65-F5344CB8AC3E}">
        <p14:creationId xmlns:p14="http://schemas.microsoft.com/office/powerpoint/2010/main" xmlns="" val="34790178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404040"/>
                </a:solidFill>
                <a:effectLst/>
                <a:latin typeface="Noto Sans" panose="020B0502040504020204" pitchFamily="34" charset="0"/>
              </a:rPr>
              <a:t>Gospodăria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reprezintă</a:t>
            </a:r>
            <a:r>
              <a:rPr lang="en-US" b="0" i="0" dirty="0">
                <a:solidFill>
                  <a:srgbClr val="404040"/>
                </a:solidFill>
                <a:effectLst/>
                <a:latin typeface="Noto Sans" panose="020B0502040504020204" pitchFamily="34" charset="0"/>
              </a:rPr>
              <a:t> un </a:t>
            </a:r>
            <a:r>
              <a:rPr lang="en-US" b="0" i="0" dirty="0" err="1">
                <a:solidFill>
                  <a:srgbClr val="404040"/>
                </a:solidFill>
                <a:effectLst/>
                <a:latin typeface="Noto Sans" panose="020B0502040504020204" pitchFamily="34" charset="0"/>
              </a:rPr>
              <a:t>grup</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două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sau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multe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persoane</a:t>
            </a:r>
            <a:r>
              <a:rPr lang="en-US" b="0" i="0" dirty="0">
                <a:solidFill>
                  <a:srgbClr val="404040"/>
                </a:solidFill>
                <a:effectLst/>
                <a:latin typeface="Noto Sans" panose="020B0502040504020204" pitchFamily="34" charset="0"/>
              </a:rPr>
              <a:t>, cu </a:t>
            </a:r>
            <a:r>
              <a:rPr lang="en-US" b="0" i="0" dirty="0" err="1">
                <a:solidFill>
                  <a:srgbClr val="404040"/>
                </a:solidFill>
                <a:effectLst/>
                <a:latin typeface="Noto Sans" panose="020B0502040504020204" pitchFamily="34" charset="0"/>
              </a:rPr>
              <a:t>sau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fără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copii</a:t>
            </a:r>
            <a:r>
              <a:rPr lang="en-US" b="0" i="0" dirty="0">
                <a:solidFill>
                  <a:srgbClr val="404040"/>
                </a:solidFill>
                <a:effectLst/>
                <a:latin typeface="Noto Sans" panose="020B0502040504020204" pitchFamily="34" charset="0"/>
              </a:rPr>
              <a:t>, care,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mod </a:t>
            </a:r>
            <a:r>
              <a:rPr lang="en-US" b="0" i="0" dirty="0" err="1">
                <a:solidFill>
                  <a:srgbClr val="404040"/>
                </a:solidFill>
                <a:effectLst/>
                <a:latin typeface="Noto Sans" panose="020B0502040504020204" pitchFamily="34" charset="0"/>
              </a:rPr>
              <a:t>obişnuit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locuiesc</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împreună</a:t>
            </a:r>
            <a:r>
              <a:rPr lang="en-US" b="0" i="0" dirty="0">
                <a:solidFill>
                  <a:srgbClr val="404040"/>
                </a:solidFill>
                <a:effectLst/>
                <a:latin typeface="Noto Sans" panose="020B0502040504020204" pitchFamily="34" charset="0"/>
              </a:rPr>
              <a:t>, au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general </a:t>
            </a:r>
            <a:r>
              <a:rPr lang="en-US" b="0" i="0" dirty="0" err="1">
                <a:solidFill>
                  <a:srgbClr val="404040"/>
                </a:solidFill>
                <a:effectLst/>
                <a:latin typeface="Noto Sans" panose="020B0502040504020204" pitchFamily="34" charset="0"/>
              </a:rPr>
              <a:t>legături</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rudenie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şi</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gospodăresc</a:t>
            </a:r>
            <a:r>
              <a:rPr lang="en-US" b="0" i="0" dirty="0">
                <a:solidFill>
                  <a:srgbClr val="404040"/>
                </a:solidFill>
                <a:effectLst/>
                <a:latin typeface="Noto Sans" panose="020B0502040504020204" pitchFamily="34" charset="0"/>
              </a:rPr>
              <a:t> (fac </a:t>
            </a:r>
            <a:r>
              <a:rPr lang="en-US" b="0" i="0" dirty="0" err="1">
                <a:solidFill>
                  <a:srgbClr val="404040"/>
                </a:solidFill>
                <a:effectLst/>
                <a:latin typeface="Noto Sans" panose="020B0502040504020204" pitchFamily="34" charset="0"/>
              </a:rPr>
              <a:t>menajul</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comun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participând</a:t>
            </a:r>
            <a:r>
              <a:rPr lang="en-US" b="0" i="0" dirty="0">
                <a:solidFill>
                  <a:srgbClr val="404040"/>
                </a:solidFill>
                <a:effectLst/>
                <a:latin typeface="Noto Sans" panose="020B0502040504020204" pitchFamily="34" charset="0"/>
              </a:rPr>
              <a:t> integral </a:t>
            </a:r>
            <a:r>
              <a:rPr lang="en-US" b="0" i="0" dirty="0" err="1">
                <a:solidFill>
                  <a:srgbClr val="404040"/>
                </a:solidFill>
                <a:effectLst/>
                <a:latin typeface="Noto Sans" panose="020B0502040504020204" pitchFamily="34" charset="0"/>
              </a:rPr>
              <a:t>sau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parţial</a:t>
            </a:r>
            <a:r>
              <a:rPr lang="en-US" b="0" i="0" dirty="0">
                <a:solidFill>
                  <a:srgbClr val="404040"/>
                </a:solidFill>
                <a:effectLst/>
                <a:latin typeface="Noto Sans" panose="020B0502040504020204" pitchFamily="34" charset="0"/>
              </a:rPr>
              <a:t> la </a:t>
            </a:r>
            <a:r>
              <a:rPr lang="en-US" b="0" i="0" dirty="0" err="1">
                <a:solidFill>
                  <a:srgbClr val="404040"/>
                </a:solidFill>
                <a:effectLst/>
                <a:latin typeface="Noto Sans" panose="020B0502040504020204" pitchFamily="34" charset="0"/>
              </a:rPr>
              <a:t>bugetul</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venituri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şi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cheltuieli</a:t>
            </a:r>
            <a:r>
              <a:rPr lang="en-US" b="0" i="0" dirty="0">
                <a:solidFill>
                  <a:srgbClr val="404040"/>
                </a:solidFill>
                <a:effectLst/>
                <a:latin typeface="Noto Sans" panose="020B0502040504020204" pitchFamily="34" charset="0"/>
              </a:rPr>
              <a:t> al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a:t>
            </a:r>
          </a:p>
          <a:p>
            <a:pPr marL="0" indent="0">
              <a:buNone/>
            </a:pPr>
            <a:r>
              <a:rPr lang="en-US" b="1" i="0" dirty="0">
                <a:solidFill>
                  <a:srgbClr val="404040"/>
                </a:solidFill>
                <a:effectLst/>
                <a:latin typeface="Noto Sans" panose="020B0502040504020204" pitchFamily="34" charset="0"/>
              </a:rPr>
              <a:t>Nu se </a:t>
            </a:r>
            <a:r>
              <a:rPr lang="en-US" b="1" i="0" dirty="0" err="1">
                <a:solidFill>
                  <a:srgbClr val="404040"/>
                </a:solidFill>
                <a:effectLst/>
                <a:latin typeface="Noto Sans" panose="020B0502040504020204" pitchFamily="34" charset="0"/>
              </a:rPr>
              <a:t>considera</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membrii</a:t>
            </a:r>
            <a:r>
              <a:rPr lang="en-US" b="1" i="0" dirty="0">
                <a:solidFill>
                  <a:srgbClr val="404040"/>
                </a:solidFill>
                <a:effectLst/>
                <a:latin typeface="Noto Sans" panose="020B0502040504020204" pitchFamily="34" charset="0"/>
              </a:rPr>
              <a:t> ai </a:t>
            </a:r>
            <a:r>
              <a:rPr lang="en-US" b="1" i="0" dirty="0" err="1">
                <a:solidFill>
                  <a:srgbClr val="404040"/>
                </a:solidFill>
                <a:effectLst/>
                <a:latin typeface="Noto Sans" panose="020B0502040504020204" pitchFamily="34" charset="0"/>
              </a:rPr>
              <a:t>gospodarie</a:t>
            </a:r>
            <a:r>
              <a:rPr lang="en-US" b="1" i="0" dirty="0">
                <a:solidFill>
                  <a:srgbClr val="404040"/>
                </a:solidFill>
                <a:effectLst/>
                <a:latin typeface="Noto Sans" panose="020B0502040504020204" pitchFamily="34" charset="0"/>
              </a:rPr>
              <a:t> </a:t>
            </a:r>
            <a:r>
              <a:rPr lang="en-US" b="0" i="0" dirty="0">
                <a:solidFill>
                  <a:srgbClr val="404040"/>
                </a:solidFill>
                <a:effectLst/>
                <a:latin typeface="Noto Sans" panose="020B0502040504020204" pitchFamily="34" charset="0"/>
              </a:rPr>
              <a:t>: </a:t>
            </a:r>
          </a:p>
          <a:p>
            <a:pPr marL="228204" indent="-228204">
              <a:buFontTx/>
              <a:buChar char="-"/>
            </a:pPr>
            <a:r>
              <a:rPr lang="en-US" b="0" i="0" dirty="0" err="1">
                <a:solidFill>
                  <a:srgbClr val="404040"/>
                </a:solidFill>
                <a:effectLst/>
                <a:latin typeface="Noto Sans" panose="020B0502040504020204" pitchFamily="34" charset="0"/>
              </a:rPr>
              <a:t>persoanele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aflate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gazdă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sau</a:t>
            </a:r>
            <a:r>
              <a:rPr lang="en-US" b="0" i="0" dirty="0">
                <a:solidFill>
                  <a:srgbClr val="404040"/>
                </a:solidFill>
                <a:effectLst/>
                <a:latin typeface="Noto Sans" panose="020B0502040504020204" pitchFamily="34" charset="0"/>
              </a:rPr>
              <a:t> cu </a:t>
            </a:r>
            <a:r>
              <a:rPr lang="en-US" b="0" i="0" dirty="0" err="1">
                <a:solidFill>
                  <a:srgbClr val="404040"/>
                </a:solidFill>
                <a:effectLst/>
                <a:latin typeface="Noto Sans" panose="020B0502040504020204" pitchFamily="34" charset="0"/>
              </a:rPr>
              <a:t>chirie</a:t>
            </a:r>
            <a:r>
              <a:rPr lang="en-US" b="0" i="0" dirty="0">
                <a:solidFill>
                  <a:srgbClr val="404040"/>
                </a:solidFill>
                <a:effectLst/>
                <a:latin typeface="Noto Sans" panose="020B0502040504020204" pitchFamily="34" charset="0"/>
              </a:rPr>
              <a:t>, precum </a:t>
            </a:r>
            <a:r>
              <a:rPr lang="en-US" b="0" i="0" dirty="0" err="1">
                <a:solidFill>
                  <a:srgbClr val="404040"/>
                </a:solidFill>
                <a:effectLst/>
                <a:latin typeface="Noto Sans" panose="020B0502040504020204" pitchFamily="34" charset="0"/>
              </a:rPr>
              <a:t>şi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persoanele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angajate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efectuarea</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servicii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general </a:t>
            </a:r>
            <a:r>
              <a:rPr lang="en-US" b="0" i="0" dirty="0" err="1">
                <a:solidFill>
                  <a:srgbClr val="404040"/>
                </a:solidFill>
                <a:effectLst/>
                <a:latin typeface="Noto Sans" panose="020B0502040504020204" pitchFamily="34" charset="0"/>
              </a:rPr>
              <a:t>persoanele</a:t>
            </a:r>
            <a:r>
              <a:rPr lang="en-US" b="0" i="0" dirty="0">
                <a:solidFill>
                  <a:srgbClr val="404040"/>
                </a:solidFill>
                <a:effectLst/>
                <a:latin typeface="Noto Sans" panose="020B0502040504020204" pitchFamily="34" charset="0"/>
              </a:rPr>
              <a:t> care nu au </a:t>
            </a:r>
            <a:r>
              <a:rPr lang="en-US" b="0" i="0" dirty="0" err="1">
                <a:solidFill>
                  <a:srgbClr val="404040"/>
                </a:solidFill>
                <a:effectLst/>
                <a:latin typeface="Noto Sans" panose="020B0502040504020204" pitchFamily="34" charset="0"/>
              </a:rPr>
              <a:t>buget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comun</a:t>
            </a:r>
            <a:r>
              <a:rPr lang="en-US" b="0" i="0" dirty="0">
                <a:solidFill>
                  <a:srgbClr val="404040"/>
                </a:solidFill>
                <a:effectLst/>
                <a:latin typeface="Noto Sans" panose="020B0502040504020204" pitchFamily="34" charset="0"/>
              </a:rPr>
              <a:t> cu </a:t>
            </a:r>
            <a:r>
              <a:rPr lang="en-US" b="0" i="0" dirty="0" err="1">
                <a:solidFill>
                  <a:srgbClr val="404040"/>
                </a:solidFill>
                <a:effectLst/>
                <a:latin typeface="Noto Sans" panose="020B0502040504020204" pitchFamily="34" charset="0"/>
              </a:rPr>
              <a:t>membrii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a:t>
            </a:r>
          </a:p>
          <a:p>
            <a:pPr marL="228204" indent="-228204">
              <a:buFontTx/>
              <a:buChar char="-"/>
            </a:pP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oaspeţii</a:t>
            </a:r>
            <a:r>
              <a:rPr lang="en-US" b="0" i="0" dirty="0">
                <a:solidFill>
                  <a:srgbClr val="404040"/>
                </a:solidFill>
                <a:effectLst/>
                <a:latin typeface="Noto Sans" panose="020B0502040504020204" pitchFamily="34" charset="0"/>
              </a:rPr>
              <a:t> care se </a:t>
            </a:r>
            <a:r>
              <a:rPr lang="en-US" b="0" i="0" dirty="0" err="1">
                <a:solidFill>
                  <a:srgbClr val="404040"/>
                </a:solidFill>
                <a:effectLst/>
                <a:latin typeface="Noto Sans" panose="020B0502040504020204" pitchFamily="34" charset="0"/>
              </a:rPr>
              <a:t>află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temporar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a:t>
            </a:r>
          </a:p>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74</a:t>
            </a:fld>
            <a:endParaRPr lang="en-US"/>
          </a:p>
        </p:txBody>
      </p:sp>
    </p:spTree>
    <p:extLst>
      <p:ext uri="{BB962C8B-B14F-4D97-AF65-F5344CB8AC3E}">
        <p14:creationId xmlns:p14="http://schemas.microsoft.com/office/powerpoint/2010/main" xmlns="" val="10815520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75</a:t>
            </a:fld>
            <a:endParaRPr lang="en-US"/>
          </a:p>
        </p:txBody>
      </p:sp>
    </p:spTree>
    <p:extLst>
      <p:ext uri="{BB962C8B-B14F-4D97-AF65-F5344CB8AC3E}">
        <p14:creationId xmlns:p14="http://schemas.microsoft.com/office/powerpoint/2010/main" xmlns="" val="30834677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76</a:t>
            </a:fld>
            <a:endParaRPr lang="en-US"/>
          </a:p>
        </p:txBody>
      </p:sp>
    </p:spTree>
    <p:extLst>
      <p:ext uri="{BB962C8B-B14F-4D97-AF65-F5344CB8AC3E}">
        <p14:creationId xmlns:p14="http://schemas.microsoft.com/office/powerpoint/2010/main" xmlns="" val="9140198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77</a:t>
            </a:fld>
            <a:endParaRPr lang="en-US"/>
          </a:p>
        </p:txBody>
      </p:sp>
    </p:spTree>
    <p:extLst>
      <p:ext uri="{BB962C8B-B14F-4D97-AF65-F5344CB8AC3E}">
        <p14:creationId xmlns:p14="http://schemas.microsoft.com/office/powerpoint/2010/main" xmlns="" val="30729259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78</a:t>
            </a:fld>
            <a:endParaRPr lang="en-US"/>
          </a:p>
        </p:txBody>
      </p:sp>
    </p:spTree>
    <p:extLst>
      <p:ext uri="{BB962C8B-B14F-4D97-AF65-F5344CB8AC3E}">
        <p14:creationId xmlns:p14="http://schemas.microsoft.com/office/powerpoint/2010/main" xmlns="" val="30363642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79</a:t>
            </a:fld>
            <a:endParaRPr lang="en-US"/>
          </a:p>
        </p:txBody>
      </p:sp>
    </p:spTree>
    <p:extLst>
      <p:ext uri="{BB962C8B-B14F-4D97-AF65-F5344CB8AC3E}">
        <p14:creationId xmlns:p14="http://schemas.microsoft.com/office/powerpoint/2010/main" xmlns="" val="107208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Observatrul</a:t>
            </a:r>
            <a:r>
              <a:rPr lang="en-US" dirty="0"/>
              <a:t> </a:t>
            </a:r>
            <a:r>
              <a:rPr lang="en-US" dirty="0" err="1"/>
              <a:t>Copilului</a:t>
            </a:r>
            <a:r>
              <a:rPr lang="en-US" dirty="0"/>
              <a:t>  </a:t>
            </a:r>
            <a:r>
              <a:rPr lang="en-US" dirty="0" err="1"/>
              <a:t>este</a:t>
            </a:r>
            <a:r>
              <a:rPr lang="en-US" dirty="0"/>
              <a:t>, </a:t>
            </a:r>
            <a:r>
              <a:rPr lang="en-US" dirty="0" err="1"/>
              <a:t>în</a:t>
            </a:r>
            <a:r>
              <a:rPr lang="en-US" dirty="0"/>
              <a:t> </a:t>
            </a:r>
            <a:r>
              <a:rPr lang="en-US" dirty="0" err="1"/>
              <a:t>primul</a:t>
            </a:r>
            <a:r>
              <a:rPr lang="en-US" dirty="0"/>
              <a:t> </a:t>
            </a:r>
            <a:r>
              <a:rPr lang="en-US" dirty="0" err="1"/>
              <a:t>rând</a:t>
            </a:r>
            <a:r>
              <a:rPr lang="en-US" dirty="0"/>
              <a:t>, o </a:t>
            </a:r>
            <a:r>
              <a:rPr lang="en-US" dirty="0" err="1"/>
              <a:t>unealtă</a:t>
            </a:r>
            <a:r>
              <a:rPr lang="en-US" dirty="0"/>
              <a:t> </a:t>
            </a:r>
            <a:r>
              <a:rPr lang="en-US" dirty="0" err="1"/>
              <a:t>pentru</a:t>
            </a:r>
            <a:r>
              <a:rPr lang="en-US" dirty="0"/>
              <a:t> </a:t>
            </a:r>
            <a:r>
              <a:rPr lang="it-IT" dirty="0"/>
              <a:t>asistentul social/tehnicianul in asistență socială</a:t>
            </a:r>
            <a:r>
              <a:rPr lang="en-US" dirty="0"/>
              <a:t>. </a:t>
            </a:r>
            <a:r>
              <a:rPr lang="en-US" dirty="0" err="1"/>
              <a:t>Ea</a:t>
            </a:r>
            <a:r>
              <a:rPr lang="en-US" dirty="0"/>
              <a:t> vine </a:t>
            </a:r>
            <a:r>
              <a:rPr lang="en-US" dirty="0" err="1"/>
              <a:t>în</a:t>
            </a:r>
            <a:r>
              <a:rPr lang="en-US" dirty="0"/>
              <a:t> </a:t>
            </a:r>
            <a:r>
              <a:rPr lang="en-US" dirty="0" err="1"/>
              <a:t>sprijinul</a:t>
            </a:r>
            <a:r>
              <a:rPr lang="en-US" dirty="0"/>
              <a:t> </a:t>
            </a:r>
            <a:r>
              <a:rPr lang="en-US" dirty="0" err="1"/>
              <a:t>acestuia</a:t>
            </a:r>
            <a:r>
              <a:rPr lang="en-US" dirty="0"/>
              <a:t> </a:t>
            </a:r>
            <a:r>
              <a:rPr lang="en-US" dirty="0" err="1"/>
              <a:t>în</a:t>
            </a:r>
            <a:r>
              <a:rPr lang="en-US" dirty="0"/>
              <a:t> </a:t>
            </a:r>
            <a:r>
              <a:rPr lang="en-US" dirty="0" err="1"/>
              <a:t>identificarea</a:t>
            </a:r>
            <a:r>
              <a:rPr lang="en-US" dirty="0"/>
              <a:t> </a:t>
            </a:r>
            <a:r>
              <a:rPr lang="en-US" dirty="0" err="1"/>
              <a:t>copiilor</a:t>
            </a:r>
            <a:r>
              <a:rPr lang="en-US" dirty="0"/>
              <a:t> </a:t>
            </a:r>
            <a:r>
              <a:rPr lang="en-US" dirty="0" err="1"/>
              <a:t>vulnerabili</a:t>
            </a:r>
            <a:r>
              <a:rPr lang="en-US" dirty="0"/>
              <a:t> din </a:t>
            </a:r>
            <a:r>
              <a:rPr lang="en-US" dirty="0" err="1"/>
              <a:t>comunitate</a:t>
            </a:r>
            <a:r>
              <a:rPr lang="en-US" dirty="0"/>
              <a:t>, </a:t>
            </a:r>
            <a:r>
              <a:rPr lang="en-US" dirty="0" err="1"/>
              <a:t>prin</a:t>
            </a:r>
            <a:r>
              <a:rPr lang="en-US" dirty="0"/>
              <a:t> </a:t>
            </a:r>
            <a:r>
              <a:rPr lang="en-US" dirty="0" err="1"/>
              <a:t>completarea</a:t>
            </a:r>
            <a:r>
              <a:rPr lang="en-US" dirty="0"/>
              <a:t> </a:t>
            </a:r>
            <a:r>
              <a:rPr lang="en-US" dirty="0" err="1"/>
              <a:t>chestionarului</a:t>
            </a:r>
            <a:r>
              <a:rPr lang="en-US" dirty="0"/>
              <a:t> . In </a:t>
            </a:r>
            <a:r>
              <a:rPr lang="en-US" dirty="0" err="1"/>
              <a:t>urma</a:t>
            </a:r>
            <a:r>
              <a:rPr lang="en-US" dirty="0"/>
              <a:t> </a:t>
            </a:r>
            <a:r>
              <a:rPr lang="en-US" dirty="0" err="1"/>
              <a:t>disganosticarii</a:t>
            </a:r>
            <a:r>
              <a:rPr lang="en-US" dirty="0"/>
              <a:t> , </a:t>
            </a:r>
            <a:r>
              <a:rPr lang="en-US" dirty="0" err="1"/>
              <a:t>aplicatia</a:t>
            </a:r>
            <a:r>
              <a:rPr lang="en-US" dirty="0"/>
              <a:t> </a:t>
            </a:r>
            <a:r>
              <a:rPr lang="en-US" dirty="0" err="1"/>
              <a:t>ajuta</a:t>
            </a:r>
            <a:r>
              <a:rPr lang="en-US" dirty="0"/>
              <a:t> la </a:t>
            </a:r>
            <a:r>
              <a:rPr lang="en-US" dirty="0" err="1"/>
              <a:t>crearea</a:t>
            </a:r>
            <a:r>
              <a:rPr lang="en-US" dirty="0"/>
              <a:t> </a:t>
            </a:r>
            <a:r>
              <a:rPr lang="en-US" dirty="0" err="1"/>
              <a:t>unui</a:t>
            </a:r>
            <a:r>
              <a:rPr lang="en-US" dirty="0"/>
              <a:t> </a:t>
            </a:r>
            <a:r>
              <a:rPr lang="en-US" dirty="0" err="1"/>
              <a:t>pachet</a:t>
            </a:r>
            <a:r>
              <a:rPr lang="en-US" dirty="0"/>
              <a:t> minim de </a:t>
            </a:r>
            <a:r>
              <a:rPr lang="en-US" dirty="0" err="1"/>
              <a:t>servicii</a:t>
            </a:r>
            <a:r>
              <a:rPr lang="en-US" dirty="0"/>
              <a:t> </a:t>
            </a:r>
            <a:r>
              <a:rPr lang="en-US" dirty="0" err="1"/>
              <a:t>dar</a:t>
            </a:r>
            <a:r>
              <a:rPr lang="en-US" dirty="0"/>
              <a:t> </a:t>
            </a:r>
            <a:r>
              <a:rPr lang="en-US" dirty="0" err="1"/>
              <a:t>si</a:t>
            </a:r>
            <a:r>
              <a:rPr lang="en-US" dirty="0"/>
              <a:t> la </a:t>
            </a:r>
            <a:r>
              <a:rPr lang="en-US" dirty="0" err="1"/>
              <a:t>managementul</a:t>
            </a:r>
            <a:r>
              <a:rPr lang="en-US" dirty="0"/>
              <a:t>  </a:t>
            </a:r>
            <a:r>
              <a:rPr lang="en-US" dirty="0" err="1"/>
              <a:t>serviciilor</a:t>
            </a:r>
            <a:r>
              <a:rPr lang="en-US" dirty="0"/>
              <a:t> </a:t>
            </a:r>
            <a:r>
              <a:rPr lang="en-US" dirty="0" err="1"/>
              <a:t>necesare</a:t>
            </a:r>
            <a:r>
              <a:rPr lang="en-US" dirty="0"/>
              <a:t> </a:t>
            </a:r>
            <a:r>
              <a:rPr lang="en-US" dirty="0" err="1"/>
              <a:t>pentru</a:t>
            </a:r>
            <a:r>
              <a:rPr lang="en-US" dirty="0"/>
              <a:t> </a:t>
            </a:r>
            <a:r>
              <a:rPr lang="en-US" dirty="0" err="1"/>
              <a:t>copiii</a:t>
            </a:r>
            <a:r>
              <a:rPr lang="en-US" dirty="0"/>
              <a:t> </a:t>
            </a:r>
            <a:r>
              <a:rPr lang="en-US" dirty="0" err="1"/>
              <a:t>vulnerabili</a:t>
            </a:r>
            <a:r>
              <a:rPr lang="en-US" dirty="0"/>
              <a:t> </a:t>
            </a:r>
          </a:p>
        </p:txBody>
      </p:sp>
      <p:sp>
        <p:nvSpPr>
          <p:cNvPr id="4" name="Slide Number Placeholder 3"/>
          <p:cNvSpPr>
            <a:spLocks noGrp="1"/>
          </p:cNvSpPr>
          <p:nvPr>
            <p:ph type="sldNum" sz="quarter" idx="5"/>
          </p:nvPr>
        </p:nvSpPr>
        <p:spPr/>
        <p:txBody>
          <a:bodyPr/>
          <a:lstStyle/>
          <a:p>
            <a:fld id="{43689E5B-112A-46A3-B6D0-70548DC6D353}" type="slidenum">
              <a:rPr lang="en-US" smtClean="0"/>
              <a:pPr/>
              <a:t>8</a:t>
            </a:fld>
            <a:endParaRPr lang="en-US"/>
          </a:p>
        </p:txBody>
      </p:sp>
    </p:spTree>
    <p:extLst>
      <p:ext uri="{BB962C8B-B14F-4D97-AF65-F5344CB8AC3E}">
        <p14:creationId xmlns:p14="http://schemas.microsoft.com/office/powerpoint/2010/main" xmlns="" val="37258228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a:t>
            </a:r>
            <a:r>
              <a:rPr lang="en-US" dirty="0" err="1"/>
              <a:t>platforma</a:t>
            </a:r>
            <a:r>
              <a:rPr lang="en-US" dirty="0"/>
              <a:t> web a </a:t>
            </a:r>
            <a:r>
              <a:rPr lang="en-US" dirty="0" err="1"/>
              <a:t>aplicatie</a:t>
            </a:r>
            <a:r>
              <a:rPr lang="en-US" dirty="0"/>
              <a:t> se </a:t>
            </a:r>
            <a:r>
              <a:rPr lang="en-US" dirty="0" err="1"/>
              <a:t>vor</a:t>
            </a:r>
            <a:r>
              <a:rPr lang="en-US" dirty="0"/>
              <a:t>  </a:t>
            </a:r>
            <a:r>
              <a:rPr lang="en-US" dirty="0" err="1"/>
              <a:t>putea</a:t>
            </a:r>
            <a:r>
              <a:rPr lang="en-US" dirty="0"/>
              <a:t> </a:t>
            </a:r>
            <a:r>
              <a:rPr lang="en-US" dirty="0" err="1"/>
              <a:t>monitoriza</a:t>
            </a:r>
            <a:r>
              <a:rPr lang="en-US" dirty="0"/>
              <a:t> in </a:t>
            </a:r>
            <a:r>
              <a:rPr lang="en-US" dirty="0" err="1"/>
              <a:t>timpreal</a:t>
            </a:r>
            <a:r>
              <a:rPr lang="en-US" dirty="0"/>
              <a:t> </a:t>
            </a:r>
            <a:r>
              <a:rPr lang="en-US" dirty="0" err="1"/>
              <a:t>gospodariile</a:t>
            </a:r>
            <a:r>
              <a:rPr lang="en-US" dirty="0"/>
              <a:t> </a:t>
            </a:r>
            <a:r>
              <a:rPr lang="en-US" dirty="0" err="1"/>
              <a:t>si</a:t>
            </a:r>
            <a:r>
              <a:rPr lang="en-US" dirty="0"/>
              <a:t> </a:t>
            </a:r>
            <a:r>
              <a:rPr lang="en-US" dirty="0" err="1"/>
              <a:t>serviciile</a:t>
            </a:r>
            <a:r>
              <a:rPr lang="en-US" dirty="0"/>
              <a:t>, se pot </a:t>
            </a:r>
            <a:r>
              <a:rPr lang="en-US" dirty="0" err="1"/>
              <a:t>planifica</a:t>
            </a:r>
            <a:r>
              <a:rPr lang="en-US" dirty="0"/>
              <a:t> </a:t>
            </a:r>
            <a:r>
              <a:rPr lang="en-US" dirty="0" err="1"/>
              <a:t>activitatile</a:t>
            </a:r>
            <a:r>
              <a:rPr lang="en-US" dirty="0"/>
              <a:t> </a:t>
            </a:r>
            <a:r>
              <a:rPr lang="en-US" dirty="0" err="1"/>
              <a:t>referitoare</a:t>
            </a:r>
            <a:r>
              <a:rPr lang="en-US" dirty="0"/>
              <a:t> la </a:t>
            </a:r>
            <a:r>
              <a:rPr lang="en-US" dirty="0" err="1"/>
              <a:t>planul</a:t>
            </a:r>
            <a:r>
              <a:rPr lang="en-US" dirty="0"/>
              <a:t> de </a:t>
            </a:r>
            <a:r>
              <a:rPr lang="en-US" dirty="0" err="1"/>
              <a:t>servicii</a:t>
            </a:r>
            <a:r>
              <a:rPr lang="en-US" dirty="0"/>
              <a:t> </a:t>
            </a:r>
            <a:r>
              <a:rPr lang="en-US" dirty="0" err="1"/>
              <a:t>si</a:t>
            </a:r>
            <a:r>
              <a:rPr lang="en-US" dirty="0"/>
              <a:t> de </a:t>
            </a:r>
            <a:r>
              <a:rPr lang="en-US" dirty="0" err="1"/>
              <a:t>asemenea</a:t>
            </a:r>
            <a:r>
              <a:rPr lang="en-US" dirty="0"/>
              <a:t> se pot </a:t>
            </a:r>
            <a:r>
              <a:rPr lang="en-US" dirty="0" err="1"/>
              <a:t>vizualiza</a:t>
            </a:r>
            <a:r>
              <a:rPr lang="en-US" dirty="0"/>
              <a:t> </a:t>
            </a:r>
            <a:r>
              <a:rPr lang="en-US" dirty="0" err="1"/>
              <a:t>si</a:t>
            </a:r>
            <a:r>
              <a:rPr lang="en-US" dirty="0"/>
              <a:t> </a:t>
            </a:r>
            <a:r>
              <a:rPr lang="en-US" dirty="0" err="1"/>
              <a:t>descarca</a:t>
            </a:r>
            <a:r>
              <a:rPr lang="en-US" dirty="0"/>
              <a:t> </a:t>
            </a:r>
            <a:r>
              <a:rPr lang="en-US" dirty="0" err="1"/>
              <a:t>rapoarte</a:t>
            </a:r>
            <a:r>
              <a:rPr lang="en-US" dirty="0"/>
              <a:t>. </a:t>
            </a:r>
          </a:p>
        </p:txBody>
      </p:sp>
      <p:sp>
        <p:nvSpPr>
          <p:cNvPr id="4" name="Slide Number Placeholder 3"/>
          <p:cNvSpPr>
            <a:spLocks noGrp="1"/>
          </p:cNvSpPr>
          <p:nvPr>
            <p:ph type="sldNum" sz="quarter" idx="5"/>
          </p:nvPr>
        </p:nvSpPr>
        <p:spPr/>
        <p:txBody>
          <a:bodyPr/>
          <a:lstStyle/>
          <a:p>
            <a:fld id="{43689E5B-112A-46A3-B6D0-70548DC6D353}" type="slidenum">
              <a:rPr lang="en-US" smtClean="0"/>
              <a:pPr/>
              <a:t>80</a:t>
            </a:fld>
            <a:endParaRPr lang="en-US"/>
          </a:p>
        </p:txBody>
      </p:sp>
    </p:spTree>
    <p:extLst>
      <p:ext uri="{BB962C8B-B14F-4D97-AF65-F5344CB8AC3E}">
        <p14:creationId xmlns:p14="http://schemas.microsoft.com/office/powerpoint/2010/main" xmlns="" val="23265852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89E5B-112A-46A3-B6D0-70548DC6D353}" type="slidenum">
              <a:rPr lang="en-US" smtClean="0"/>
              <a:pPr/>
              <a:t>81</a:t>
            </a:fld>
            <a:endParaRPr lang="en-US"/>
          </a:p>
        </p:txBody>
      </p:sp>
    </p:spTree>
    <p:extLst>
      <p:ext uri="{BB962C8B-B14F-4D97-AF65-F5344CB8AC3E}">
        <p14:creationId xmlns:p14="http://schemas.microsoft.com/office/powerpoint/2010/main" xmlns="" val="3790961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102: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40" name="Google Shape;1240;p102: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r>
              <a:rPr lang="en-US" dirty="0"/>
              <a:t>In </a:t>
            </a:r>
            <a:r>
              <a:rPr lang="en-US" dirty="0" err="1"/>
              <a:t>meniul</a:t>
            </a:r>
            <a:r>
              <a:rPr lang="en-US" dirty="0"/>
              <a:t> de </a:t>
            </a:r>
            <a:r>
              <a:rPr lang="en-US" dirty="0" err="1"/>
              <a:t>navigare</a:t>
            </a:r>
            <a:r>
              <a:rPr lang="en-US" dirty="0"/>
              <a:t> se pot </a:t>
            </a:r>
            <a:r>
              <a:rPr lang="en-US" dirty="0" err="1"/>
              <a:t>observa</a:t>
            </a:r>
            <a:r>
              <a:rPr lang="en-US" dirty="0"/>
              <a:t>   tab-urile de </a:t>
            </a:r>
            <a:r>
              <a:rPr lang="en-US" dirty="0" err="1"/>
              <a:t>mai</a:t>
            </a:r>
            <a:r>
              <a:rPr lang="en-US" dirty="0"/>
              <a:t> sus . </a:t>
            </a:r>
            <a:endParaRPr dirty="0"/>
          </a:p>
        </p:txBody>
      </p:sp>
      <p:sp>
        <p:nvSpPr>
          <p:cNvPr id="1241" name="Google Shape;1241;p102: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chemeClr val="dk1"/>
                </a:solidFill>
                <a:latin typeface="Calibri"/>
                <a:ea typeface="Calibri"/>
                <a:cs typeface="Calibri"/>
                <a:sym typeface="Calibri"/>
              </a:rPr>
              <a:pPr/>
              <a:t>82</a:t>
            </a:fld>
            <a:endParaRPr>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05: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105: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r>
              <a:rPr lang="en-US" dirty="0"/>
              <a:t>In </a:t>
            </a:r>
            <a:r>
              <a:rPr lang="en-US" dirty="0" err="1"/>
              <a:t>sectiunea</a:t>
            </a:r>
            <a:r>
              <a:rPr lang="en-US" dirty="0"/>
              <a:t> </a:t>
            </a:r>
            <a:r>
              <a:rPr lang="en-US" dirty="0" err="1"/>
              <a:t>Persoane</a:t>
            </a:r>
            <a:r>
              <a:rPr lang="en-US" dirty="0"/>
              <a:t> </a:t>
            </a:r>
            <a:r>
              <a:rPr lang="en-US" dirty="0" err="1"/>
              <a:t>putem</a:t>
            </a:r>
            <a:r>
              <a:rPr lang="en-US" dirty="0"/>
              <a:t> </a:t>
            </a:r>
            <a:r>
              <a:rPr lang="en-US" dirty="0" err="1"/>
              <a:t>vizualiza</a:t>
            </a:r>
            <a:r>
              <a:rPr lang="en-US" dirty="0"/>
              <a:t> </a:t>
            </a:r>
            <a:r>
              <a:rPr lang="en-US" dirty="0" err="1"/>
              <a:t>toate</a:t>
            </a:r>
            <a:r>
              <a:rPr lang="en-US" dirty="0"/>
              <a:t> </a:t>
            </a:r>
            <a:r>
              <a:rPr lang="en-US" dirty="0" err="1"/>
              <a:t>cazurile</a:t>
            </a:r>
            <a:r>
              <a:rPr lang="en-US" dirty="0"/>
              <a:t> din </a:t>
            </a:r>
            <a:r>
              <a:rPr lang="en-US" dirty="0" err="1"/>
              <a:t>sistem</a:t>
            </a:r>
            <a:r>
              <a:rPr lang="en-US" dirty="0"/>
              <a:t> </a:t>
            </a:r>
            <a:r>
              <a:rPr lang="en-US" dirty="0" err="1"/>
              <a:t>sau</a:t>
            </a:r>
            <a:r>
              <a:rPr lang="en-US" dirty="0"/>
              <a:t> </a:t>
            </a:r>
            <a:r>
              <a:rPr lang="en-US" dirty="0" err="1"/>
              <a:t>doar</a:t>
            </a:r>
            <a:r>
              <a:rPr lang="en-US" dirty="0"/>
              <a:t> </a:t>
            </a:r>
            <a:r>
              <a:rPr lang="en-US" dirty="0" err="1"/>
              <a:t>cazurile</a:t>
            </a:r>
            <a:r>
              <a:rPr lang="en-US" dirty="0"/>
              <a:t> active . De </a:t>
            </a:r>
            <a:r>
              <a:rPr lang="en-US" dirty="0" err="1"/>
              <a:t>asemenea</a:t>
            </a:r>
            <a:r>
              <a:rPr lang="en-US" dirty="0"/>
              <a:t> </a:t>
            </a:r>
            <a:r>
              <a:rPr lang="en-US" dirty="0" err="1"/>
              <a:t>putem</a:t>
            </a:r>
            <a:r>
              <a:rPr lang="en-US" dirty="0"/>
              <a:t> face </a:t>
            </a:r>
            <a:r>
              <a:rPr lang="en-US" dirty="0" err="1"/>
              <a:t>filtrare</a:t>
            </a:r>
            <a:r>
              <a:rPr lang="en-US" dirty="0"/>
              <a:t>  pe </a:t>
            </a:r>
            <a:r>
              <a:rPr lang="en-US" dirty="0" err="1"/>
              <a:t>informatii</a:t>
            </a:r>
            <a:r>
              <a:rPr lang="en-US" dirty="0"/>
              <a:t> </a:t>
            </a:r>
            <a:r>
              <a:rPr lang="en-US" dirty="0" err="1"/>
              <a:t>si</a:t>
            </a:r>
            <a:r>
              <a:rPr lang="en-US" dirty="0"/>
              <a:t> </a:t>
            </a:r>
            <a:r>
              <a:rPr lang="en-US" dirty="0" err="1"/>
              <a:t>obtinem</a:t>
            </a:r>
            <a:r>
              <a:rPr lang="en-US" dirty="0"/>
              <a:t> ca </a:t>
            </a:r>
            <a:r>
              <a:rPr lang="en-US" dirty="0" err="1"/>
              <a:t>si</a:t>
            </a:r>
            <a:r>
              <a:rPr lang="en-US" dirty="0"/>
              <a:t> </a:t>
            </a:r>
            <a:r>
              <a:rPr lang="en-US" dirty="0" err="1"/>
              <a:t>informatie</a:t>
            </a:r>
            <a:r>
              <a:rPr lang="en-US" dirty="0"/>
              <a:t> </a:t>
            </a:r>
            <a:r>
              <a:rPr lang="en-US" dirty="0" err="1"/>
              <a:t>doar</a:t>
            </a:r>
            <a:r>
              <a:rPr lang="en-US" dirty="0"/>
              <a:t> </a:t>
            </a:r>
            <a:r>
              <a:rPr lang="en-US" dirty="0" err="1"/>
              <a:t>cazurile</a:t>
            </a:r>
            <a:r>
              <a:rPr lang="en-US" dirty="0"/>
              <a:t> care ne </a:t>
            </a:r>
            <a:r>
              <a:rPr lang="en-US" dirty="0" err="1"/>
              <a:t>intereseaza</a:t>
            </a:r>
            <a:r>
              <a:rPr lang="en-US" dirty="0"/>
              <a:t> in </a:t>
            </a:r>
            <a:r>
              <a:rPr lang="en-US" dirty="0" err="1"/>
              <a:t>functie</a:t>
            </a:r>
            <a:r>
              <a:rPr lang="en-US" dirty="0"/>
              <a:t> de </a:t>
            </a:r>
            <a:r>
              <a:rPr lang="en-US" dirty="0" err="1"/>
              <a:t>filtrare</a:t>
            </a:r>
            <a:r>
              <a:rPr lang="en-US" dirty="0"/>
              <a:t>. In ex din imagine am </a:t>
            </a:r>
            <a:r>
              <a:rPr lang="en-US" dirty="0" err="1"/>
              <a:t>filtrat</a:t>
            </a:r>
            <a:r>
              <a:rPr lang="en-US" dirty="0"/>
              <a:t> </a:t>
            </a:r>
            <a:r>
              <a:rPr lang="en-US" dirty="0" err="1"/>
              <a:t>cazurile</a:t>
            </a:r>
            <a:r>
              <a:rPr lang="en-US" dirty="0"/>
              <a:t> cu </a:t>
            </a:r>
            <a:r>
              <a:rPr lang="en-US" dirty="0" err="1"/>
              <a:t>Prezinta</a:t>
            </a:r>
            <a:r>
              <a:rPr lang="en-US" dirty="0"/>
              <a:t> </a:t>
            </a:r>
            <a:r>
              <a:rPr lang="en-US" dirty="0" err="1"/>
              <a:t>Vulnerabilitati</a:t>
            </a:r>
            <a:r>
              <a:rPr lang="en-US" dirty="0"/>
              <a:t> (DA) , </a:t>
            </a:r>
            <a:r>
              <a:rPr lang="en-US" dirty="0" err="1"/>
              <a:t>iar</a:t>
            </a:r>
            <a:r>
              <a:rPr lang="en-US" dirty="0"/>
              <a:t> in </a:t>
            </a:r>
            <a:r>
              <a:rPr lang="en-US" dirty="0" err="1"/>
              <a:t>stanga</a:t>
            </a:r>
            <a:r>
              <a:rPr lang="en-US" dirty="0"/>
              <a:t> </a:t>
            </a:r>
            <a:r>
              <a:rPr lang="en-US" dirty="0" err="1"/>
              <a:t>imaginii</a:t>
            </a:r>
            <a:r>
              <a:rPr lang="en-US" dirty="0"/>
              <a:t> </a:t>
            </a:r>
            <a:r>
              <a:rPr lang="en-US" dirty="0" err="1"/>
              <a:t>sistemul</a:t>
            </a:r>
            <a:r>
              <a:rPr lang="en-US" dirty="0"/>
              <a:t> ne </a:t>
            </a:r>
            <a:r>
              <a:rPr lang="en-US" dirty="0" err="1"/>
              <a:t>arata</a:t>
            </a:r>
            <a:r>
              <a:rPr lang="en-US" dirty="0"/>
              <a:t> ca din </a:t>
            </a:r>
            <a:r>
              <a:rPr lang="en-US" dirty="0" err="1"/>
              <a:t>totalul</a:t>
            </a:r>
            <a:r>
              <a:rPr lang="en-US" dirty="0"/>
              <a:t> pers din sis </a:t>
            </a:r>
            <a:r>
              <a:rPr lang="en-US" dirty="0" err="1"/>
              <a:t>avem</a:t>
            </a:r>
            <a:r>
              <a:rPr lang="en-US" dirty="0"/>
              <a:t> 22476 </a:t>
            </a:r>
            <a:r>
              <a:rPr lang="en-US" dirty="0" err="1"/>
              <a:t>persoane</a:t>
            </a:r>
            <a:r>
              <a:rPr lang="en-US" dirty="0"/>
              <a:t> care </a:t>
            </a:r>
            <a:r>
              <a:rPr lang="en-US" dirty="0" err="1"/>
              <a:t>prezinta</a:t>
            </a:r>
            <a:r>
              <a:rPr lang="en-US" dirty="0"/>
              <a:t> </a:t>
            </a:r>
            <a:r>
              <a:rPr lang="en-US" dirty="0" err="1"/>
              <a:t>vulnerabilitati</a:t>
            </a:r>
            <a:r>
              <a:rPr lang="en-US" dirty="0"/>
              <a:t> ( conform </a:t>
            </a:r>
            <a:r>
              <a:rPr lang="en-US" dirty="0" err="1"/>
              <a:t>filtrului</a:t>
            </a:r>
            <a:r>
              <a:rPr lang="en-US" dirty="0"/>
              <a:t> </a:t>
            </a:r>
            <a:r>
              <a:rPr lang="en-US" dirty="0" err="1"/>
              <a:t>dorit</a:t>
            </a:r>
            <a:r>
              <a:rPr lang="en-US" dirty="0"/>
              <a:t>).</a:t>
            </a:r>
            <a:endParaRPr dirty="0"/>
          </a:p>
        </p:txBody>
      </p:sp>
    </p:spTree>
    <p:extLst>
      <p:ext uri="{BB962C8B-B14F-4D97-AF65-F5344CB8AC3E}">
        <p14:creationId xmlns:p14="http://schemas.microsoft.com/office/powerpoint/2010/main" xmlns="" val="3060985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05: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105: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endParaRPr dirty="0"/>
          </a:p>
          <a:p>
            <a:pPr marL="0" indent="0">
              <a:spcAft>
                <a:spcPts val="0"/>
              </a:spcAft>
              <a:buNone/>
            </a:pP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108c9a24be5_2_2: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g108c9a24be5_2_2:notes"/>
          <p:cNvSpPr txBox="1">
            <a:spLocks noGrp="1"/>
          </p:cNvSpPr>
          <p:nvPr>
            <p:ph type="body" idx="1"/>
          </p:nvPr>
        </p:nvSpPr>
        <p:spPr>
          <a:xfrm>
            <a:off x="688817" y="4821507"/>
            <a:ext cx="5510530" cy="3945032"/>
          </a:xfrm>
          <a:prstGeom prst="rect">
            <a:avLst/>
          </a:prstGeom>
          <a:noFill/>
          <a:ln>
            <a:noFill/>
          </a:ln>
        </p:spPr>
        <p:txBody>
          <a:bodyPr spcFirstLastPara="1" wrap="square" lIns="96591" tIns="48282" rIns="96591" bIns="48282" anchor="t" anchorCtr="0">
            <a:noAutofit/>
          </a:bodyPr>
          <a:lstStyle/>
          <a:p>
            <a:pPr marL="127112" indent="-127112">
              <a:spcAft>
                <a:spcPts val="0"/>
              </a:spcAft>
              <a:buClr>
                <a:schemeClr val="dk1"/>
              </a:buClr>
              <a:buSzPts val="1200"/>
              <a:buFont typeface="Calibri"/>
              <a:buChar char="-"/>
            </a:pP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106: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106: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defTabSz="966064">
              <a:spcAft>
                <a:spcPts val="0"/>
              </a:spcAft>
              <a:buNone/>
              <a:defRPr/>
            </a:pPr>
            <a:r>
              <a:rPr lang="en-US" sz="1300" dirty="0">
                <a:solidFill>
                  <a:schemeClr val="dk1"/>
                </a:solidFill>
                <a:latin typeface="Calibri"/>
                <a:ea typeface="Calibri"/>
                <a:cs typeface="Calibri"/>
                <a:sym typeface="Calibri"/>
              </a:rPr>
              <a:t>EX : De </a:t>
            </a:r>
            <a:r>
              <a:rPr lang="en-US" sz="1300" dirty="0" err="1">
                <a:solidFill>
                  <a:schemeClr val="dk1"/>
                </a:solidFill>
                <a:latin typeface="Calibri"/>
                <a:ea typeface="Calibri"/>
                <a:cs typeface="Calibri"/>
                <a:sym typeface="Calibri"/>
              </a:rPr>
              <a:t>precizat</a:t>
            </a:r>
            <a:r>
              <a:rPr lang="en-US" sz="1300" dirty="0">
                <a:solidFill>
                  <a:schemeClr val="dk1"/>
                </a:solidFill>
                <a:latin typeface="Calibri"/>
                <a:ea typeface="Calibri"/>
                <a:cs typeface="Calibri"/>
                <a:sym typeface="Calibri"/>
              </a:rPr>
              <a:t> ca pe </a:t>
            </a:r>
            <a:r>
              <a:rPr lang="en-US" sz="1300" dirty="0" err="1">
                <a:solidFill>
                  <a:schemeClr val="dk1"/>
                </a:solidFill>
                <a:latin typeface="Calibri"/>
                <a:ea typeface="Calibri"/>
                <a:cs typeface="Calibri"/>
                <a:sym typeface="Calibri"/>
              </a:rPr>
              <a:t>harta</a:t>
            </a:r>
            <a:r>
              <a:rPr lang="en-US" sz="1300" dirty="0">
                <a:solidFill>
                  <a:schemeClr val="dk1"/>
                </a:solidFill>
                <a:latin typeface="Calibri"/>
                <a:ea typeface="Calibri"/>
                <a:cs typeface="Calibri"/>
                <a:sym typeface="Calibri"/>
              </a:rPr>
              <a:t> se </a:t>
            </a:r>
            <a:r>
              <a:rPr lang="en-US" sz="1300" dirty="0" err="1">
                <a:solidFill>
                  <a:schemeClr val="dk1"/>
                </a:solidFill>
                <a:latin typeface="Calibri"/>
                <a:ea typeface="Calibri"/>
                <a:cs typeface="Calibri"/>
                <a:sym typeface="Calibri"/>
              </a:rPr>
              <a:t>poate</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vedea</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unde</a:t>
            </a:r>
            <a:r>
              <a:rPr lang="en-US" sz="1300" dirty="0">
                <a:solidFill>
                  <a:schemeClr val="dk1"/>
                </a:solidFill>
                <a:latin typeface="Calibri"/>
                <a:ea typeface="Calibri"/>
                <a:cs typeface="Calibri"/>
                <a:sym typeface="Calibri"/>
              </a:rPr>
              <a:t> se </a:t>
            </a:r>
            <a:r>
              <a:rPr lang="en-US" sz="1300" dirty="0" err="1">
                <a:solidFill>
                  <a:schemeClr val="dk1"/>
                </a:solidFill>
                <a:latin typeface="Calibri"/>
                <a:ea typeface="Calibri"/>
                <a:cs typeface="Calibri"/>
                <a:sym typeface="Calibri"/>
              </a:rPr>
              <a:t>află</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gospodăriile</a:t>
            </a:r>
            <a:r>
              <a:rPr lang="en-US" sz="1300" dirty="0">
                <a:solidFill>
                  <a:schemeClr val="dk1"/>
                </a:solidFill>
                <a:latin typeface="Calibri"/>
                <a:ea typeface="Calibri"/>
                <a:cs typeface="Calibri"/>
                <a:sym typeface="Calibri"/>
              </a:rPr>
              <a:t> cu </a:t>
            </a:r>
            <a:r>
              <a:rPr lang="en-US" sz="1300" dirty="0" err="1">
                <a:solidFill>
                  <a:schemeClr val="dk1"/>
                </a:solidFill>
                <a:latin typeface="Calibri"/>
                <a:ea typeface="Calibri"/>
                <a:cs typeface="Calibri"/>
                <a:sym typeface="Calibri"/>
              </a:rPr>
              <a:t>anumite</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vulnerabilități</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sau</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subvulnerabilitati</a:t>
            </a:r>
            <a:r>
              <a:rPr lang="en-US" sz="1300" dirty="0">
                <a:solidFill>
                  <a:schemeClr val="dk1"/>
                </a:solidFill>
                <a:latin typeface="Calibri"/>
                <a:ea typeface="Calibri"/>
                <a:cs typeface="Calibri"/>
                <a:sym typeface="Calibri"/>
              </a:rPr>
              <a:t>   (EX: </a:t>
            </a:r>
            <a:r>
              <a:rPr lang="en-US" sz="1300" dirty="0" err="1">
                <a:solidFill>
                  <a:schemeClr val="dk1"/>
                </a:solidFill>
                <a:latin typeface="Calibri"/>
                <a:ea typeface="Calibri"/>
                <a:cs typeface="Calibri"/>
                <a:sym typeface="Calibri"/>
              </a:rPr>
              <a:t>copil</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fara</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acte</a:t>
            </a:r>
            <a:r>
              <a:rPr lang="en-US" sz="1300" dirty="0">
                <a:solidFill>
                  <a:schemeClr val="dk1"/>
                </a:solidFill>
                <a:latin typeface="Calibri"/>
                <a:ea typeface="Calibri"/>
                <a:cs typeface="Calibri"/>
                <a:sym typeface="Calibri"/>
              </a:rPr>
              <a:t> </a:t>
            </a:r>
            <a:r>
              <a:rPr lang="en-US" dirty="0"/>
              <a:t>de </a:t>
            </a:r>
            <a:r>
              <a:rPr lang="en-US" dirty="0" err="1"/>
              <a:t>identitate</a:t>
            </a:r>
            <a:r>
              <a:rPr lang="en-US" dirty="0"/>
              <a:t>”) din </a:t>
            </a:r>
            <a:r>
              <a:rPr lang="en-US" dirty="0" err="1"/>
              <a:t>exemplul</a:t>
            </a:r>
            <a:r>
              <a:rPr lang="en-US" dirty="0"/>
              <a:t> </a:t>
            </a:r>
            <a:r>
              <a:rPr lang="en-US" dirty="0" err="1"/>
              <a:t>Sectiunea</a:t>
            </a:r>
            <a:r>
              <a:rPr lang="en-US" dirty="0"/>
              <a:t> </a:t>
            </a:r>
            <a:r>
              <a:rPr lang="en-US" dirty="0" err="1"/>
              <a:t>Gospodarii</a:t>
            </a:r>
            <a:r>
              <a:rPr lang="en-US" dirty="0"/>
              <a:t> (1) </a:t>
            </a:r>
          </a:p>
          <a:p>
            <a:pPr marL="0" indent="0">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07: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107: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483032" indent="-335439">
              <a:spcAft>
                <a:spcPts val="0"/>
              </a:spcAft>
              <a:buSzPts val="1400"/>
              <a:buChar char="-"/>
            </a:pPr>
            <a:r>
              <a:rPr lang="en-US" dirty="0"/>
              <a:t>Se </a:t>
            </a:r>
            <a:r>
              <a:rPr lang="en-US" dirty="0" err="1"/>
              <a:t>poate</a:t>
            </a:r>
            <a:r>
              <a:rPr lang="en-US" dirty="0"/>
              <a:t> </a:t>
            </a:r>
            <a:r>
              <a:rPr lang="en-US" dirty="0" err="1"/>
              <a:t>ajunge</a:t>
            </a:r>
            <a:r>
              <a:rPr lang="en-US" dirty="0"/>
              <a:t> in </a:t>
            </a:r>
            <a:r>
              <a:rPr lang="en-US" dirty="0" err="1"/>
              <a:t>pagina</a:t>
            </a:r>
            <a:r>
              <a:rPr lang="en-US" dirty="0"/>
              <a:t> de </a:t>
            </a:r>
            <a:r>
              <a:rPr lang="en-US" dirty="0" err="1"/>
              <a:t>Gospodarie</a:t>
            </a:r>
            <a:r>
              <a:rPr lang="en-US" dirty="0"/>
              <a:t> </a:t>
            </a:r>
            <a:r>
              <a:rPr lang="en-US" b="1" dirty="0"/>
              <a:t>direct</a:t>
            </a:r>
            <a:r>
              <a:rPr lang="en-US" dirty="0"/>
              <a:t> din </a:t>
            </a:r>
            <a:r>
              <a:rPr lang="en-US" dirty="0" err="1"/>
              <a:t>raportul</a:t>
            </a:r>
            <a:r>
              <a:rPr lang="en-US" dirty="0"/>
              <a:t> de </a:t>
            </a:r>
            <a:r>
              <a:rPr lang="en-US" dirty="0" err="1"/>
              <a:t>Gospodarii</a:t>
            </a:r>
            <a:r>
              <a:rPr lang="en-US" dirty="0"/>
              <a:t> </a:t>
            </a:r>
            <a:r>
              <a:rPr lang="en-US" dirty="0" err="1"/>
              <a:t>sau</a:t>
            </a:r>
            <a:r>
              <a:rPr lang="en-US" dirty="0"/>
              <a:t> </a:t>
            </a:r>
            <a:r>
              <a:rPr lang="en-US" dirty="0" err="1"/>
              <a:t>Servicii</a:t>
            </a:r>
            <a:r>
              <a:rPr lang="en-US" dirty="0"/>
              <a:t> </a:t>
            </a:r>
            <a:endParaRPr dirty="0"/>
          </a:p>
          <a:p>
            <a:pPr marL="483032" indent="-335439">
              <a:spcAft>
                <a:spcPts val="0"/>
              </a:spcAft>
              <a:buSzPts val="1400"/>
              <a:buChar char="-"/>
            </a:pPr>
            <a:r>
              <a:rPr lang="en-US" dirty="0" err="1"/>
              <a:t>sau</a:t>
            </a:r>
            <a:r>
              <a:rPr lang="en-US" dirty="0"/>
              <a:t> </a:t>
            </a:r>
            <a:r>
              <a:rPr lang="en-US" b="1" dirty="0"/>
              <a:t>indirect </a:t>
            </a:r>
            <a:r>
              <a:rPr lang="en-US" dirty="0" err="1"/>
              <a:t>prin</a:t>
            </a:r>
            <a:r>
              <a:rPr lang="en-US" dirty="0"/>
              <a:t> </a:t>
            </a:r>
            <a:r>
              <a:rPr lang="en-US" b="1" dirty="0" err="1"/>
              <a:t>Profilul</a:t>
            </a:r>
            <a:r>
              <a:rPr lang="en-US" b="1" dirty="0"/>
              <a:t> </a:t>
            </a:r>
            <a:r>
              <a:rPr lang="en-US" b="1" dirty="0" err="1"/>
              <a:t>persoanei</a:t>
            </a:r>
            <a:r>
              <a:rPr lang="en-US" b="1" dirty="0"/>
              <a:t> </a:t>
            </a:r>
            <a:r>
              <a:rPr lang="en-US" dirty="0" err="1"/>
              <a:t>pagina</a:t>
            </a:r>
            <a:r>
              <a:rPr lang="en-US" dirty="0"/>
              <a:t> in care </a:t>
            </a:r>
            <a:r>
              <a:rPr lang="en-US" dirty="0" err="1"/>
              <a:t>putem</a:t>
            </a:r>
            <a:r>
              <a:rPr lang="en-US" dirty="0"/>
              <a:t> </a:t>
            </a:r>
            <a:r>
              <a:rPr lang="en-US" dirty="0" err="1"/>
              <a:t>ajunge</a:t>
            </a:r>
            <a:r>
              <a:rPr lang="en-US" dirty="0"/>
              <a:t> din </a:t>
            </a:r>
            <a:r>
              <a:rPr lang="en-US" dirty="0" err="1"/>
              <a:t>pagina</a:t>
            </a:r>
            <a:r>
              <a:rPr lang="en-US" dirty="0"/>
              <a:t> de </a:t>
            </a:r>
            <a:r>
              <a:rPr lang="en-US" dirty="0" err="1"/>
              <a:t>Persoane</a:t>
            </a:r>
            <a:r>
              <a:rPr lang="en-US" dirty="0"/>
              <a:t> (</a:t>
            </a:r>
            <a:r>
              <a:rPr lang="en-US" dirty="0" err="1"/>
              <a:t>explicam</a:t>
            </a:r>
            <a:r>
              <a:rPr lang="en-US" dirty="0"/>
              <a:t> </a:t>
            </a:r>
            <a:r>
              <a:rPr lang="en-US" dirty="0" err="1"/>
              <a:t>pagina</a:t>
            </a:r>
            <a:r>
              <a:rPr lang="en-US" dirty="0"/>
              <a:t> </a:t>
            </a:r>
            <a:r>
              <a:rPr lang="en-US" dirty="0" err="1"/>
              <a:t>mai</a:t>
            </a:r>
            <a:r>
              <a:rPr lang="en-US" dirty="0"/>
              <a:t> </a:t>
            </a:r>
            <a:r>
              <a:rPr lang="en-US" dirty="0" err="1"/>
              <a:t>incolo</a:t>
            </a:r>
            <a:r>
              <a:rPr lang="en-US" dirty="0"/>
              <a:t>)</a:t>
            </a:r>
            <a:endParaRPr dirty="0"/>
          </a:p>
          <a:p>
            <a:pPr marL="483032" indent="-335439">
              <a:spcAft>
                <a:spcPts val="0"/>
              </a:spcAft>
              <a:buSzPts val="1400"/>
              <a:buChar char="-"/>
            </a:pPr>
            <a:endParaRPr dirty="0"/>
          </a:p>
          <a:p>
            <a:pPr marL="0" indent="0">
              <a:spcAft>
                <a:spcPts val="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08: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108: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r>
              <a:rPr lang="en-US" dirty="0" err="1"/>
              <a:t>Când</a:t>
            </a:r>
            <a:r>
              <a:rPr lang="en-US" dirty="0"/>
              <a:t> </a:t>
            </a:r>
            <a:r>
              <a:rPr lang="en-US" dirty="0" err="1"/>
              <a:t>intrați</a:t>
            </a:r>
            <a:r>
              <a:rPr lang="en-US" dirty="0"/>
              <a:t> </a:t>
            </a:r>
            <a:r>
              <a:rPr lang="en-US" dirty="0" err="1"/>
              <a:t>în</a:t>
            </a:r>
            <a:r>
              <a:rPr lang="en-US" dirty="0"/>
              <a:t> </a:t>
            </a:r>
            <a:r>
              <a:rPr lang="en-US" dirty="0" err="1"/>
              <a:t>pagina</a:t>
            </a:r>
            <a:r>
              <a:rPr lang="en-US" dirty="0"/>
              <a:t> </a:t>
            </a:r>
            <a:r>
              <a:rPr lang="en-US" dirty="0" err="1"/>
              <a:t>unei</a:t>
            </a:r>
            <a:r>
              <a:rPr lang="en-US" dirty="0"/>
              <a:t> </a:t>
            </a:r>
            <a:r>
              <a:rPr lang="en-US" dirty="0" err="1"/>
              <a:t>gospodării</a:t>
            </a:r>
            <a:r>
              <a:rPr lang="en-US" dirty="0"/>
              <a:t>, </a:t>
            </a:r>
            <a:r>
              <a:rPr lang="en-US" dirty="0" err="1"/>
              <a:t>veți</a:t>
            </a:r>
            <a:r>
              <a:rPr lang="en-US" dirty="0"/>
              <a:t> </a:t>
            </a:r>
            <a:r>
              <a:rPr lang="en-US" dirty="0" err="1"/>
              <a:t>observa</a:t>
            </a:r>
            <a:r>
              <a:rPr lang="en-US" dirty="0"/>
              <a:t> </a:t>
            </a:r>
            <a:r>
              <a:rPr lang="en-US" dirty="0" err="1"/>
              <a:t>ferestre</a:t>
            </a:r>
            <a:r>
              <a:rPr lang="en-US" dirty="0"/>
              <a:t> separate, pe care le </a:t>
            </a:r>
            <a:r>
              <a:rPr lang="en-US" dirty="0" err="1"/>
              <a:t>puteți</a:t>
            </a:r>
            <a:r>
              <a:rPr lang="en-US" dirty="0"/>
              <a:t> selecta</a:t>
            </a:r>
          </a:p>
          <a:p>
            <a:pPr marL="0" indent="0">
              <a:spcAft>
                <a:spcPts val="0"/>
              </a:spcAft>
              <a:buNone/>
            </a:pPr>
            <a:r>
              <a:rPr lang="en-US" dirty="0" err="1"/>
              <a:t>pentru</a:t>
            </a:r>
            <a:r>
              <a:rPr lang="en-US" dirty="0"/>
              <a:t> a </a:t>
            </a:r>
            <a:r>
              <a:rPr lang="en-US" dirty="0" err="1"/>
              <a:t>accesa</a:t>
            </a:r>
            <a:r>
              <a:rPr lang="en-US" dirty="0"/>
              <a:t> </a:t>
            </a:r>
            <a:r>
              <a:rPr lang="en-US" dirty="0" err="1"/>
              <a:t>informațiile</a:t>
            </a:r>
            <a:r>
              <a:rPr lang="en-US" dirty="0"/>
              <a:t> cu </a:t>
            </a:r>
            <a:r>
              <a:rPr lang="en-US" dirty="0" err="1"/>
              <a:t>privire</a:t>
            </a:r>
            <a:r>
              <a:rPr lang="en-US" dirty="0"/>
              <a:t> la: </a:t>
            </a:r>
            <a:r>
              <a:rPr lang="en-US" dirty="0" err="1"/>
              <a:t>Chestionare</a:t>
            </a:r>
            <a:r>
              <a:rPr lang="en-US" dirty="0"/>
              <a:t>, </a:t>
            </a:r>
            <a:r>
              <a:rPr lang="en-US" dirty="0" err="1"/>
              <a:t>Planuri</a:t>
            </a:r>
            <a:r>
              <a:rPr lang="en-US" dirty="0"/>
              <a:t> de </a:t>
            </a:r>
            <a:r>
              <a:rPr lang="en-US" dirty="0" err="1"/>
              <a:t>servicii</a:t>
            </a:r>
            <a:r>
              <a:rPr lang="en-US" dirty="0"/>
              <a:t> , </a:t>
            </a:r>
            <a:r>
              <a:rPr lang="en-US" dirty="0" err="1"/>
              <a:t>Activitate</a:t>
            </a:r>
            <a:r>
              <a:rPr lang="en-US" dirty="0"/>
              <a:t> </a:t>
            </a:r>
            <a:r>
              <a:rPr lang="en-US" dirty="0" err="1"/>
              <a:t>în</a:t>
            </a:r>
            <a:endParaRPr lang="en-US" dirty="0"/>
          </a:p>
          <a:p>
            <a:pPr marL="0" indent="0">
              <a:spcAft>
                <a:spcPts val="0"/>
              </a:spcAft>
              <a:buNone/>
            </a:pPr>
            <a:r>
              <a:rPr lang="en-US" dirty="0" err="1"/>
              <a:t>gospodărie</a:t>
            </a:r>
            <a:r>
              <a:rPr lang="en-US" dirty="0"/>
              <a:t>, </a:t>
            </a:r>
            <a:r>
              <a:rPr lang="en-US" dirty="0" err="1"/>
              <a:t>Solicitări</a:t>
            </a:r>
            <a:r>
              <a:rPr lang="en-US" dirty="0"/>
              <a:t> </a:t>
            </a:r>
            <a:r>
              <a:rPr lang="en-US" dirty="0" err="1"/>
              <a:t>schimbări</a:t>
            </a:r>
            <a:r>
              <a:rPr lang="en-US" dirty="0"/>
              <a:t>.</a:t>
            </a:r>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09: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0" name="Google Shape;1300;p109: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r>
              <a:rPr lang="en-US" dirty="0" err="1"/>
              <a:t>Aceasta</a:t>
            </a:r>
            <a:r>
              <a:rPr lang="en-US" dirty="0"/>
              <a:t> </a:t>
            </a:r>
            <a:r>
              <a:rPr lang="en-US" dirty="0" err="1"/>
              <a:t>funcționalitate</a:t>
            </a:r>
            <a:r>
              <a:rPr lang="en-US" dirty="0"/>
              <a:t> </a:t>
            </a:r>
            <a:r>
              <a:rPr lang="en-US" dirty="0" err="1"/>
              <a:t>permite</a:t>
            </a:r>
            <a:r>
              <a:rPr lang="en-US" dirty="0"/>
              <a:t> </a:t>
            </a:r>
            <a:r>
              <a:rPr lang="en-US" dirty="0" err="1"/>
              <a:t>atât</a:t>
            </a:r>
            <a:r>
              <a:rPr lang="en-US" dirty="0"/>
              <a:t> </a:t>
            </a:r>
            <a:r>
              <a:rPr lang="en-US" dirty="0" err="1"/>
              <a:t>lucrătorilor</a:t>
            </a:r>
            <a:r>
              <a:rPr lang="en-US" dirty="0"/>
              <a:t> </a:t>
            </a:r>
            <a:r>
              <a:rPr lang="en-US" dirty="0" err="1"/>
              <a:t>comunitari</a:t>
            </a:r>
            <a:r>
              <a:rPr lang="en-US" dirty="0"/>
              <a:t>, </a:t>
            </a:r>
            <a:r>
              <a:rPr lang="en-US" dirty="0" err="1"/>
              <a:t>cât</a:t>
            </a:r>
            <a:r>
              <a:rPr lang="en-US" dirty="0"/>
              <a:t> </a:t>
            </a:r>
            <a:r>
              <a:rPr lang="en-US" dirty="0" err="1"/>
              <a:t>și</a:t>
            </a:r>
            <a:r>
              <a:rPr lang="en-US" dirty="0"/>
              <a:t> </a:t>
            </a:r>
            <a:r>
              <a:rPr lang="en-US" dirty="0" err="1"/>
              <a:t>coordonatorilor</a:t>
            </a:r>
            <a:r>
              <a:rPr lang="en-US" dirty="0"/>
              <a:t> </a:t>
            </a:r>
            <a:r>
              <a:rPr lang="en-US" dirty="0" err="1"/>
              <a:t>județeni</a:t>
            </a:r>
            <a:r>
              <a:rPr lang="en-US" dirty="0"/>
              <a:t> </a:t>
            </a:r>
            <a:r>
              <a:rPr lang="en-US" dirty="0" err="1"/>
              <a:t>să</a:t>
            </a:r>
            <a:r>
              <a:rPr lang="en-US" dirty="0"/>
              <a:t> </a:t>
            </a:r>
            <a:r>
              <a:rPr lang="en-US" dirty="0" err="1"/>
              <a:t>urmărească</a:t>
            </a:r>
            <a:r>
              <a:rPr lang="en-US" dirty="0"/>
              <a:t> </a:t>
            </a:r>
            <a:r>
              <a:rPr lang="en-US" dirty="0" err="1"/>
              <a:t>diferențele</a:t>
            </a:r>
            <a:r>
              <a:rPr lang="en-US" dirty="0"/>
              <a:t> </a:t>
            </a:r>
            <a:r>
              <a:rPr lang="en-US" dirty="0" err="1"/>
              <a:t>dintre</a:t>
            </a:r>
            <a:r>
              <a:rPr lang="en-US" dirty="0"/>
              <a:t> 2 </a:t>
            </a:r>
            <a:r>
              <a:rPr lang="en-US" dirty="0" err="1"/>
              <a:t>momente</a:t>
            </a:r>
            <a:r>
              <a:rPr lang="en-US" dirty="0"/>
              <a:t> </a:t>
            </a:r>
            <a:r>
              <a:rPr lang="en-US" dirty="0" err="1"/>
              <a:t>în</a:t>
            </a:r>
            <a:r>
              <a:rPr lang="en-US" dirty="0"/>
              <a:t> </a:t>
            </a:r>
            <a:r>
              <a:rPr lang="en-US" dirty="0" err="1"/>
              <a:t>timp</a:t>
            </a:r>
            <a:r>
              <a:rPr lang="en-US" dirty="0"/>
              <a:t> </a:t>
            </a:r>
            <a:r>
              <a:rPr lang="en-US" dirty="0" err="1"/>
              <a:t>diferite</a:t>
            </a:r>
            <a:r>
              <a:rPr lang="en-US" dirty="0"/>
              <a:t> </a:t>
            </a:r>
            <a:r>
              <a:rPr lang="en-US" dirty="0" err="1"/>
              <a:t>în</a:t>
            </a:r>
            <a:r>
              <a:rPr lang="en-US" dirty="0"/>
              <a:t> </a:t>
            </a:r>
            <a:r>
              <a:rPr lang="en-US" dirty="0" err="1"/>
              <a:t>intervenția</a:t>
            </a:r>
            <a:r>
              <a:rPr lang="en-US" dirty="0"/>
              <a:t> pe un </a:t>
            </a:r>
            <a:r>
              <a:rPr lang="en-US" dirty="0" err="1"/>
              <a:t>caz</a:t>
            </a:r>
            <a:r>
              <a:rPr lang="en-US" dirty="0"/>
              <a:t>, </a:t>
            </a:r>
            <a:r>
              <a:rPr lang="en-US" dirty="0" err="1"/>
              <a:t>prin</a:t>
            </a:r>
            <a:r>
              <a:rPr lang="en-US" dirty="0"/>
              <a:t> </a:t>
            </a:r>
            <a:r>
              <a:rPr lang="en-US" dirty="0" err="1"/>
              <a:t>compararea</a:t>
            </a:r>
            <a:r>
              <a:rPr lang="en-US" dirty="0"/>
              <a:t> </a:t>
            </a:r>
            <a:r>
              <a:rPr lang="en-US" b="1" dirty="0"/>
              <a:t>a maxim </a:t>
            </a:r>
            <a:r>
              <a:rPr lang="en-US" b="1" dirty="0" err="1"/>
              <a:t>două</a:t>
            </a:r>
            <a:r>
              <a:rPr lang="en-US" b="1" dirty="0"/>
              <a:t> </a:t>
            </a:r>
            <a:r>
              <a:rPr lang="en-US" b="1" dirty="0" err="1"/>
              <a:t>chestionare</a:t>
            </a:r>
            <a:r>
              <a:rPr lang="en-US" b="1" dirty="0"/>
              <a:t>.</a:t>
            </a:r>
            <a:endParaRPr dirty="0"/>
          </a:p>
          <a:p>
            <a:pPr marL="0" indent="0">
              <a:spcAft>
                <a:spcPts val="0"/>
              </a:spcAft>
              <a:buNone/>
            </a:pPr>
            <a:r>
              <a:rPr lang="en-US" dirty="0" err="1"/>
              <a:t>Această</a:t>
            </a:r>
            <a:r>
              <a:rPr lang="en-US" dirty="0"/>
              <a:t> </a:t>
            </a:r>
            <a:r>
              <a:rPr lang="en-US" dirty="0" err="1"/>
              <a:t>funcționalitate</a:t>
            </a:r>
            <a:r>
              <a:rPr lang="en-US" dirty="0"/>
              <a:t> </a:t>
            </a:r>
            <a:r>
              <a:rPr lang="en-US" dirty="0" err="1"/>
              <a:t>permite</a:t>
            </a:r>
            <a:r>
              <a:rPr lang="en-US" dirty="0"/>
              <a:t> </a:t>
            </a:r>
            <a:r>
              <a:rPr lang="en-US" dirty="0" err="1"/>
              <a:t>observarea</a:t>
            </a:r>
            <a:r>
              <a:rPr lang="en-US" dirty="0"/>
              <a:t> </a:t>
            </a:r>
            <a:r>
              <a:rPr lang="en-US" dirty="0" err="1"/>
              <a:t>diferențelor</a:t>
            </a:r>
            <a:r>
              <a:rPr lang="en-US" dirty="0"/>
              <a:t> </a:t>
            </a:r>
            <a:r>
              <a:rPr lang="en-US" dirty="0" err="1"/>
              <a:t>dintre</a:t>
            </a:r>
            <a:r>
              <a:rPr lang="en-US" dirty="0"/>
              <a:t> </a:t>
            </a:r>
            <a:r>
              <a:rPr lang="en-US" dirty="0" err="1"/>
              <a:t>răspunsurile</a:t>
            </a:r>
            <a:r>
              <a:rPr lang="en-US" dirty="0"/>
              <a:t> </a:t>
            </a:r>
            <a:r>
              <a:rPr lang="en-US" dirty="0" err="1"/>
              <a:t>completate</a:t>
            </a:r>
            <a:r>
              <a:rPr lang="en-US" dirty="0"/>
              <a:t> </a:t>
            </a:r>
            <a:r>
              <a:rPr lang="en-US" dirty="0" err="1"/>
              <a:t>în</a:t>
            </a:r>
            <a:r>
              <a:rPr lang="en-US" dirty="0"/>
              <a:t> </a:t>
            </a:r>
            <a:r>
              <a:rPr lang="en-US" dirty="0" err="1"/>
              <a:t>chestionar</a:t>
            </a:r>
            <a:r>
              <a:rPr lang="en-US" dirty="0"/>
              <a:t>, </a:t>
            </a:r>
            <a:r>
              <a:rPr lang="en-US" dirty="0" err="1"/>
              <a:t>diferențele</a:t>
            </a:r>
            <a:r>
              <a:rPr lang="en-US" dirty="0"/>
              <a:t> de </a:t>
            </a:r>
            <a:r>
              <a:rPr lang="en-US" dirty="0" err="1"/>
              <a:t>structură</a:t>
            </a:r>
            <a:r>
              <a:rPr lang="en-US" dirty="0"/>
              <a:t> a </a:t>
            </a:r>
            <a:r>
              <a:rPr lang="en-US" dirty="0" err="1"/>
              <a:t>gospodăriei</a:t>
            </a:r>
            <a:r>
              <a:rPr lang="en-US" dirty="0"/>
              <a:t>, </a:t>
            </a:r>
            <a:r>
              <a:rPr lang="en-US" dirty="0" err="1"/>
              <a:t>diferențele</a:t>
            </a:r>
            <a:r>
              <a:rPr lang="en-US" dirty="0"/>
              <a:t> </a:t>
            </a:r>
            <a:r>
              <a:rPr lang="en-US" dirty="0" err="1"/>
              <a:t>dintre</a:t>
            </a:r>
            <a:r>
              <a:rPr lang="en-US" dirty="0"/>
              <a:t> </a:t>
            </a:r>
            <a:r>
              <a:rPr lang="en-US" dirty="0" err="1"/>
              <a:t>vulnerabilități</a:t>
            </a:r>
            <a:r>
              <a:rPr lang="en-US" dirty="0"/>
              <a:t> </a:t>
            </a:r>
            <a:r>
              <a:rPr lang="en-US" dirty="0" err="1"/>
              <a:t>și</a:t>
            </a:r>
            <a:r>
              <a:rPr lang="en-US" dirty="0"/>
              <a:t> </a:t>
            </a:r>
            <a:r>
              <a:rPr lang="en-US" dirty="0" err="1"/>
              <a:t>servicii</a:t>
            </a:r>
            <a:r>
              <a:rPr lang="en-US" dirty="0"/>
              <a:t>.</a:t>
            </a:r>
            <a:endParaRPr dirty="0"/>
          </a:p>
          <a:p>
            <a:pPr marL="0" indent="0">
              <a:spcAft>
                <a:spcPts val="0"/>
              </a:spcAft>
              <a:buNone/>
            </a:pPr>
            <a:endParaRPr dirty="0"/>
          </a:p>
        </p:txBody>
      </p:sp>
      <p:sp>
        <p:nvSpPr>
          <p:cNvPr id="1301" name="Google Shape;1301;p109: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rgbClr val="000000"/>
                </a:solidFill>
                <a:latin typeface="Calibri"/>
                <a:ea typeface="Calibri"/>
                <a:cs typeface="Calibri"/>
                <a:sym typeface="Calibri"/>
              </a:rPr>
              <a:pPr/>
              <a:t>89</a:t>
            </a:fld>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689E5B-112A-46A3-B6D0-70548DC6D353}" type="slidenum">
              <a:rPr lang="en-US" smtClean="0"/>
              <a:pPr/>
              <a:t>9</a:t>
            </a:fld>
            <a:endParaRPr lang="en-US"/>
          </a:p>
        </p:txBody>
      </p:sp>
    </p:spTree>
    <p:extLst>
      <p:ext uri="{BB962C8B-B14F-4D97-AF65-F5344CB8AC3E}">
        <p14:creationId xmlns:p14="http://schemas.microsoft.com/office/powerpoint/2010/main" xmlns="" val="22172734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110: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3" name="Google Shape;1313;p110: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None/>
            </a:pPr>
            <a:r>
              <a:rPr lang="en-US" dirty="0" err="1"/>
              <a:t>Comparare</a:t>
            </a:r>
            <a:r>
              <a:rPr lang="en-US" dirty="0"/>
              <a:t> </a:t>
            </a:r>
            <a:r>
              <a:rPr lang="en-US" dirty="0" err="1"/>
              <a:t>chestionare</a:t>
            </a:r>
            <a:r>
              <a:rPr lang="en-US" dirty="0"/>
              <a:t> – </a:t>
            </a:r>
            <a:r>
              <a:rPr lang="en-US" dirty="0" err="1"/>
              <a:t>Legendă</a:t>
            </a:r>
            <a:r>
              <a:rPr lang="en-US" dirty="0"/>
              <a:t>:</a:t>
            </a:r>
            <a:endParaRPr dirty="0"/>
          </a:p>
          <a:p>
            <a:pPr marL="0" indent="0">
              <a:spcAft>
                <a:spcPts val="0"/>
              </a:spcAft>
              <a:buNone/>
            </a:pPr>
            <a:r>
              <a:rPr lang="en-US" dirty="0" err="1"/>
              <a:t>Marcat</a:t>
            </a:r>
            <a:r>
              <a:rPr lang="en-US" dirty="0"/>
              <a:t> cu </a:t>
            </a:r>
            <a:r>
              <a:rPr lang="en-US" dirty="0" err="1"/>
              <a:t>roșu</a:t>
            </a:r>
            <a:r>
              <a:rPr lang="en-US" dirty="0"/>
              <a:t> – </a:t>
            </a:r>
            <a:r>
              <a:rPr lang="en-US" dirty="0" err="1"/>
              <a:t>informația</a:t>
            </a:r>
            <a:r>
              <a:rPr lang="en-US" dirty="0"/>
              <a:t> </a:t>
            </a:r>
            <a:r>
              <a:rPr lang="en-US" dirty="0" err="1"/>
              <a:t>veche</a:t>
            </a:r>
            <a:r>
              <a:rPr lang="en-US" dirty="0"/>
              <a:t>;</a:t>
            </a:r>
            <a:endParaRPr dirty="0"/>
          </a:p>
          <a:p>
            <a:pPr marL="0" indent="0">
              <a:spcAft>
                <a:spcPts val="0"/>
              </a:spcAft>
              <a:buNone/>
            </a:pPr>
            <a:r>
              <a:rPr lang="en-US" dirty="0" err="1"/>
              <a:t>Marcat</a:t>
            </a:r>
            <a:r>
              <a:rPr lang="en-US" dirty="0"/>
              <a:t> cu </a:t>
            </a:r>
            <a:r>
              <a:rPr lang="en-US" dirty="0" err="1"/>
              <a:t>verde</a:t>
            </a:r>
            <a:r>
              <a:rPr lang="en-US" dirty="0"/>
              <a:t> – </a:t>
            </a:r>
            <a:r>
              <a:rPr lang="en-US" dirty="0" err="1"/>
              <a:t>informația</a:t>
            </a:r>
            <a:r>
              <a:rPr lang="en-US" dirty="0"/>
              <a:t> </a:t>
            </a:r>
            <a:r>
              <a:rPr lang="en-US" dirty="0" err="1"/>
              <a:t>nouă</a:t>
            </a:r>
            <a:r>
              <a:rPr lang="en-US" dirty="0"/>
              <a:t>.</a:t>
            </a:r>
            <a:endParaRPr dirty="0"/>
          </a:p>
        </p:txBody>
      </p:sp>
      <p:sp>
        <p:nvSpPr>
          <p:cNvPr id="1314" name="Google Shape;1314;p110:notes"/>
          <p:cNvSpPr txBox="1">
            <a:spLocks noGrp="1"/>
          </p:cNvSpPr>
          <p:nvPr>
            <p:ph type="sldNum" idx="12"/>
          </p:nvPr>
        </p:nvSpPr>
        <p:spPr>
          <a:xfrm>
            <a:off x="3901700" y="9516041"/>
            <a:ext cx="2984871" cy="502674"/>
          </a:xfrm>
          <a:prstGeom prst="rect">
            <a:avLst/>
          </a:prstGeom>
          <a:noFill/>
          <a:ln>
            <a:noFill/>
          </a:ln>
        </p:spPr>
        <p:txBody>
          <a:bodyPr spcFirstLastPara="1" wrap="square" lIns="96591" tIns="48282" rIns="96591" bIns="48282" anchor="b" anchorCtr="0">
            <a:noAutofit/>
          </a:bodyPr>
          <a:lstStyle/>
          <a:p>
            <a:fld id="{00000000-1234-1234-1234-123412341234}" type="slidenum">
              <a:rPr lang="en-US">
                <a:solidFill>
                  <a:srgbClr val="000000"/>
                </a:solidFill>
                <a:latin typeface="Calibri"/>
                <a:ea typeface="Calibri"/>
                <a:cs typeface="Calibri"/>
                <a:sym typeface="Calibri"/>
              </a:rPr>
              <a:pPr/>
              <a:t>90</a:t>
            </a:fld>
            <a:endParaRPr>
              <a:solidFill>
                <a:srgbClr val="000000"/>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111: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111: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127112" indent="-127112">
              <a:spcAft>
                <a:spcPts val="0"/>
              </a:spcAft>
              <a:buClr>
                <a:schemeClr val="dk1"/>
              </a:buClr>
              <a:buSzPts val="1200"/>
              <a:buFont typeface="Calibri"/>
              <a:buChar char="-"/>
            </a:pPr>
            <a:r>
              <a:rPr lang="en-US" dirty="0"/>
              <a:t>In </a:t>
            </a:r>
            <a:r>
              <a:rPr lang="en-US" dirty="0" err="1"/>
              <a:t>aceasta</a:t>
            </a:r>
            <a:r>
              <a:rPr lang="en-US" dirty="0"/>
              <a:t> </a:t>
            </a:r>
            <a:r>
              <a:rPr lang="en-US" dirty="0" err="1"/>
              <a:t>sectiune</a:t>
            </a:r>
            <a:r>
              <a:rPr lang="en-US" dirty="0"/>
              <a:t> se pot </a:t>
            </a:r>
            <a:r>
              <a:rPr lang="en-US" dirty="0" err="1"/>
              <a:t>vedea</a:t>
            </a:r>
            <a:r>
              <a:rPr lang="en-US" dirty="0"/>
              <a:t> </a:t>
            </a:r>
            <a:r>
              <a:rPr lang="en-US" dirty="0" err="1"/>
              <a:t>membrii</a:t>
            </a:r>
            <a:r>
              <a:rPr lang="en-US" dirty="0"/>
              <a:t> </a:t>
            </a:r>
            <a:r>
              <a:rPr lang="en-US" dirty="0" err="1"/>
              <a:t>unei</a:t>
            </a:r>
            <a:r>
              <a:rPr lang="en-US" dirty="0"/>
              <a:t> </a:t>
            </a:r>
            <a:r>
              <a:rPr lang="en-US" dirty="0" err="1"/>
              <a:t>gospodarii</a:t>
            </a:r>
            <a:r>
              <a:rPr lang="en-US" dirty="0"/>
              <a:t> care sunt </a:t>
            </a:r>
            <a:r>
              <a:rPr lang="en-US" dirty="0" err="1"/>
              <a:t>prezenti</a:t>
            </a:r>
            <a:r>
              <a:rPr lang="en-US" dirty="0"/>
              <a:t> </a:t>
            </a:r>
            <a:r>
              <a:rPr lang="en-US" dirty="0" err="1"/>
              <a:t>sau</a:t>
            </a:r>
            <a:r>
              <a:rPr lang="en-US" dirty="0"/>
              <a:t> nu cu </a:t>
            </a:r>
            <a:r>
              <a:rPr lang="en-US" dirty="0" err="1"/>
              <a:t>nume</a:t>
            </a:r>
            <a:r>
              <a:rPr lang="en-US" dirty="0"/>
              <a:t> , data </a:t>
            </a:r>
            <a:r>
              <a:rPr lang="en-US" dirty="0" err="1"/>
              <a:t>nastere</a:t>
            </a:r>
            <a:r>
              <a:rPr lang="en-US" dirty="0"/>
              <a:t> </a:t>
            </a:r>
            <a:r>
              <a:rPr lang="en-US" dirty="0" err="1"/>
              <a:t>si</a:t>
            </a:r>
            <a:r>
              <a:rPr lang="en-US" dirty="0"/>
              <a:t> sex </a:t>
            </a:r>
            <a:endParaRPr dirty="0"/>
          </a:p>
          <a:p>
            <a:pPr marL="127112" indent="-140529">
              <a:spcAft>
                <a:spcPts val="0"/>
              </a:spcAft>
              <a:buSzPts val="1400"/>
              <a:buChar char="-"/>
            </a:pPr>
            <a:r>
              <a:rPr lang="en-US" dirty="0" err="1"/>
              <a:t>Facand</a:t>
            </a:r>
            <a:r>
              <a:rPr lang="en-US" dirty="0"/>
              <a:t> </a:t>
            </a:r>
            <a:r>
              <a:rPr lang="en-US" dirty="0" err="1"/>
              <a:t>clik</a:t>
            </a:r>
            <a:r>
              <a:rPr lang="en-US" dirty="0"/>
              <a:t>  </a:t>
            </a:r>
            <a:r>
              <a:rPr lang="en-US" dirty="0" err="1"/>
              <a:t>nume</a:t>
            </a:r>
            <a:r>
              <a:rPr lang="en-US" dirty="0"/>
              <a:t> </a:t>
            </a:r>
            <a:r>
              <a:rPr lang="en-US" dirty="0" err="1"/>
              <a:t>persoan</a:t>
            </a:r>
            <a:r>
              <a:rPr lang="en-US" dirty="0"/>
              <a:t>  se </a:t>
            </a:r>
            <a:r>
              <a:rPr lang="en-US" dirty="0" err="1"/>
              <a:t>poate</a:t>
            </a:r>
            <a:r>
              <a:rPr lang="en-US" dirty="0"/>
              <a:t> </a:t>
            </a:r>
            <a:r>
              <a:rPr lang="en-US" dirty="0" err="1"/>
              <a:t>ajunge</a:t>
            </a:r>
            <a:r>
              <a:rPr lang="en-US" dirty="0"/>
              <a:t>  </a:t>
            </a:r>
            <a:r>
              <a:rPr lang="en-US" dirty="0" err="1"/>
              <a:t>Profil</a:t>
            </a:r>
            <a:r>
              <a:rPr lang="en-US" dirty="0"/>
              <a:t> </a:t>
            </a:r>
            <a:r>
              <a:rPr lang="en-US" dirty="0" err="1"/>
              <a:t>Persoan</a:t>
            </a:r>
            <a:endParaRPr lang="en-US" dirty="0"/>
          </a:p>
          <a:p>
            <a:pPr marL="127112" indent="-140529">
              <a:spcAft>
                <a:spcPts val="0"/>
              </a:spcAft>
              <a:buSzPts val="1400"/>
              <a:buChar char="-"/>
            </a:pPr>
            <a:r>
              <a:rPr lang="en-US" dirty="0"/>
              <a:t>De </a:t>
            </a:r>
            <a:r>
              <a:rPr lang="en-US" dirty="0" err="1"/>
              <a:t>precizat</a:t>
            </a:r>
            <a:r>
              <a:rPr lang="en-US" dirty="0"/>
              <a:t> </a:t>
            </a:r>
            <a:r>
              <a:rPr lang="en-US" dirty="0" err="1"/>
              <a:t>si</a:t>
            </a:r>
            <a:r>
              <a:rPr lang="en-US" dirty="0"/>
              <a:t> </a:t>
            </a:r>
            <a:r>
              <a:rPr lang="en-US" dirty="0" err="1"/>
              <a:t>faptul</a:t>
            </a:r>
            <a:r>
              <a:rPr lang="en-US" dirty="0"/>
              <a:t> ca </a:t>
            </a:r>
            <a:r>
              <a:rPr lang="en-US" dirty="0" err="1"/>
              <a:t>membrii</a:t>
            </a:r>
            <a:r>
              <a:rPr lang="en-US" dirty="0"/>
              <a:t>  care au </a:t>
            </a:r>
            <a:r>
              <a:rPr lang="en-US" dirty="0" err="1"/>
              <a:t>avut</a:t>
            </a:r>
            <a:r>
              <a:rPr lang="en-US" dirty="0"/>
              <a:t> un </a:t>
            </a:r>
            <a:r>
              <a:rPr lang="en-US" dirty="0" err="1"/>
              <a:t>chestionar</a:t>
            </a:r>
            <a:r>
              <a:rPr lang="en-US" dirty="0"/>
              <a:t> apar in </a:t>
            </a:r>
            <a:r>
              <a:rPr lang="en-US" dirty="0" err="1"/>
              <a:t>aceasta</a:t>
            </a:r>
            <a:r>
              <a:rPr lang="en-US" dirty="0"/>
              <a:t> </a:t>
            </a:r>
            <a:r>
              <a:rPr lang="en-US" dirty="0" err="1"/>
              <a:t>pagina</a:t>
            </a:r>
            <a:r>
              <a:rPr lang="en-US" dirty="0"/>
              <a:t> </a:t>
            </a:r>
            <a:r>
              <a:rPr lang="en-US" dirty="0" err="1"/>
              <a:t>chiar</a:t>
            </a:r>
            <a:r>
              <a:rPr lang="en-US" dirty="0"/>
              <a:t> </a:t>
            </a:r>
            <a:r>
              <a:rPr lang="en-US" dirty="0" err="1"/>
              <a:t>daca</a:t>
            </a:r>
            <a:r>
              <a:rPr lang="en-US" dirty="0"/>
              <a:t> au </a:t>
            </a:r>
            <a:r>
              <a:rPr lang="en-US" dirty="0" err="1"/>
              <a:t>fost</a:t>
            </a:r>
            <a:r>
              <a:rPr lang="en-US" dirty="0"/>
              <a:t> </a:t>
            </a:r>
            <a:r>
              <a:rPr lang="en-US" dirty="0" err="1"/>
              <a:t>transferati</a:t>
            </a:r>
            <a:r>
              <a:rPr lang="en-US" dirty="0"/>
              <a:t> in </a:t>
            </a:r>
            <a:r>
              <a:rPr lang="en-US" dirty="0" err="1"/>
              <a:t>alta</a:t>
            </a:r>
            <a:r>
              <a:rPr lang="en-US" dirty="0"/>
              <a:t> </a:t>
            </a:r>
            <a:r>
              <a:rPr lang="en-US" dirty="0" err="1"/>
              <a:t>gospodarie</a:t>
            </a:r>
            <a:r>
              <a:rPr lang="en-US" dirty="0"/>
              <a:t> </a:t>
            </a:r>
            <a:endParaRP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108c9a24be5_2_19: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g108c9a24be5_2_19:notes"/>
          <p:cNvSpPr txBox="1">
            <a:spLocks noGrp="1"/>
          </p:cNvSpPr>
          <p:nvPr>
            <p:ph type="body" idx="1"/>
          </p:nvPr>
        </p:nvSpPr>
        <p:spPr>
          <a:xfrm>
            <a:off x="688817" y="4821507"/>
            <a:ext cx="5510530" cy="3945032"/>
          </a:xfrm>
          <a:prstGeom prst="rect">
            <a:avLst/>
          </a:prstGeom>
          <a:noFill/>
          <a:ln>
            <a:noFill/>
          </a:ln>
        </p:spPr>
        <p:txBody>
          <a:bodyPr spcFirstLastPara="1" wrap="square" lIns="96591" tIns="48282" rIns="96591" bIns="48282" anchor="t" anchorCtr="0">
            <a:noAutofit/>
          </a:bodyPr>
          <a:lstStyle/>
          <a:p>
            <a:pPr marL="127112" indent="-127112">
              <a:spcAft>
                <a:spcPts val="0"/>
              </a:spcAft>
              <a:buClr>
                <a:schemeClr val="dk1"/>
              </a:buClr>
              <a:buSzPts val="1200"/>
              <a:buFont typeface="Calibri"/>
              <a:buChar char="-"/>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08c9a24be5_2_27: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g108c9a24be5_2_27:notes"/>
          <p:cNvSpPr txBox="1">
            <a:spLocks noGrp="1"/>
          </p:cNvSpPr>
          <p:nvPr>
            <p:ph type="body" idx="1"/>
          </p:nvPr>
        </p:nvSpPr>
        <p:spPr>
          <a:xfrm>
            <a:off x="688817" y="4821507"/>
            <a:ext cx="5510530" cy="3945032"/>
          </a:xfrm>
          <a:prstGeom prst="rect">
            <a:avLst/>
          </a:prstGeom>
          <a:noFill/>
          <a:ln>
            <a:noFill/>
          </a:ln>
        </p:spPr>
        <p:txBody>
          <a:bodyPr spcFirstLastPara="1" wrap="square" lIns="96591" tIns="48282" rIns="96591" bIns="48282" anchor="t" anchorCtr="0">
            <a:noAutofit/>
          </a:bodyPr>
          <a:lstStyle/>
          <a:p>
            <a:pPr marL="127112" indent="-127112">
              <a:spcAft>
                <a:spcPts val="0"/>
              </a:spcAft>
              <a:buClr>
                <a:schemeClr val="dk1"/>
              </a:buClr>
              <a:buSzPts val="1200"/>
              <a:buFont typeface="Calibri"/>
              <a:buChar char="-"/>
            </a:pPr>
            <a:r>
              <a:rPr lang="en-US"/>
              <a:t>In acest meniu se poate face cererea pentru transferul persoanei intr-o gospodarie noua</a:t>
            </a:r>
            <a:endParaRPr/>
          </a:p>
          <a:p>
            <a:pPr marL="127112" indent="-140529">
              <a:spcAft>
                <a:spcPts val="0"/>
              </a:spcAft>
              <a:buSzPts val="1400"/>
              <a:buChar char="-"/>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08c9a24be5_2_27: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g108c9a24be5_2_27:notes"/>
          <p:cNvSpPr txBox="1">
            <a:spLocks noGrp="1"/>
          </p:cNvSpPr>
          <p:nvPr>
            <p:ph type="body" idx="1"/>
          </p:nvPr>
        </p:nvSpPr>
        <p:spPr>
          <a:xfrm>
            <a:off x="688817" y="4821507"/>
            <a:ext cx="5510530" cy="3945032"/>
          </a:xfrm>
          <a:prstGeom prst="rect">
            <a:avLst/>
          </a:prstGeom>
          <a:noFill/>
          <a:ln>
            <a:noFill/>
          </a:ln>
        </p:spPr>
        <p:txBody>
          <a:bodyPr spcFirstLastPara="1" wrap="square" lIns="96591" tIns="48282" rIns="96591" bIns="48282" anchor="t" anchorCtr="0">
            <a:noAutofit/>
          </a:bodyPr>
          <a:lstStyle/>
          <a:p>
            <a:pPr marL="127112" indent="-140529">
              <a:spcAft>
                <a:spcPts val="0"/>
              </a:spcAft>
              <a:buSzPts val="1400"/>
              <a:buChar char="-"/>
            </a:pPr>
            <a:r>
              <a:rPr lang="en-US" dirty="0" err="1"/>
              <a:t>Cererea</a:t>
            </a:r>
            <a:r>
              <a:rPr lang="en-US" dirty="0"/>
              <a:t> </a:t>
            </a:r>
            <a:r>
              <a:rPr lang="en-US" dirty="0" err="1"/>
              <a:t>este</a:t>
            </a:r>
            <a:r>
              <a:rPr lang="en-US" dirty="0"/>
              <a:t> </a:t>
            </a:r>
            <a:r>
              <a:rPr lang="en-US" dirty="0" err="1"/>
              <a:t>trimisa</a:t>
            </a:r>
            <a:r>
              <a:rPr lang="en-US" dirty="0"/>
              <a:t> </a:t>
            </a:r>
            <a:r>
              <a:rPr lang="en-US" dirty="0" err="1"/>
              <a:t>spre</a:t>
            </a:r>
            <a:r>
              <a:rPr lang="en-US" dirty="0"/>
              <a:t> </a:t>
            </a:r>
            <a:r>
              <a:rPr lang="en-US" dirty="0" err="1"/>
              <a:t>analiza</a:t>
            </a:r>
            <a:r>
              <a:rPr lang="en-US" dirty="0"/>
              <a:t> </a:t>
            </a:r>
            <a:r>
              <a:rPr lang="en-US" dirty="0" err="1"/>
              <a:t>catre</a:t>
            </a:r>
            <a:r>
              <a:rPr lang="en-US" dirty="0"/>
              <a:t> coordinator </a:t>
            </a:r>
            <a:r>
              <a:rPr lang="en-US" dirty="0" err="1"/>
              <a:t>iar</a:t>
            </a:r>
            <a:r>
              <a:rPr lang="en-US" dirty="0"/>
              <a:t> </a:t>
            </a:r>
            <a:r>
              <a:rPr lang="en-US" dirty="0" err="1"/>
              <a:t>dupa</a:t>
            </a:r>
            <a:r>
              <a:rPr lang="en-US" dirty="0"/>
              <a:t> </a:t>
            </a:r>
            <a:r>
              <a:rPr lang="en-US" dirty="0" err="1"/>
              <a:t>aprobare</a:t>
            </a:r>
            <a:r>
              <a:rPr lang="en-US" dirty="0"/>
              <a:t> </a:t>
            </a:r>
            <a:r>
              <a:rPr lang="en-US" dirty="0" err="1"/>
              <a:t>persoana</a:t>
            </a:r>
            <a:r>
              <a:rPr lang="en-US" dirty="0"/>
              <a:t> </a:t>
            </a:r>
            <a:r>
              <a:rPr lang="en-US" dirty="0" err="1"/>
              <a:t>va</a:t>
            </a:r>
            <a:r>
              <a:rPr lang="en-US" dirty="0"/>
              <a:t> fi </a:t>
            </a:r>
            <a:r>
              <a:rPr lang="en-US" dirty="0" err="1"/>
              <a:t>relocata</a:t>
            </a:r>
            <a:r>
              <a:rPr lang="en-US" dirty="0"/>
              <a:t> </a:t>
            </a:r>
            <a:r>
              <a:rPr lang="en-US" dirty="0" err="1"/>
              <a:t>si</a:t>
            </a:r>
            <a:r>
              <a:rPr lang="en-US" dirty="0"/>
              <a:t> </a:t>
            </a:r>
            <a:r>
              <a:rPr lang="en-US" dirty="0" err="1"/>
              <a:t>va</a:t>
            </a:r>
            <a:r>
              <a:rPr lang="en-US" dirty="0"/>
              <a:t> </a:t>
            </a:r>
            <a:r>
              <a:rPr lang="en-US" dirty="0" err="1"/>
              <a:t>prelua</a:t>
            </a:r>
            <a:r>
              <a:rPr lang="en-US" dirty="0"/>
              <a:t> </a:t>
            </a:r>
            <a:r>
              <a:rPr lang="en-US" dirty="0" err="1"/>
              <a:t>vulnerabilitatile</a:t>
            </a:r>
            <a:r>
              <a:rPr lang="en-US" dirty="0"/>
              <a:t> </a:t>
            </a:r>
            <a:r>
              <a:rPr lang="en-US" dirty="0" err="1"/>
              <a:t>noii</a:t>
            </a:r>
            <a:r>
              <a:rPr lang="en-US" dirty="0"/>
              <a:t> </a:t>
            </a:r>
            <a:r>
              <a:rPr lang="en-US" dirty="0" err="1"/>
              <a:t>gospodarii</a:t>
            </a:r>
            <a:r>
              <a:rPr lang="en-US" dirty="0"/>
              <a:t> .</a:t>
            </a:r>
            <a:endParaRPr dirty="0"/>
          </a:p>
        </p:txBody>
      </p:sp>
    </p:spTree>
    <p:extLst>
      <p:ext uri="{BB962C8B-B14F-4D97-AF65-F5344CB8AC3E}">
        <p14:creationId xmlns:p14="http://schemas.microsoft.com/office/powerpoint/2010/main" xmlns="" val="24787549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108c9a24be5_2_11: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g108c9a24be5_2_11:notes"/>
          <p:cNvSpPr txBox="1">
            <a:spLocks noGrp="1"/>
          </p:cNvSpPr>
          <p:nvPr>
            <p:ph type="body" idx="1"/>
          </p:nvPr>
        </p:nvSpPr>
        <p:spPr>
          <a:xfrm>
            <a:off x="688817" y="4821507"/>
            <a:ext cx="5510530" cy="3945032"/>
          </a:xfrm>
          <a:prstGeom prst="rect">
            <a:avLst/>
          </a:prstGeom>
          <a:noFill/>
          <a:ln>
            <a:noFill/>
          </a:ln>
        </p:spPr>
        <p:txBody>
          <a:bodyPr spcFirstLastPara="1" wrap="square" lIns="96591" tIns="48282" rIns="96591" bIns="48282" anchor="t" anchorCtr="0">
            <a:noAutofit/>
          </a:bodyPr>
          <a:lstStyle/>
          <a:p>
            <a:pPr marL="127112" indent="-127112">
              <a:spcAft>
                <a:spcPts val="0"/>
              </a:spcAft>
              <a:buClr>
                <a:schemeClr val="dk1"/>
              </a:buClr>
              <a:buSzPts val="1200"/>
              <a:buFont typeface="Calibri"/>
              <a:buChar char="-"/>
            </a:pPr>
            <a:r>
              <a:rPr lang="ro-RO" dirty="0">
                <a:highlight>
                  <a:srgbClr val="00FFFF"/>
                </a:highlight>
              </a:rPr>
              <a:t>In fapt, planul de servicii generat pe baza vulnerabilităților copilului, țintește atât copilul (acolo unde se pretează) cât și părinții sau persoana care îngrijește copilului (funcție și de </a:t>
            </a:r>
            <a:r>
              <a:rPr lang="ro-RO" dirty="0" err="1">
                <a:highlight>
                  <a:srgbClr val="00FFFF"/>
                </a:highlight>
              </a:rPr>
              <a:t>vîsrta</a:t>
            </a:r>
            <a:r>
              <a:rPr lang="ro-RO" dirty="0">
                <a:highlight>
                  <a:srgbClr val="00FFFF"/>
                </a:highlight>
              </a:rPr>
              <a:t> copilului dar și de vulnerabilitate)</a:t>
            </a:r>
          </a:p>
          <a:p>
            <a:pPr marL="127112" indent="-127112">
              <a:spcAft>
                <a:spcPts val="0"/>
              </a:spcAft>
              <a:buClr>
                <a:schemeClr val="dk1"/>
              </a:buClr>
              <a:buSzPts val="1200"/>
              <a:buFont typeface="Calibri"/>
              <a:buChar char="-"/>
            </a:pPr>
            <a:r>
              <a:rPr lang="ro-RO" dirty="0"/>
              <a:t>Odată accesată această fereastră veți găsi Planurile de servicii pentru copiii și femeile</a:t>
            </a:r>
          </a:p>
          <a:p>
            <a:pPr marL="127112" indent="-127112">
              <a:spcAft>
                <a:spcPts val="0"/>
              </a:spcAft>
              <a:buClr>
                <a:schemeClr val="dk1"/>
              </a:buClr>
              <a:buSzPts val="1200"/>
              <a:buFont typeface="Calibri"/>
              <a:buChar char="-"/>
            </a:pPr>
            <a:r>
              <a:rPr lang="ro-RO" dirty="0"/>
              <a:t>cu vulnerabilități din gospodărie.</a:t>
            </a:r>
          </a:p>
          <a:p>
            <a:pPr marL="127112" indent="-127112">
              <a:spcAft>
                <a:spcPts val="0"/>
              </a:spcAft>
              <a:buClr>
                <a:schemeClr val="dk1"/>
              </a:buClr>
              <a:buSzPts val="1200"/>
              <a:buFont typeface="Calibri"/>
              <a:buChar char="-"/>
            </a:pPr>
            <a:r>
              <a:rPr lang="ro-RO" dirty="0"/>
              <a:t> Apăsând butonul din dreapta </a:t>
            </a:r>
            <a:r>
              <a:rPr lang="ro-RO" dirty="0" err="1"/>
              <a:t>Descarca</a:t>
            </a:r>
            <a:r>
              <a:rPr lang="ro-RO" dirty="0"/>
              <a:t> plan servicii, documentul este salvat în calculator</a:t>
            </a:r>
          </a:p>
          <a:p>
            <a:pPr marL="127112" indent="-127112">
              <a:spcAft>
                <a:spcPts val="0"/>
              </a:spcAft>
              <a:buClr>
                <a:schemeClr val="dk1"/>
              </a:buClr>
              <a:buSzPts val="1200"/>
              <a:buFont typeface="Calibri"/>
              <a:buChar char="-"/>
            </a:pPr>
            <a:r>
              <a:rPr lang="ro-RO" dirty="0"/>
              <a:t> Planul de servicii poate fi descărcat doar pentru gospodăriile active. Dacă </a:t>
            </a:r>
            <a:r>
              <a:rPr lang="ro-RO" dirty="0" err="1"/>
              <a:t>gospodăriaeste</a:t>
            </a:r>
            <a:r>
              <a:rPr lang="ro-RO" dirty="0"/>
              <a:t> identificată sau inactivă planul de servicii nu va fi generat. Platforma afișează următorul mesaj: „Planul de servicii este disponibil doar pentru gospodăriile active!”. </a:t>
            </a:r>
          </a:p>
          <a:p>
            <a:pPr marL="127112" indent="-127112">
              <a:spcAft>
                <a:spcPts val="0"/>
              </a:spcAft>
              <a:buClr>
                <a:schemeClr val="dk1"/>
              </a:buClr>
              <a:buSzPts val="1200"/>
              <a:buFont typeface="Calibri"/>
              <a:buChar char="-"/>
            </a:pPr>
            <a:r>
              <a:rPr lang="ro-RO" dirty="0"/>
              <a:t>Ce puteți face este să schimbați statusul gospodăriei. Pentru a face acest lucru, mergeți la secțiunea Solicitare Schimbări (vezi mai jos).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112: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112: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127112" indent="-127112">
              <a:spcAft>
                <a:spcPts val="0"/>
              </a:spcAft>
              <a:buClr>
                <a:schemeClr val="dk1"/>
              </a:buClr>
              <a:buSzPts val="1200"/>
              <a:buFont typeface="Calibri"/>
              <a:buChar char="-"/>
            </a:pPr>
            <a:r>
              <a:rPr lang="en-US" dirty="0" err="1"/>
              <a:t>În</a:t>
            </a:r>
            <a:r>
              <a:rPr lang="en-US" dirty="0"/>
              <a:t> </a:t>
            </a:r>
            <a:r>
              <a:rPr lang="en-US" dirty="0" err="1"/>
              <a:t>această</a:t>
            </a:r>
            <a:r>
              <a:rPr lang="en-US" dirty="0"/>
              <a:t> </a:t>
            </a:r>
            <a:r>
              <a:rPr lang="en-US" dirty="0" err="1"/>
              <a:t>fereastră</a:t>
            </a:r>
            <a:r>
              <a:rPr lang="en-US" dirty="0"/>
              <a:t> </a:t>
            </a:r>
            <a:r>
              <a:rPr lang="en-US" dirty="0" err="1"/>
              <a:t>poate</a:t>
            </a:r>
            <a:r>
              <a:rPr lang="en-US" dirty="0"/>
              <a:t> fi </a:t>
            </a:r>
            <a:r>
              <a:rPr lang="en-US" dirty="0" err="1"/>
              <a:t>văzut</a:t>
            </a:r>
            <a:r>
              <a:rPr lang="en-US" dirty="0"/>
              <a:t> tot </a:t>
            </a:r>
            <a:r>
              <a:rPr lang="en-US" dirty="0" err="1"/>
              <a:t>istoricul</a:t>
            </a:r>
            <a:r>
              <a:rPr lang="en-US" dirty="0"/>
              <a:t> </a:t>
            </a:r>
            <a:r>
              <a:rPr lang="en-US" dirty="0" err="1"/>
              <a:t>gospodăriei</a:t>
            </a:r>
            <a:r>
              <a:rPr lang="en-US" dirty="0"/>
              <a:t>. Cele </a:t>
            </a:r>
            <a:r>
              <a:rPr lang="en-US" dirty="0" err="1"/>
              <a:t>mai</a:t>
            </a:r>
            <a:r>
              <a:rPr lang="en-US" dirty="0"/>
              <a:t> </a:t>
            </a:r>
            <a:r>
              <a:rPr lang="en-US" dirty="0" err="1"/>
              <a:t>recente</a:t>
            </a:r>
            <a:r>
              <a:rPr lang="en-US" dirty="0"/>
              <a:t> </a:t>
            </a:r>
            <a:r>
              <a:rPr lang="en-US" dirty="0" err="1"/>
              <a:t>evenimente</a:t>
            </a:r>
            <a:r>
              <a:rPr lang="en-US" dirty="0"/>
              <a:t> sunt </a:t>
            </a:r>
            <a:r>
              <a:rPr lang="en-US" dirty="0" err="1"/>
              <a:t>cele</a:t>
            </a:r>
            <a:r>
              <a:rPr lang="en-US" dirty="0"/>
              <a:t> care apar </a:t>
            </a:r>
            <a:r>
              <a:rPr lang="en-US" dirty="0" err="1"/>
              <a:t>primele</a:t>
            </a:r>
            <a:r>
              <a:rPr lang="en-US" dirty="0"/>
              <a:t>, </a:t>
            </a:r>
            <a:r>
              <a:rPr lang="en-US" dirty="0" err="1"/>
              <a:t>în</a:t>
            </a:r>
            <a:r>
              <a:rPr lang="en-US" dirty="0"/>
              <a:t> </a:t>
            </a:r>
            <a:r>
              <a:rPr lang="en-US" dirty="0" err="1"/>
              <a:t>partea</a:t>
            </a:r>
            <a:r>
              <a:rPr lang="en-US" dirty="0"/>
              <a:t> de sus a </a:t>
            </a:r>
            <a:r>
              <a:rPr lang="en-US" dirty="0" err="1"/>
              <a:t>paginii</a:t>
            </a:r>
            <a:r>
              <a:rPr lang="en-US" dirty="0"/>
              <a:t>.</a:t>
            </a:r>
          </a:p>
          <a:p>
            <a:pPr marL="127112" indent="-127112">
              <a:spcAft>
                <a:spcPts val="0"/>
              </a:spcAft>
              <a:buClr>
                <a:schemeClr val="dk1"/>
              </a:buClr>
              <a:buSzPts val="1200"/>
              <a:buFont typeface="Calibri"/>
              <a:buChar char="-"/>
            </a:pPr>
            <a:r>
              <a:rPr lang="en-US" dirty="0"/>
              <a:t> </a:t>
            </a:r>
            <a:r>
              <a:rPr lang="en-US" dirty="0" err="1"/>
              <a:t>Pentru</a:t>
            </a:r>
            <a:r>
              <a:rPr lang="en-US" dirty="0"/>
              <a:t> a </a:t>
            </a:r>
            <a:r>
              <a:rPr lang="en-US" dirty="0" err="1"/>
              <a:t>vedea</a:t>
            </a:r>
            <a:r>
              <a:rPr lang="en-US" dirty="0"/>
              <a:t> </a:t>
            </a:r>
            <a:r>
              <a:rPr lang="en-US" dirty="0" err="1"/>
              <a:t>cele</a:t>
            </a:r>
            <a:r>
              <a:rPr lang="en-US" dirty="0"/>
              <a:t> </a:t>
            </a:r>
            <a:r>
              <a:rPr lang="en-US" dirty="0" err="1"/>
              <a:t>mai</a:t>
            </a:r>
            <a:r>
              <a:rPr lang="en-US" dirty="0"/>
              <a:t> </a:t>
            </a:r>
            <a:r>
              <a:rPr lang="en-US" dirty="0" err="1"/>
              <a:t>îndepărtate</a:t>
            </a:r>
            <a:r>
              <a:rPr lang="en-US" dirty="0"/>
              <a:t> </a:t>
            </a:r>
            <a:r>
              <a:rPr lang="en-US" dirty="0" err="1"/>
              <a:t>evenimente</a:t>
            </a:r>
            <a:r>
              <a:rPr lang="en-US" dirty="0"/>
              <a:t>, </a:t>
            </a:r>
            <a:r>
              <a:rPr lang="en-US" dirty="0" err="1"/>
              <a:t>derulați</a:t>
            </a:r>
            <a:r>
              <a:rPr lang="en-US" dirty="0"/>
              <a:t> </a:t>
            </a:r>
            <a:r>
              <a:rPr lang="en-US" dirty="0" err="1"/>
              <a:t>în</a:t>
            </a:r>
            <a:r>
              <a:rPr lang="en-US" dirty="0"/>
              <a:t> </a:t>
            </a:r>
            <a:r>
              <a:rPr lang="en-US" dirty="0" err="1"/>
              <a:t>jos</a:t>
            </a:r>
            <a:r>
              <a:rPr lang="en-US" dirty="0"/>
              <a:t> </a:t>
            </a:r>
            <a:r>
              <a:rPr lang="en-US" dirty="0" err="1"/>
              <a:t>pagina</a:t>
            </a:r>
            <a:r>
              <a:rPr lang="en-US" dirty="0"/>
              <a:t>.</a:t>
            </a:r>
          </a:p>
          <a:p>
            <a:pPr marL="127112" indent="-127112">
              <a:spcAft>
                <a:spcPts val="0"/>
              </a:spcAft>
              <a:buClr>
                <a:schemeClr val="dk1"/>
              </a:buClr>
              <a:buSzPts val="1200"/>
              <a:buFont typeface="Calibri"/>
              <a:buChar char="-"/>
            </a:pPr>
            <a:r>
              <a:rPr lang="en-US" dirty="0" err="1"/>
              <a:t>Sumarul</a:t>
            </a:r>
            <a:r>
              <a:rPr lang="en-US" dirty="0"/>
              <a:t> </a:t>
            </a:r>
            <a:r>
              <a:rPr lang="en-US" dirty="0" err="1"/>
              <a:t>activităților</a:t>
            </a:r>
            <a:r>
              <a:rPr lang="en-US" dirty="0"/>
              <a:t> </a:t>
            </a:r>
            <a:r>
              <a:rPr lang="en-US" dirty="0" err="1"/>
              <a:t>este</a:t>
            </a:r>
            <a:r>
              <a:rPr lang="en-US" dirty="0"/>
              <a:t> </a:t>
            </a:r>
            <a:r>
              <a:rPr lang="en-US" dirty="0" err="1"/>
              <a:t>grupat</a:t>
            </a:r>
            <a:r>
              <a:rPr lang="en-US" dirty="0"/>
              <a:t> </a:t>
            </a:r>
            <a:r>
              <a:rPr lang="en-US" dirty="0" err="1"/>
              <a:t>în</a:t>
            </a:r>
            <a:r>
              <a:rPr lang="en-US" dirty="0"/>
              <a:t> </a:t>
            </a:r>
            <a:r>
              <a:rPr lang="en-US" dirty="0" err="1"/>
              <a:t>funcție</a:t>
            </a:r>
            <a:r>
              <a:rPr lang="en-US" dirty="0"/>
              <a:t> de </a:t>
            </a:r>
            <a:r>
              <a:rPr lang="en-US" dirty="0" err="1"/>
              <a:t>momentul</a:t>
            </a:r>
            <a:r>
              <a:rPr lang="en-US" dirty="0"/>
              <a:t> </a:t>
            </a:r>
            <a:r>
              <a:rPr lang="en-US" dirty="0" err="1"/>
              <a:t>în</a:t>
            </a:r>
            <a:r>
              <a:rPr lang="en-US" dirty="0"/>
              <a:t> care au </a:t>
            </a:r>
            <a:r>
              <a:rPr lang="en-US" dirty="0" err="1"/>
              <a:t>fost</a:t>
            </a:r>
            <a:r>
              <a:rPr lang="en-US" dirty="0"/>
              <a:t> </a:t>
            </a:r>
            <a:r>
              <a:rPr lang="en-US" dirty="0" err="1"/>
              <a:t>realizate</a:t>
            </a:r>
            <a:r>
              <a:rPr lang="en-US" dirty="0"/>
              <a:t> </a:t>
            </a:r>
            <a:r>
              <a:rPr lang="en-US" dirty="0" err="1"/>
              <a:t>activitățile</a:t>
            </a:r>
            <a:r>
              <a:rPr lang="en-US" dirty="0"/>
              <a:t> </a:t>
            </a:r>
            <a:r>
              <a:rPr lang="en-US" dirty="0" err="1"/>
              <a:t>și</a:t>
            </a:r>
            <a:r>
              <a:rPr lang="en-US" dirty="0"/>
              <a:t> </a:t>
            </a:r>
            <a:r>
              <a:rPr lang="en-US" dirty="0" err="1"/>
              <a:t>în</a:t>
            </a:r>
            <a:r>
              <a:rPr lang="en-US" dirty="0"/>
              <a:t> </a:t>
            </a:r>
            <a:r>
              <a:rPr lang="en-US" dirty="0" err="1"/>
              <a:t>funcție</a:t>
            </a:r>
            <a:r>
              <a:rPr lang="en-US" dirty="0"/>
              <a:t> de </a:t>
            </a:r>
            <a:r>
              <a:rPr lang="en-US" dirty="0" err="1"/>
              <a:t>categoria</a:t>
            </a:r>
            <a:r>
              <a:rPr lang="en-US" dirty="0"/>
              <a:t> </a:t>
            </a:r>
            <a:r>
              <a:rPr lang="en-US" dirty="0" err="1"/>
              <a:t>acestora</a:t>
            </a:r>
            <a:r>
              <a:rPr lang="en-US" dirty="0"/>
              <a:t>.</a:t>
            </a:r>
          </a:p>
          <a:p>
            <a:pPr marL="127112" indent="-127112">
              <a:spcAft>
                <a:spcPts val="0"/>
              </a:spcAft>
              <a:buClr>
                <a:schemeClr val="dk1"/>
              </a:buClr>
              <a:buSzPts val="1200"/>
              <a:buFont typeface="Calibri"/>
              <a:buChar char="-"/>
            </a:pPr>
            <a:r>
              <a:rPr lang="en-US" dirty="0" err="1"/>
              <a:t>Exemplu</a:t>
            </a:r>
            <a:r>
              <a:rPr lang="en-US" dirty="0"/>
              <a:t>: </a:t>
            </a:r>
            <a:r>
              <a:rPr lang="en-US" dirty="0" err="1"/>
              <a:t>în</a:t>
            </a:r>
            <a:r>
              <a:rPr lang="en-US" dirty="0"/>
              <a:t> </a:t>
            </a:r>
            <a:r>
              <a:rPr lang="en-US" dirty="0" err="1"/>
              <a:t>cadrul</a:t>
            </a:r>
            <a:r>
              <a:rPr lang="en-US" dirty="0"/>
              <a:t> </a:t>
            </a:r>
            <a:r>
              <a:rPr lang="en-US" dirty="0" err="1"/>
              <a:t>aceleiași</a:t>
            </a:r>
            <a:r>
              <a:rPr lang="en-US" dirty="0"/>
              <a:t> </a:t>
            </a:r>
            <a:r>
              <a:rPr lang="en-US" dirty="0" err="1"/>
              <a:t>gospodării</a:t>
            </a:r>
            <a:r>
              <a:rPr lang="en-US" dirty="0"/>
              <a:t>, </a:t>
            </a:r>
            <a:r>
              <a:rPr lang="en-US" dirty="0" err="1"/>
              <a:t>dacă</a:t>
            </a:r>
            <a:r>
              <a:rPr lang="en-US" dirty="0"/>
              <a:t> </a:t>
            </a:r>
            <a:r>
              <a:rPr lang="en-US" dirty="0" err="1"/>
              <a:t>în</a:t>
            </a:r>
            <a:r>
              <a:rPr lang="en-US" dirty="0"/>
              <a:t> </a:t>
            </a:r>
            <a:r>
              <a:rPr lang="en-US" dirty="0" err="1"/>
              <a:t>aceeași</a:t>
            </a:r>
            <a:r>
              <a:rPr lang="en-US" dirty="0"/>
              <a:t> zi a </a:t>
            </a:r>
            <a:r>
              <a:rPr lang="en-US" dirty="0" err="1"/>
              <a:t>fost</a:t>
            </a:r>
            <a:r>
              <a:rPr lang="en-US" dirty="0"/>
              <a:t> </a:t>
            </a:r>
            <a:r>
              <a:rPr lang="en-US" dirty="0" err="1"/>
              <a:t>cules</a:t>
            </a:r>
            <a:r>
              <a:rPr lang="en-US" dirty="0"/>
              <a:t> un </a:t>
            </a:r>
            <a:r>
              <a:rPr lang="en-US" dirty="0" err="1"/>
              <a:t>chestionar</a:t>
            </a:r>
            <a:r>
              <a:rPr lang="en-US" dirty="0"/>
              <a:t> </a:t>
            </a:r>
            <a:r>
              <a:rPr lang="en-US" dirty="0" err="1"/>
              <a:t>nou</a:t>
            </a:r>
            <a:r>
              <a:rPr lang="en-US" dirty="0"/>
              <a:t> </a:t>
            </a:r>
            <a:r>
              <a:rPr lang="en-US" dirty="0" err="1"/>
              <a:t>și</a:t>
            </a:r>
            <a:r>
              <a:rPr lang="en-US" dirty="0"/>
              <a:t> </a:t>
            </a:r>
            <a:r>
              <a:rPr lang="en-US" dirty="0" err="1"/>
              <a:t>deja</a:t>
            </a:r>
            <a:r>
              <a:rPr lang="en-US" dirty="0"/>
              <a:t> au </a:t>
            </a:r>
            <a:r>
              <a:rPr lang="en-US" dirty="0" err="1"/>
              <a:t>fost</a:t>
            </a:r>
            <a:r>
              <a:rPr lang="en-US" dirty="0"/>
              <a:t> </a:t>
            </a:r>
            <a:r>
              <a:rPr lang="en-US" dirty="0" err="1"/>
              <a:t>furnizate</a:t>
            </a:r>
            <a:r>
              <a:rPr lang="en-US" dirty="0"/>
              <a:t> </a:t>
            </a:r>
            <a:r>
              <a:rPr lang="en-US" dirty="0" err="1"/>
              <a:t>niște</a:t>
            </a:r>
            <a:r>
              <a:rPr lang="en-US" dirty="0"/>
              <a:t> </a:t>
            </a:r>
            <a:r>
              <a:rPr lang="en-US" dirty="0" err="1"/>
              <a:t>servicii</a:t>
            </a:r>
            <a:r>
              <a:rPr lang="en-US" dirty="0"/>
              <a:t>, </a:t>
            </a:r>
            <a:r>
              <a:rPr lang="en-US" dirty="0" err="1"/>
              <a:t>cele</a:t>
            </a:r>
            <a:r>
              <a:rPr lang="en-US" dirty="0"/>
              <a:t> </a:t>
            </a:r>
            <a:r>
              <a:rPr lang="en-US" dirty="0" err="1"/>
              <a:t>două</a:t>
            </a:r>
            <a:r>
              <a:rPr lang="en-US" dirty="0"/>
              <a:t> </a:t>
            </a:r>
            <a:r>
              <a:rPr lang="en-US" dirty="0" err="1"/>
              <a:t>activități</a:t>
            </a:r>
            <a:r>
              <a:rPr lang="en-US" dirty="0"/>
              <a:t> </a:t>
            </a:r>
            <a:r>
              <a:rPr lang="en-US" dirty="0" err="1"/>
              <a:t>vor</a:t>
            </a:r>
            <a:r>
              <a:rPr lang="en-US" dirty="0"/>
              <a:t> fi </a:t>
            </a:r>
            <a:r>
              <a:rPr lang="en-US" dirty="0" err="1"/>
              <a:t>grupate</a:t>
            </a:r>
            <a:r>
              <a:rPr lang="en-US" dirty="0"/>
              <a:t> pe 2 </a:t>
            </a:r>
            <a:r>
              <a:rPr lang="en-US" dirty="0" err="1"/>
              <a:t>carduri</a:t>
            </a:r>
            <a:r>
              <a:rPr lang="en-US" dirty="0"/>
              <a:t> separate.</a:t>
            </a:r>
          </a:p>
          <a:p>
            <a:pPr marL="127112" indent="-127112">
              <a:spcAft>
                <a:spcPts val="0"/>
              </a:spcAft>
              <a:buClr>
                <a:schemeClr val="dk1"/>
              </a:buClr>
              <a:buSzPts val="1200"/>
              <a:buFont typeface="Calibri"/>
              <a:buChar char="-"/>
            </a:pPr>
            <a:r>
              <a:rPr lang="en-US" dirty="0"/>
              <a:t>4. </a:t>
            </a:r>
            <a:r>
              <a:rPr lang="en-US" dirty="0" err="1"/>
              <a:t>În</a:t>
            </a:r>
            <a:r>
              <a:rPr lang="en-US" dirty="0"/>
              <a:t> </a:t>
            </a:r>
            <a:r>
              <a:rPr lang="en-US" dirty="0" err="1"/>
              <a:t>partea</a:t>
            </a:r>
            <a:r>
              <a:rPr lang="en-US" dirty="0"/>
              <a:t> </a:t>
            </a:r>
            <a:r>
              <a:rPr lang="en-US" dirty="0" err="1"/>
              <a:t>dreapta</a:t>
            </a:r>
            <a:r>
              <a:rPr lang="en-US" dirty="0"/>
              <a:t> </a:t>
            </a:r>
            <a:r>
              <a:rPr lang="en-US" dirty="0" err="1"/>
              <a:t>jos</a:t>
            </a:r>
            <a:r>
              <a:rPr lang="en-US" dirty="0"/>
              <a:t> a </a:t>
            </a:r>
            <a:r>
              <a:rPr lang="en-US" dirty="0" err="1"/>
              <a:t>cardurilor</a:t>
            </a:r>
            <a:r>
              <a:rPr lang="en-US" dirty="0"/>
              <a:t> </a:t>
            </a:r>
            <a:r>
              <a:rPr lang="en-US" dirty="0" err="1"/>
              <a:t>aveți</a:t>
            </a:r>
            <a:r>
              <a:rPr lang="en-US" dirty="0"/>
              <a:t> un </a:t>
            </a:r>
            <a:r>
              <a:rPr lang="en-US" dirty="0" err="1"/>
              <a:t>buton</a:t>
            </a:r>
            <a:r>
              <a:rPr lang="en-US" dirty="0"/>
              <a:t>  </a:t>
            </a:r>
            <a:r>
              <a:rPr lang="en-US" b="1" dirty="0" err="1"/>
              <a:t>Detalii</a:t>
            </a:r>
            <a:r>
              <a:rPr lang="en-US" b="1" dirty="0"/>
              <a:t> </a:t>
            </a:r>
            <a:r>
              <a:rPr lang="en-US" dirty="0"/>
              <a:t>pe care </a:t>
            </a:r>
            <a:r>
              <a:rPr lang="en-US" dirty="0" err="1"/>
              <a:t>dacă</a:t>
            </a:r>
            <a:r>
              <a:rPr lang="en-US" dirty="0"/>
              <a:t> </a:t>
            </a:r>
            <a:r>
              <a:rPr lang="en-US" dirty="0" err="1"/>
              <a:t>îl</a:t>
            </a:r>
            <a:r>
              <a:rPr lang="en-US" dirty="0"/>
              <a:t> </a:t>
            </a:r>
            <a:r>
              <a:rPr lang="en-US" dirty="0" err="1"/>
              <a:t>apăsați</a:t>
            </a:r>
            <a:r>
              <a:rPr lang="en-US" dirty="0"/>
              <a:t> </a:t>
            </a:r>
            <a:r>
              <a:rPr lang="en-US" dirty="0" err="1"/>
              <a:t>veți</a:t>
            </a:r>
            <a:r>
              <a:rPr lang="en-US" dirty="0"/>
              <a:t> </a:t>
            </a:r>
            <a:r>
              <a:rPr lang="en-US" dirty="0" err="1"/>
              <a:t>descoperi</a:t>
            </a:r>
            <a:r>
              <a:rPr lang="en-US" dirty="0"/>
              <a:t> </a:t>
            </a:r>
            <a:r>
              <a:rPr lang="en-US" dirty="0" err="1"/>
              <a:t>detaliile</a:t>
            </a:r>
            <a:r>
              <a:rPr lang="en-US" dirty="0"/>
              <a:t> cu </a:t>
            </a:r>
            <a:r>
              <a:rPr lang="en-US" dirty="0" err="1"/>
              <a:t>privire</a:t>
            </a:r>
            <a:r>
              <a:rPr lang="en-US" dirty="0"/>
              <a:t> la </a:t>
            </a:r>
            <a:r>
              <a:rPr lang="en-US" dirty="0" err="1"/>
              <a:t>activitatea</a:t>
            </a:r>
            <a:r>
              <a:rPr lang="en-US" dirty="0"/>
              <a:t> </a:t>
            </a:r>
            <a:r>
              <a:rPr lang="en-US" dirty="0" err="1"/>
              <a:t>rezumată</a:t>
            </a:r>
            <a:r>
              <a:rPr lang="en-US" dirty="0"/>
              <a:t> pe card.</a:t>
            </a: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113: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3" name="Google Shape;1363;p113: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0" indent="0">
              <a:spcAft>
                <a:spcPts val="0"/>
              </a:spcAft>
              <a:buClr>
                <a:schemeClr val="dk1"/>
              </a:buClr>
              <a:buSzPts val="1200"/>
              <a:buNone/>
            </a:pPr>
            <a:r>
              <a:rPr lang="en-US"/>
              <a:t>upa </a:t>
            </a:r>
            <a:r>
              <a:rPr lang="en-US" dirty="0" err="1"/>
              <a:t>ce</a:t>
            </a:r>
            <a:r>
              <a:rPr lang="en-US" dirty="0"/>
              <a:t> am </a:t>
            </a:r>
            <a:r>
              <a:rPr lang="en-US" dirty="0" err="1"/>
              <a:t>selectat</a:t>
            </a:r>
            <a:r>
              <a:rPr lang="en-US" dirty="0"/>
              <a:t> o </a:t>
            </a:r>
            <a:r>
              <a:rPr lang="en-US" dirty="0" err="1"/>
              <a:t>familie</a:t>
            </a:r>
            <a:r>
              <a:rPr lang="en-US" dirty="0"/>
              <a:t> pot </a:t>
            </a:r>
            <a:r>
              <a:rPr lang="en-US" dirty="0" err="1"/>
              <a:t>folosi</a:t>
            </a:r>
            <a:r>
              <a:rPr lang="en-US" dirty="0"/>
              <a:t> </a:t>
            </a:r>
            <a:r>
              <a:rPr lang="en-US" dirty="0" err="1"/>
              <a:t>cele</a:t>
            </a:r>
            <a:r>
              <a:rPr lang="en-US" dirty="0"/>
              <a:t> 2 </a:t>
            </a:r>
            <a:r>
              <a:rPr lang="en-US" dirty="0" err="1"/>
              <a:t>butoane</a:t>
            </a:r>
            <a:r>
              <a:rPr lang="en-US" dirty="0"/>
              <a:t> ca </a:t>
            </a:r>
            <a:r>
              <a:rPr lang="en-US" dirty="0" err="1"/>
              <a:t>sa</a:t>
            </a:r>
            <a:r>
              <a:rPr lang="en-US" dirty="0"/>
              <a:t> </a:t>
            </a:r>
            <a:r>
              <a:rPr lang="en-US" dirty="0" err="1"/>
              <a:t>generez</a:t>
            </a:r>
            <a:r>
              <a:rPr lang="en-US" dirty="0"/>
              <a:t> </a:t>
            </a:r>
            <a:r>
              <a:rPr lang="en-US" dirty="0" err="1"/>
              <a:t>fisele</a:t>
            </a:r>
            <a:endParaRPr dirty="0"/>
          </a:p>
          <a:p>
            <a:pPr marL="483032" lvl="1" indent="-93923">
              <a:spcAft>
                <a:spcPts val="0"/>
              </a:spcAft>
              <a:buSzPts val="1400"/>
              <a:buChar char="-"/>
            </a:pPr>
            <a:r>
              <a:rPr lang="en-US" dirty="0" err="1"/>
              <a:t>Fisa</a:t>
            </a:r>
            <a:r>
              <a:rPr lang="en-US" dirty="0"/>
              <a:t> de </a:t>
            </a:r>
            <a:r>
              <a:rPr lang="en-US" dirty="0" err="1"/>
              <a:t>observatie</a:t>
            </a:r>
            <a:r>
              <a:rPr lang="en-US" dirty="0"/>
              <a:t> - </a:t>
            </a:r>
            <a:r>
              <a:rPr lang="en-US" dirty="0" err="1"/>
              <a:t>fisa</a:t>
            </a:r>
            <a:r>
              <a:rPr lang="en-US" dirty="0"/>
              <a:t> </a:t>
            </a:r>
            <a:r>
              <a:rPr lang="en-US" dirty="0" err="1"/>
              <a:t>ce</a:t>
            </a:r>
            <a:r>
              <a:rPr lang="en-US" dirty="0"/>
              <a:t> </a:t>
            </a:r>
            <a:r>
              <a:rPr lang="en-US" dirty="0" err="1"/>
              <a:t>contine</a:t>
            </a:r>
            <a:r>
              <a:rPr lang="en-US" dirty="0"/>
              <a:t> un </a:t>
            </a:r>
            <a:r>
              <a:rPr lang="en-US" dirty="0" err="1"/>
              <a:t>sumar</a:t>
            </a:r>
            <a:r>
              <a:rPr lang="en-US" dirty="0"/>
              <a:t> al </a:t>
            </a:r>
            <a:r>
              <a:rPr lang="en-US" dirty="0" err="1"/>
              <a:t>familiei</a:t>
            </a:r>
            <a:r>
              <a:rPr lang="en-US" dirty="0"/>
              <a:t> </a:t>
            </a:r>
            <a:r>
              <a:rPr lang="en-US" dirty="0" err="1"/>
              <a:t>si</a:t>
            </a:r>
            <a:r>
              <a:rPr lang="en-US" dirty="0"/>
              <a:t> al </a:t>
            </a:r>
            <a:r>
              <a:rPr lang="en-US" dirty="0" err="1"/>
              <a:t>vulnerabilitatilor</a:t>
            </a:r>
            <a:r>
              <a:rPr lang="en-US" dirty="0"/>
              <a:t> </a:t>
            </a:r>
            <a:r>
              <a:rPr lang="en-US" dirty="0" err="1"/>
              <a:t>identificate</a:t>
            </a:r>
            <a:endParaRPr dirty="0"/>
          </a:p>
          <a:p>
            <a:pPr marL="483032" lvl="1" indent="-93923">
              <a:spcAft>
                <a:spcPts val="0"/>
              </a:spcAft>
              <a:buSzPts val="1400"/>
              <a:buChar char="-"/>
            </a:pPr>
            <a:r>
              <a:rPr lang="en-US" dirty="0" err="1"/>
              <a:t>Fisa</a:t>
            </a:r>
            <a:r>
              <a:rPr lang="en-US" dirty="0"/>
              <a:t> de </a:t>
            </a:r>
            <a:r>
              <a:rPr lang="en-US" dirty="0" err="1"/>
              <a:t>identificare</a:t>
            </a:r>
            <a:r>
              <a:rPr lang="en-US" dirty="0"/>
              <a:t> - </a:t>
            </a:r>
            <a:r>
              <a:rPr lang="en-US" dirty="0" err="1"/>
              <a:t>majoritatea</a:t>
            </a:r>
            <a:r>
              <a:rPr lang="en-US" dirty="0"/>
              <a:t> </a:t>
            </a:r>
            <a:r>
              <a:rPr lang="en-US" dirty="0" err="1"/>
              <a:t>detelor</a:t>
            </a:r>
            <a:r>
              <a:rPr lang="en-US" dirty="0"/>
              <a:t> </a:t>
            </a:r>
            <a:r>
              <a:rPr lang="en-US" dirty="0" err="1"/>
              <a:t>colectate</a:t>
            </a:r>
            <a:r>
              <a:rPr lang="en-US" dirty="0"/>
              <a:t> </a:t>
            </a:r>
            <a:r>
              <a:rPr lang="en-US" dirty="0" err="1"/>
              <a:t>despre</a:t>
            </a:r>
            <a:r>
              <a:rPr lang="en-US" dirty="0"/>
              <a:t> </a:t>
            </a:r>
            <a:r>
              <a:rPr lang="en-US" dirty="0" err="1"/>
              <a:t>familie</a:t>
            </a:r>
            <a:r>
              <a:rPr lang="en-US" dirty="0"/>
              <a:t> in </a:t>
            </a:r>
            <a:r>
              <a:rPr lang="en-US" dirty="0" err="1"/>
              <a:t>procesul</a:t>
            </a:r>
            <a:r>
              <a:rPr lang="en-US" dirty="0"/>
              <a:t> de </a:t>
            </a:r>
            <a:r>
              <a:rPr lang="en-US" dirty="0" err="1"/>
              <a:t>identificare</a:t>
            </a:r>
            <a:r>
              <a:rPr lang="en-US" dirty="0"/>
              <a:t> (</a:t>
            </a:r>
            <a:r>
              <a:rPr lang="en-US" dirty="0" err="1"/>
              <a:t>chestionar</a:t>
            </a:r>
            <a:r>
              <a:rPr lang="en-US" dirty="0"/>
              <a:t>)</a:t>
            </a: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114: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114: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127112" indent="-127112">
              <a:spcAft>
                <a:spcPts val="0"/>
              </a:spcAft>
              <a:buClr>
                <a:schemeClr val="dk1"/>
              </a:buClr>
              <a:buSzPts val="1200"/>
              <a:buFont typeface="Calibri"/>
              <a:buChar char="-"/>
            </a:pPr>
            <a:r>
              <a:rPr lang="en-US" dirty="0" err="1"/>
              <a:t>Puteți</a:t>
            </a:r>
            <a:r>
              <a:rPr lang="en-US" dirty="0"/>
              <a:t> </a:t>
            </a:r>
            <a:r>
              <a:rPr lang="en-US" dirty="0" err="1"/>
              <a:t>corecta</a:t>
            </a:r>
            <a:r>
              <a:rPr lang="en-US" dirty="0"/>
              <a:t> date care au </a:t>
            </a:r>
            <a:r>
              <a:rPr lang="en-US" dirty="0" err="1"/>
              <a:t>fost</a:t>
            </a:r>
            <a:r>
              <a:rPr lang="en-US" dirty="0"/>
              <a:t> </a:t>
            </a:r>
            <a:r>
              <a:rPr lang="en-US" dirty="0" err="1"/>
              <a:t>completate</a:t>
            </a:r>
            <a:r>
              <a:rPr lang="en-US" dirty="0"/>
              <a:t> </a:t>
            </a:r>
            <a:r>
              <a:rPr lang="en-US" dirty="0" err="1"/>
              <a:t>greșit</a:t>
            </a:r>
            <a:r>
              <a:rPr lang="en-US" dirty="0"/>
              <a:t> prima </a:t>
            </a:r>
            <a:r>
              <a:rPr lang="en-US" dirty="0" err="1"/>
              <a:t>oară</a:t>
            </a:r>
            <a:r>
              <a:rPr lang="en-US" dirty="0"/>
              <a:t> </a:t>
            </a:r>
            <a:r>
              <a:rPr lang="en-US" dirty="0" err="1"/>
              <a:t>sau</a:t>
            </a:r>
            <a:r>
              <a:rPr lang="en-US" dirty="0"/>
              <a:t> care au </a:t>
            </a:r>
            <a:r>
              <a:rPr lang="en-US" dirty="0" err="1"/>
              <a:t>suferit</a:t>
            </a:r>
            <a:r>
              <a:rPr lang="en-US" dirty="0"/>
              <a:t> </a:t>
            </a:r>
            <a:r>
              <a:rPr lang="en-US" dirty="0" err="1"/>
              <a:t>modificări</a:t>
            </a:r>
            <a:r>
              <a:rPr lang="en-US" dirty="0"/>
              <a:t>: </a:t>
            </a:r>
            <a:r>
              <a:rPr lang="en-US" dirty="0" err="1"/>
              <a:t>Numele</a:t>
            </a:r>
            <a:r>
              <a:rPr lang="en-US" dirty="0"/>
              <a:t> </a:t>
            </a:r>
            <a:r>
              <a:rPr lang="en-US" dirty="0" err="1"/>
              <a:t>gospodăriei</a:t>
            </a:r>
            <a:r>
              <a:rPr lang="en-US" dirty="0"/>
              <a:t> , </a:t>
            </a:r>
            <a:r>
              <a:rPr lang="en-US" dirty="0" err="1"/>
              <a:t>Locația</a:t>
            </a:r>
            <a:r>
              <a:rPr lang="en-US" dirty="0"/>
              <a:t> (</a:t>
            </a:r>
            <a:r>
              <a:rPr lang="en-US" dirty="0" err="1"/>
              <a:t>satul</a:t>
            </a:r>
            <a:r>
              <a:rPr lang="en-US" dirty="0"/>
              <a:t> </a:t>
            </a:r>
            <a:r>
              <a:rPr lang="en-US" dirty="0" err="1"/>
              <a:t>sau</a:t>
            </a:r>
            <a:r>
              <a:rPr lang="en-US" dirty="0"/>
              <a:t> zona), Strada, </a:t>
            </a:r>
            <a:r>
              <a:rPr lang="en-US" dirty="0" err="1"/>
              <a:t>Numărul</a:t>
            </a:r>
            <a:r>
              <a:rPr lang="en-US" dirty="0"/>
              <a:t> , </a:t>
            </a:r>
            <a:r>
              <a:rPr lang="en-US" dirty="0" err="1"/>
              <a:t>Detaliile</a:t>
            </a:r>
            <a:r>
              <a:rPr lang="en-US" dirty="0"/>
              <a:t> </a:t>
            </a:r>
            <a:r>
              <a:rPr lang="en-US" dirty="0" err="1"/>
              <a:t>despre</a:t>
            </a:r>
            <a:r>
              <a:rPr lang="en-US" dirty="0"/>
              <a:t> </a:t>
            </a:r>
            <a:r>
              <a:rPr lang="en-US" dirty="0" err="1"/>
              <a:t>gospodărie</a:t>
            </a:r>
            <a:r>
              <a:rPr lang="en-US" dirty="0"/>
              <a:t>, </a:t>
            </a:r>
            <a:r>
              <a:rPr lang="en-US" dirty="0" err="1"/>
              <a:t>Poziția</a:t>
            </a:r>
            <a:r>
              <a:rPr lang="en-US" dirty="0"/>
              <a:t> GPS</a:t>
            </a:r>
          </a:p>
          <a:p>
            <a:pPr marL="0" indent="0">
              <a:spcAft>
                <a:spcPts val="0"/>
              </a:spcAft>
              <a:buClr>
                <a:schemeClr val="dk1"/>
              </a:buClr>
              <a:buSzPts val="1200"/>
              <a:buNone/>
            </a:pPr>
            <a:r>
              <a:rPr lang="en-US" dirty="0"/>
              <a:t> </a:t>
            </a:r>
            <a:r>
              <a:rPr lang="en-US" dirty="0" err="1"/>
              <a:t>Ajută</a:t>
            </a:r>
            <a:r>
              <a:rPr lang="en-US" dirty="0"/>
              <a:t> </a:t>
            </a:r>
            <a:r>
              <a:rPr lang="en-US" dirty="0" err="1"/>
              <a:t>managementul</a:t>
            </a:r>
            <a:r>
              <a:rPr lang="en-US" dirty="0"/>
              <a:t> de </a:t>
            </a:r>
            <a:r>
              <a:rPr lang="en-US" dirty="0" err="1"/>
              <a:t>caz</a:t>
            </a:r>
            <a:r>
              <a:rPr lang="en-US" dirty="0"/>
              <a:t> </a:t>
            </a:r>
            <a:r>
              <a:rPr lang="en-US" dirty="0" err="1"/>
              <a:t>și</a:t>
            </a:r>
            <a:r>
              <a:rPr lang="en-US" dirty="0"/>
              <a:t> </a:t>
            </a:r>
            <a:r>
              <a:rPr lang="en-US" dirty="0" err="1"/>
              <a:t>vă</a:t>
            </a:r>
            <a:r>
              <a:rPr lang="en-US" dirty="0"/>
              <a:t> </a:t>
            </a:r>
            <a:r>
              <a:rPr lang="en-US" dirty="0" err="1"/>
              <a:t>permite</a:t>
            </a:r>
            <a:r>
              <a:rPr lang="en-US" dirty="0"/>
              <a:t> </a:t>
            </a:r>
            <a:r>
              <a:rPr lang="en-US" dirty="0" err="1"/>
              <a:t>să</a:t>
            </a:r>
            <a:r>
              <a:rPr lang="en-US" dirty="0"/>
              <a:t> </a:t>
            </a:r>
            <a:r>
              <a:rPr lang="en-US" dirty="0" err="1"/>
              <a:t>schimbați</a:t>
            </a:r>
            <a:r>
              <a:rPr lang="en-US" dirty="0"/>
              <a:t> </a:t>
            </a:r>
            <a:r>
              <a:rPr lang="en-US" dirty="0" err="1"/>
              <a:t>statusul</a:t>
            </a:r>
            <a:r>
              <a:rPr lang="en-US" dirty="0"/>
              <a:t> </a:t>
            </a:r>
            <a:r>
              <a:rPr lang="en-US" dirty="0" err="1"/>
              <a:t>gospodăriei</a:t>
            </a:r>
            <a:r>
              <a:rPr lang="en-US" dirty="0"/>
              <a:t> </a:t>
            </a:r>
            <a:r>
              <a:rPr lang="en-US" dirty="0" err="1"/>
              <a:t>și</a:t>
            </a:r>
            <a:r>
              <a:rPr lang="en-US" dirty="0"/>
              <a:t> </a:t>
            </a:r>
            <a:r>
              <a:rPr lang="en-US" dirty="0" err="1"/>
              <a:t>să</a:t>
            </a:r>
            <a:r>
              <a:rPr lang="en-US" dirty="0"/>
              <a:t> </a:t>
            </a:r>
            <a:r>
              <a:rPr lang="en-US" dirty="0" err="1"/>
              <a:t>stabiliți</a:t>
            </a:r>
            <a:r>
              <a:rPr lang="en-US" dirty="0"/>
              <a:t> </a:t>
            </a:r>
            <a:r>
              <a:rPr lang="en-US" dirty="0" err="1"/>
              <a:t>echipa</a:t>
            </a:r>
            <a:r>
              <a:rPr lang="en-US" dirty="0"/>
              <a:t> de </a:t>
            </a:r>
            <a:r>
              <a:rPr lang="en-US" dirty="0" err="1"/>
              <a:t>intervenții</a:t>
            </a:r>
            <a:r>
              <a:rPr lang="en-US" dirty="0"/>
              <a:t> </a:t>
            </a:r>
            <a:r>
              <a:rPr lang="en-US" dirty="0" err="1"/>
              <a:t>pentru</a:t>
            </a:r>
            <a:r>
              <a:rPr lang="en-US" dirty="0"/>
              <a:t> </a:t>
            </a:r>
            <a:r>
              <a:rPr lang="en-US" dirty="0" err="1"/>
              <a:t>gospodăriile</a:t>
            </a:r>
            <a:r>
              <a:rPr lang="en-US" dirty="0"/>
              <a:t> active. </a:t>
            </a:r>
            <a:r>
              <a:rPr lang="en-US" dirty="0" err="1"/>
              <a:t>Puteți</a:t>
            </a:r>
            <a:r>
              <a:rPr lang="en-US" dirty="0"/>
              <a:t> </a:t>
            </a:r>
            <a:r>
              <a:rPr lang="en-US" dirty="0" err="1"/>
              <a:t>schimba</a:t>
            </a:r>
            <a:r>
              <a:rPr lang="en-US" dirty="0"/>
              <a:t> </a:t>
            </a:r>
            <a:r>
              <a:rPr lang="en-US" dirty="0" err="1"/>
              <a:t>statusul</a:t>
            </a:r>
            <a:r>
              <a:rPr lang="en-US" dirty="0"/>
              <a:t> </a:t>
            </a:r>
            <a:r>
              <a:rPr lang="en-US" dirty="0" err="1"/>
              <a:t>gospodăriei</a:t>
            </a:r>
            <a:r>
              <a:rPr lang="en-US" dirty="0"/>
              <a:t>, </a:t>
            </a:r>
            <a:r>
              <a:rPr lang="en-US" dirty="0" err="1"/>
              <a:t>alegând</a:t>
            </a:r>
            <a:r>
              <a:rPr lang="en-US" dirty="0"/>
              <a:t> </a:t>
            </a:r>
            <a:r>
              <a:rPr lang="en-US" dirty="0" err="1"/>
              <a:t>una</a:t>
            </a:r>
            <a:r>
              <a:rPr lang="en-US" dirty="0"/>
              <a:t> </a:t>
            </a:r>
            <a:r>
              <a:rPr lang="en-US" dirty="0" err="1"/>
              <a:t>dintre</a:t>
            </a:r>
            <a:r>
              <a:rPr lang="en-US" dirty="0"/>
              <a:t> </a:t>
            </a:r>
            <a:r>
              <a:rPr lang="en-US" dirty="0" err="1"/>
              <a:t>variantele</a:t>
            </a:r>
            <a:r>
              <a:rPr lang="en-US" dirty="0"/>
              <a:t>: </a:t>
            </a:r>
            <a:r>
              <a:rPr lang="en-US" dirty="0" err="1"/>
              <a:t>activă</a:t>
            </a:r>
            <a:r>
              <a:rPr lang="en-US" dirty="0"/>
              <a:t> </a:t>
            </a:r>
            <a:r>
              <a:rPr lang="en-US" dirty="0" err="1"/>
              <a:t>sau</a:t>
            </a:r>
            <a:r>
              <a:rPr lang="en-US" dirty="0"/>
              <a:t> </a:t>
            </a:r>
            <a:r>
              <a:rPr lang="en-US" dirty="0" err="1"/>
              <a:t>inactivă</a:t>
            </a:r>
            <a:r>
              <a:rPr lang="en-US" dirty="0"/>
              <a:t>. De </a:t>
            </a:r>
            <a:r>
              <a:rPr lang="en-US" dirty="0" err="1"/>
              <a:t>exemplu</a:t>
            </a:r>
            <a:r>
              <a:rPr lang="en-US" dirty="0"/>
              <a:t>: </a:t>
            </a:r>
            <a:r>
              <a:rPr lang="en-US" dirty="0" err="1"/>
              <a:t>dacă</a:t>
            </a:r>
            <a:r>
              <a:rPr lang="en-US" dirty="0"/>
              <a:t> </a:t>
            </a:r>
            <a:r>
              <a:rPr lang="en-US" dirty="0" err="1"/>
              <a:t>aveți</a:t>
            </a:r>
            <a:r>
              <a:rPr lang="en-US" dirty="0"/>
              <a:t> o </a:t>
            </a:r>
            <a:r>
              <a:rPr lang="en-US" dirty="0" err="1"/>
              <a:t>gospodărie</a:t>
            </a:r>
            <a:r>
              <a:rPr lang="en-US" dirty="0"/>
              <a:t> </a:t>
            </a:r>
            <a:r>
              <a:rPr lang="en-US" dirty="0" err="1"/>
              <a:t>identificată</a:t>
            </a:r>
            <a:r>
              <a:rPr lang="en-US" dirty="0"/>
              <a:t>, pe care o </a:t>
            </a:r>
            <a:r>
              <a:rPr lang="en-US" dirty="0" err="1"/>
              <a:t>treceți</a:t>
            </a:r>
            <a:r>
              <a:rPr lang="en-US" dirty="0"/>
              <a:t> </a:t>
            </a:r>
            <a:r>
              <a:rPr lang="en-US" dirty="0" err="1"/>
              <a:t>în</a:t>
            </a:r>
            <a:r>
              <a:rPr lang="en-US" dirty="0"/>
              <a:t> </a:t>
            </a:r>
            <a:r>
              <a:rPr lang="en-US" dirty="0" err="1"/>
              <a:t>lista</a:t>
            </a:r>
            <a:r>
              <a:rPr lang="en-US" dirty="0"/>
              <a:t> de </a:t>
            </a:r>
            <a:r>
              <a:rPr lang="en-US" dirty="0" err="1"/>
              <a:t>cazuri</a:t>
            </a:r>
            <a:r>
              <a:rPr lang="en-US" dirty="0"/>
              <a:t> active, </a:t>
            </a:r>
            <a:r>
              <a:rPr lang="en-US" dirty="0" err="1"/>
              <a:t>trebuie</a:t>
            </a:r>
            <a:r>
              <a:rPr lang="en-US" dirty="0"/>
              <a:t> </a:t>
            </a:r>
            <a:r>
              <a:rPr lang="en-US" dirty="0" err="1"/>
              <a:t>să</a:t>
            </a:r>
            <a:r>
              <a:rPr lang="en-US" dirty="0"/>
              <a:t> </a:t>
            </a:r>
            <a:r>
              <a:rPr lang="en-US" dirty="0" err="1"/>
              <a:t>schimbați</a:t>
            </a:r>
            <a:r>
              <a:rPr lang="en-US" dirty="0"/>
              <a:t> </a:t>
            </a:r>
            <a:r>
              <a:rPr lang="en-US" dirty="0" err="1"/>
              <a:t>statusul</a:t>
            </a:r>
            <a:r>
              <a:rPr lang="en-US" dirty="0"/>
              <a:t> </a:t>
            </a:r>
            <a:r>
              <a:rPr lang="en-US" dirty="0" err="1"/>
              <a:t>în</a:t>
            </a:r>
            <a:r>
              <a:rPr lang="en-US" dirty="0"/>
              <a:t> </a:t>
            </a:r>
            <a:r>
              <a:rPr lang="en-US" dirty="0" err="1"/>
              <a:t>activă</a:t>
            </a:r>
            <a:r>
              <a:rPr lang="en-US" dirty="0"/>
              <a:t>.</a:t>
            </a:r>
          </a:p>
          <a:p>
            <a:pPr marL="0" indent="0">
              <a:spcAft>
                <a:spcPts val="0"/>
              </a:spcAft>
              <a:buClr>
                <a:schemeClr val="dk1"/>
              </a:buClr>
              <a:buSzPts val="1200"/>
              <a:buNone/>
            </a:pPr>
            <a:r>
              <a:rPr lang="en-US" dirty="0" err="1"/>
              <a:t>Dacă</a:t>
            </a:r>
            <a:r>
              <a:rPr lang="en-US" dirty="0"/>
              <a:t> </a:t>
            </a:r>
            <a:r>
              <a:rPr lang="en-US" dirty="0" err="1"/>
              <a:t>solicitați</a:t>
            </a:r>
            <a:r>
              <a:rPr lang="en-US" dirty="0"/>
              <a:t> </a:t>
            </a:r>
            <a:r>
              <a:rPr lang="en-US" dirty="0" err="1"/>
              <a:t>schimbarea</a:t>
            </a:r>
            <a:r>
              <a:rPr lang="en-US" dirty="0"/>
              <a:t> </a:t>
            </a:r>
            <a:r>
              <a:rPr lang="en-US" dirty="0" err="1"/>
              <a:t>statusului</a:t>
            </a:r>
            <a:r>
              <a:rPr lang="en-US" dirty="0"/>
              <a:t> </a:t>
            </a:r>
            <a:r>
              <a:rPr lang="en-US" dirty="0" err="1"/>
              <a:t>în</a:t>
            </a:r>
            <a:r>
              <a:rPr lang="en-US" dirty="0"/>
              <a:t> </a:t>
            </a:r>
            <a:r>
              <a:rPr lang="en-US" dirty="0" err="1"/>
              <a:t>gospodărie</a:t>
            </a:r>
            <a:r>
              <a:rPr lang="en-US" dirty="0"/>
              <a:t> </a:t>
            </a:r>
            <a:r>
              <a:rPr lang="en-US" dirty="0" err="1"/>
              <a:t>activă</a:t>
            </a:r>
            <a:r>
              <a:rPr lang="en-US" dirty="0"/>
              <a:t>, </a:t>
            </a:r>
            <a:r>
              <a:rPr lang="en-US" dirty="0" err="1"/>
              <a:t>va</a:t>
            </a:r>
            <a:r>
              <a:rPr lang="en-US" dirty="0"/>
              <a:t> </a:t>
            </a:r>
            <a:r>
              <a:rPr lang="en-US" dirty="0" err="1"/>
              <a:t>trebui</a:t>
            </a:r>
            <a:r>
              <a:rPr lang="en-US" dirty="0"/>
              <a:t> </a:t>
            </a:r>
            <a:r>
              <a:rPr lang="en-US" dirty="0" err="1"/>
              <a:t>să</a:t>
            </a:r>
            <a:r>
              <a:rPr lang="en-US" dirty="0"/>
              <a:t> </a:t>
            </a:r>
            <a:r>
              <a:rPr lang="en-US" dirty="0" err="1"/>
              <a:t>completați</a:t>
            </a:r>
            <a:r>
              <a:rPr lang="en-US" dirty="0"/>
              <a:t> </a:t>
            </a:r>
            <a:r>
              <a:rPr lang="en-US" dirty="0" err="1"/>
              <a:t>informațiile</a:t>
            </a:r>
            <a:r>
              <a:rPr lang="en-US" dirty="0"/>
              <a:t> cu </a:t>
            </a:r>
            <a:r>
              <a:rPr lang="en-US" dirty="0" err="1"/>
              <a:t>privire</a:t>
            </a:r>
            <a:r>
              <a:rPr lang="en-US" dirty="0"/>
              <a:t> la </a:t>
            </a:r>
            <a:r>
              <a:rPr lang="en-US" dirty="0" err="1"/>
              <a:t>echipa</a:t>
            </a:r>
            <a:r>
              <a:rPr lang="en-US" dirty="0"/>
              <a:t> de </a:t>
            </a:r>
            <a:r>
              <a:rPr lang="en-US" dirty="0" err="1"/>
              <a:t>implementare</a:t>
            </a:r>
            <a:r>
              <a:rPr lang="en-US" dirty="0"/>
              <a:t>: </a:t>
            </a:r>
            <a:r>
              <a:rPr lang="en-US" dirty="0" err="1"/>
              <a:t>Responsabilul</a:t>
            </a:r>
            <a:r>
              <a:rPr lang="en-US" dirty="0"/>
              <a:t> de </a:t>
            </a:r>
            <a:r>
              <a:rPr lang="en-US" dirty="0" err="1"/>
              <a:t>caz</a:t>
            </a:r>
            <a:r>
              <a:rPr lang="en-US" dirty="0"/>
              <a:t> – vi se </a:t>
            </a:r>
            <a:r>
              <a:rPr lang="en-US" dirty="0" err="1"/>
              <a:t>deschide</a:t>
            </a:r>
            <a:r>
              <a:rPr lang="en-US" dirty="0"/>
              <a:t> un </a:t>
            </a:r>
            <a:r>
              <a:rPr lang="en-US" dirty="0" err="1"/>
              <a:t>meniu</a:t>
            </a:r>
            <a:r>
              <a:rPr lang="en-US" dirty="0"/>
              <a:t> de </a:t>
            </a:r>
            <a:r>
              <a:rPr lang="en-US" dirty="0" err="1"/>
              <a:t>selecție</a:t>
            </a:r>
            <a:r>
              <a:rPr lang="en-US" dirty="0"/>
              <a:t> cu </a:t>
            </a:r>
            <a:r>
              <a:rPr lang="en-US" dirty="0" err="1"/>
              <a:t>toți</a:t>
            </a:r>
            <a:r>
              <a:rPr lang="en-US" dirty="0"/>
              <a:t> </a:t>
            </a:r>
            <a:r>
              <a:rPr lang="en-US" dirty="0" err="1"/>
              <a:t>utilizatorii</a:t>
            </a:r>
            <a:r>
              <a:rPr lang="en-US" dirty="0"/>
              <a:t> de la </a:t>
            </a:r>
            <a:r>
              <a:rPr lang="en-US" dirty="0" err="1"/>
              <a:t>nivel</a:t>
            </a:r>
            <a:r>
              <a:rPr lang="en-US" dirty="0"/>
              <a:t> local. </a:t>
            </a:r>
            <a:r>
              <a:rPr lang="en-US" dirty="0" err="1"/>
              <a:t>Trebuie</a:t>
            </a:r>
            <a:r>
              <a:rPr lang="en-US" dirty="0"/>
              <a:t> </a:t>
            </a:r>
            <a:r>
              <a:rPr lang="en-US" dirty="0" err="1"/>
              <a:t>să</a:t>
            </a:r>
            <a:r>
              <a:rPr lang="en-US" dirty="0"/>
              <a:t> </a:t>
            </a:r>
            <a:r>
              <a:rPr lang="en-US" dirty="0" err="1"/>
              <a:t>selectați</a:t>
            </a:r>
            <a:r>
              <a:rPr lang="en-US" dirty="0"/>
              <a:t> o </a:t>
            </a:r>
            <a:r>
              <a:rPr lang="en-US" dirty="0" err="1"/>
              <a:t>singură</a:t>
            </a:r>
            <a:r>
              <a:rPr lang="en-US" dirty="0"/>
              <a:t> </a:t>
            </a:r>
            <a:r>
              <a:rPr lang="en-US" dirty="0" err="1"/>
              <a:t>persoană</a:t>
            </a:r>
            <a:r>
              <a:rPr lang="en-US" dirty="0"/>
              <a:t> cu </a:t>
            </a:r>
            <a:r>
              <a:rPr lang="en-US" dirty="0" err="1"/>
              <a:t>acest</a:t>
            </a:r>
            <a:r>
              <a:rPr lang="en-US" dirty="0"/>
              <a:t> </a:t>
            </a:r>
            <a:r>
              <a:rPr lang="en-US" dirty="0" err="1"/>
              <a:t>rol</a:t>
            </a:r>
            <a:r>
              <a:rPr lang="en-US" dirty="0"/>
              <a:t>.</a:t>
            </a:r>
          </a:p>
          <a:p>
            <a:pPr marL="0" indent="0">
              <a:spcAft>
                <a:spcPts val="0"/>
              </a:spcAft>
              <a:buClr>
                <a:schemeClr val="dk1"/>
              </a:buClr>
              <a:buSzPts val="1200"/>
              <a:buNone/>
            </a:pPr>
            <a:r>
              <a:rPr lang="en-US" dirty="0"/>
              <a:t>- </a:t>
            </a:r>
            <a:r>
              <a:rPr lang="en-US" dirty="0" err="1"/>
              <a:t>harta</a:t>
            </a:r>
            <a:r>
              <a:rPr lang="en-US" dirty="0"/>
              <a:t>: se </a:t>
            </a:r>
            <a:r>
              <a:rPr lang="en-US" dirty="0" err="1"/>
              <a:t>poate</a:t>
            </a:r>
            <a:r>
              <a:rPr lang="en-US" dirty="0"/>
              <a:t> </a:t>
            </a:r>
            <a:r>
              <a:rPr lang="en-US" dirty="0" err="1"/>
              <a:t>schimba</a:t>
            </a:r>
            <a:r>
              <a:rPr lang="en-US" dirty="0"/>
              <a:t> </a:t>
            </a:r>
            <a:r>
              <a:rPr lang="en-US" dirty="0" err="1"/>
              <a:t>pozitia</a:t>
            </a:r>
            <a:r>
              <a:rPr lang="en-US" dirty="0"/>
              <a:t> </a:t>
            </a:r>
            <a:r>
              <a:rPr lang="en-US" dirty="0" err="1"/>
              <a:t>gospodariei</a:t>
            </a:r>
            <a:r>
              <a:rPr lang="en-US" dirty="0"/>
              <a:t> </a:t>
            </a:r>
            <a:r>
              <a:rPr lang="en-US" dirty="0" err="1"/>
              <a:t>daca</a:t>
            </a:r>
            <a:r>
              <a:rPr lang="en-US" dirty="0"/>
              <a:t> nu e </a:t>
            </a:r>
            <a:r>
              <a:rPr lang="en-US" dirty="0" err="1"/>
              <a:t>precisa</a:t>
            </a:r>
            <a:endParaRP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18:notes"/>
          <p:cNvSpPr>
            <a:spLocks noGrp="1" noRot="1" noChangeAspect="1"/>
          </p:cNvSpPr>
          <p:nvPr>
            <p:ph type="sldImg" idx="2"/>
          </p:nvPr>
        </p:nvSpPr>
        <p:spPr>
          <a:xfrm>
            <a:off x="438150" y="1250950"/>
            <a:ext cx="6011863"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p118: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marL="127113" indent="-127113">
              <a:spcAft>
                <a:spcPts val="0"/>
              </a:spcAft>
              <a:buClr>
                <a:schemeClr val="dk1"/>
              </a:buClr>
              <a:buSzPts val="1200"/>
              <a:buFont typeface="Calibri"/>
              <a:buChar char="-"/>
            </a:pPr>
            <a:r>
              <a:rPr lang="en-US" dirty="0" err="1"/>
              <a:t>În</a:t>
            </a:r>
            <a:r>
              <a:rPr lang="en-US" dirty="0"/>
              <a:t> </a:t>
            </a:r>
            <a:r>
              <a:rPr lang="en-US" dirty="0" err="1"/>
              <a:t>partea</a:t>
            </a:r>
            <a:r>
              <a:rPr lang="en-US" dirty="0"/>
              <a:t> din </a:t>
            </a:r>
            <a:r>
              <a:rPr lang="en-US" dirty="0" err="1"/>
              <a:t>stânga</a:t>
            </a:r>
            <a:r>
              <a:rPr lang="en-US" dirty="0"/>
              <a:t> sus, </a:t>
            </a:r>
            <a:r>
              <a:rPr lang="en-US" dirty="0" err="1"/>
              <a:t>în</a:t>
            </a:r>
            <a:r>
              <a:rPr lang="en-US" dirty="0"/>
              <a:t> </a:t>
            </a:r>
            <a:r>
              <a:rPr lang="en-US" dirty="0" err="1"/>
              <a:t>dreptul</a:t>
            </a:r>
            <a:r>
              <a:rPr lang="en-US" dirty="0"/>
              <a:t> </a:t>
            </a:r>
            <a:r>
              <a:rPr lang="en-US" dirty="0" err="1"/>
              <a:t>imaginii</a:t>
            </a:r>
            <a:r>
              <a:rPr lang="en-US" dirty="0"/>
              <a:t> </a:t>
            </a:r>
            <a:r>
              <a:rPr lang="en-US" dirty="0" err="1"/>
              <a:t>pentru</a:t>
            </a:r>
            <a:r>
              <a:rPr lang="en-US" dirty="0"/>
              <a:t> </a:t>
            </a:r>
            <a:r>
              <a:rPr lang="en-US" dirty="0" err="1"/>
              <a:t>utilizator</a:t>
            </a:r>
            <a:r>
              <a:rPr lang="en-US" dirty="0"/>
              <a:t>, </a:t>
            </a:r>
            <a:r>
              <a:rPr lang="en-US" dirty="0" err="1"/>
              <a:t>atunci</a:t>
            </a:r>
            <a:r>
              <a:rPr lang="en-US" dirty="0"/>
              <a:t> </a:t>
            </a:r>
            <a:r>
              <a:rPr lang="en-US" dirty="0" err="1"/>
              <a:t>când</a:t>
            </a:r>
            <a:r>
              <a:rPr lang="en-US" dirty="0"/>
              <a:t> </a:t>
            </a:r>
            <a:r>
              <a:rPr lang="en-US" dirty="0" err="1"/>
              <a:t>treceți</a:t>
            </a:r>
            <a:r>
              <a:rPr lang="en-US" dirty="0"/>
              <a:t> </a:t>
            </a:r>
            <a:r>
              <a:rPr lang="en-US" dirty="0" err="1"/>
              <a:t>cursorul</a:t>
            </a:r>
            <a:endParaRPr lang="en-US" dirty="0"/>
          </a:p>
          <a:p>
            <a:pPr marL="127113" indent="-127113">
              <a:spcAft>
                <a:spcPts val="0"/>
              </a:spcAft>
              <a:buClr>
                <a:schemeClr val="dk1"/>
              </a:buClr>
              <a:buSzPts val="1200"/>
              <a:buFont typeface="Calibri"/>
              <a:buChar char="-"/>
            </a:pPr>
            <a:r>
              <a:rPr lang="en-US" dirty="0"/>
              <a:t>mouse-</a:t>
            </a:r>
            <a:r>
              <a:rPr lang="en-US" dirty="0" err="1"/>
              <a:t>ului</a:t>
            </a:r>
            <a:r>
              <a:rPr lang="en-US" dirty="0"/>
              <a:t> pe </a:t>
            </a:r>
            <a:r>
              <a:rPr lang="en-US" dirty="0" err="1"/>
              <a:t>deasupra</a:t>
            </a:r>
            <a:r>
              <a:rPr lang="en-US" dirty="0"/>
              <a:t> se </a:t>
            </a:r>
            <a:r>
              <a:rPr lang="en-US" dirty="0" err="1"/>
              <a:t>activează</a:t>
            </a:r>
            <a:r>
              <a:rPr lang="en-US" dirty="0"/>
              <a:t> un </a:t>
            </a:r>
            <a:r>
              <a:rPr lang="en-US" dirty="0" err="1"/>
              <a:t>buton</a:t>
            </a:r>
            <a:r>
              <a:rPr lang="en-US" dirty="0"/>
              <a:t> pe care </a:t>
            </a:r>
            <a:r>
              <a:rPr lang="en-US" dirty="0" err="1"/>
              <a:t>scrie</a:t>
            </a:r>
            <a:r>
              <a:rPr lang="en-US" dirty="0"/>
              <a:t> </a:t>
            </a:r>
            <a:r>
              <a:rPr lang="en-US" dirty="0" err="1"/>
              <a:t>Editează</a:t>
            </a:r>
            <a:r>
              <a:rPr lang="en-US" dirty="0"/>
              <a:t> </a:t>
            </a:r>
            <a:r>
              <a:rPr lang="en-US" dirty="0" err="1"/>
              <a:t>profilul</a:t>
            </a:r>
            <a:r>
              <a:rPr lang="en-US" dirty="0"/>
              <a:t>.</a:t>
            </a:r>
          </a:p>
          <a:p>
            <a:pPr marL="127113" indent="-127113">
              <a:spcAft>
                <a:spcPts val="0"/>
              </a:spcAft>
              <a:buClr>
                <a:schemeClr val="dk1"/>
              </a:buClr>
              <a:buSzPts val="1200"/>
              <a:buFont typeface="Calibri"/>
              <a:buChar char="-"/>
            </a:pPr>
            <a:r>
              <a:rPr lang="en-US" dirty="0" err="1"/>
              <a:t>Completați</a:t>
            </a:r>
            <a:r>
              <a:rPr lang="en-US" dirty="0"/>
              <a:t> </a:t>
            </a:r>
            <a:r>
              <a:rPr lang="en-US" dirty="0" err="1"/>
              <a:t>profilul</a:t>
            </a:r>
            <a:r>
              <a:rPr lang="en-US" dirty="0"/>
              <a:t> </a:t>
            </a:r>
            <a:r>
              <a:rPr lang="en-US" dirty="0" err="1"/>
              <a:t>utilizatorului</a:t>
            </a:r>
            <a:r>
              <a:rPr lang="en-US" dirty="0"/>
              <a:t> cu </a:t>
            </a:r>
            <a:r>
              <a:rPr lang="en-US" dirty="0" err="1"/>
              <a:t>toate</a:t>
            </a:r>
            <a:r>
              <a:rPr lang="en-US" dirty="0"/>
              <a:t> </a:t>
            </a:r>
            <a:r>
              <a:rPr lang="en-US" dirty="0" err="1"/>
              <a:t>datele</a:t>
            </a:r>
            <a:r>
              <a:rPr lang="en-US" dirty="0"/>
              <a:t> </a:t>
            </a:r>
            <a:r>
              <a:rPr lang="en-US" dirty="0" err="1"/>
              <a:t>cerute</a:t>
            </a:r>
            <a:r>
              <a:rPr lang="en-US" dirty="0"/>
              <a:t>. </a:t>
            </a:r>
            <a:r>
              <a:rPr lang="en-US" dirty="0" err="1"/>
              <a:t>În</a:t>
            </a:r>
            <a:r>
              <a:rPr lang="en-US" dirty="0"/>
              <a:t> </a:t>
            </a:r>
            <a:r>
              <a:rPr lang="en-US" dirty="0" err="1"/>
              <a:t>felul</a:t>
            </a:r>
            <a:r>
              <a:rPr lang="en-US" dirty="0"/>
              <a:t> </a:t>
            </a:r>
            <a:r>
              <a:rPr lang="en-US" dirty="0" err="1"/>
              <a:t>acesta</a:t>
            </a:r>
            <a:r>
              <a:rPr lang="en-US" dirty="0"/>
              <a:t> </a:t>
            </a:r>
            <a:r>
              <a:rPr lang="en-US" dirty="0" err="1"/>
              <a:t>puteți</a:t>
            </a:r>
            <a:r>
              <a:rPr lang="en-US" dirty="0"/>
              <a:t> fi </a:t>
            </a:r>
            <a:r>
              <a:rPr lang="en-US" dirty="0" err="1"/>
              <a:t>contactat</a:t>
            </a:r>
            <a:r>
              <a:rPr lang="en-US" dirty="0"/>
              <a:t> cu </a:t>
            </a:r>
            <a:r>
              <a:rPr lang="en-US" dirty="0" err="1"/>
              <a:t>ușurință</a:t>
            </a:r>
            <a:r>
              <a:rPr lang="en-US" dirty="0"/>
              <a:t> </a:t>
            </a:r>
            <a:r>
              <a:rPr lang="en-US" dirty="0" err="1"/>
              <a:t>ori</a:t>
            </a:r>
            <a:r>
              <a:rPr lang="en-US" dirty="0"/>
              <a:t> de </a:t>
            </a:r>
            <a:r>
              <a:rPr lang="en-US" dirty="0" err="1"/>
              <a:t>câte</a:t>
            </a:r>
            <a:r>
              <a:rPr lang="en-US" dirty="0"/>
              <a:t> </a:t>
            </a:r>
            <a:r>
              <a:rPr lang="en-US" dirty="0" err="1"/>
              <a:t>ori</a:t>
            </a:r>
            <a:r>
              <a:rPr lang="en-US" dirty="0"/>
              <a:t> </a:t>
            </a:r>
            <a:r>
              <a:rPr lang="en-US" dirty="0" err="1"/>
              <a:t>este</a:t>
            </a:r>
            <a:r>
              <a:rPr lang="en-US" dirty="0"/>
              <a:t> </a:t>
            </a:r>
            <a:r>
              <a:rPr lang="en-US" dirty="0" err="1"/>
              <a:t>nevoie</a:t>
            </a:r>
            <a:r>
              <a:rPr lang="en-US" dirty="0"/>
              <a:t>, de </a:t>
            </a:r>
            <a:r>
              <a:rPr lang="en-US" dirty="0" err="1"/>
              <a:t>coordonatorii</a:t>
            </a:r>
            <a:r>
              <a:rPr lang="en-US" dirty="0"/>
              <a:t> </a:t>
            </a:r>
            <a:r>
              <a:rPr lang="en-US" dirty="0" err="1"/>
              <a:t>județeni</a:t>
            </a:r>
            <a:r>
              <a:rPr lang="en-US" dirty="0"/>
              <a:t> </a:t>
            </a:r>
            <a:r>
              <a:rPr lang="en-US" dirty="0" err="1"/>
              <a:t>sau</a:t>
            </a:r>
            <a:r>
              <a:rPr lang="en-US" dirty="0"/>
              <a:t> de </a:t>
            </a:r>
            <a:r>
              <a:rPr lang="en-US" dirty="0" err="1"/>
              <a:t>echipa</a:t>
            </a:r>
            <a:r>
              <a:rPr lang="en-US" dirty="0"/>
              <a:t> </a:t>
            </a:r>
            <a:r>
              <a:rPr lang="en-US" dirty="0" err="1"/>
              <a:t>tehnică</a:t>
            </a:r>
            <a:r>
              <a:rPr lang="en-US" dirty="0"/>
              <a:t>.</a:t>
            </a:r>
          </a:p>
          <a:p>
            <a:pPr marL="127113" indent="-127113">
              <a:spcAft>
                <a:spcPts val="0"/>
              </a:spcAft>
              <a:buClr>
                <a:schemeClr val="dk1"/>
              </a:buClr>
              <a:buSzPts val="1200"/>
              <a:buFont typeface="Calibri"/>
              <a:buChar char="-"/>
            </a:pPr>
            <a:r>
              <a:rPr lang="en-US" dirty="0" err="1"/>
              <a:t>Adăugați</a:t>
            </a:r>
            <a:r>
              <a:rPr lang="en-US" dirty="0"/>
              <a:t> o </a:t>
            </a:r>
            <a:r>
              <a:rPr lang="en-US" dirty="0" err="1"/>
              <a:t>fotografie</a:t>
            </a:r>
            <a:r>
              <a:rPr lang="en-US" dirty="0"/>
              <a:t> </a:t>
            </a:r>
            <a:r>
              <a:rPr lang="en-US" dirty="0" err="1"/>
              <a:t>profilului</a:t>
            </a:r>
            <a:r>
              <a:rPr lang="en-US" dirty="0"/>
              <a:t> </a:t>
            </a:r>
            <a:r>
              <a:rPr lang="en-US" dirty="0" err="1"/>
              <a:t>astfel</a:t>
            </a:r>
            <a:r>
              <a:rPr lang="en-US" dirty="0"/>
              <a:t> </a:t>
            </a:r>
            <a:r>
              <a:rPr lang="en-US" dirty="0" err="1"/>
              <a:t>încât</a:t>
            </a:r>
            <a:r>
              <a:rPr lang="en-US" dirty="0"/>
              <a:t> </a:t>
            </a:r>
            <a:r>
              <a:rPr lang="en-US" dirty="0" err="1"/>
              <a:t>să</a:t>
            </a:r>
            <a:r>
              <a:rPr lang="en-US" dirty="0"/>
              <a:t> </a:t>
            </a:r>
            <a:r>
              <a:rPr lang="en-US" dirty="0" err="1"/>
              <a:t>deveniți</a:t>
            </a:r>
            <a:r>
              <a:rPr lang="en-US" dirty="0"/>
              <a:t> </a:t>
            </a:r>
            <a:r>
              <a:rPr lang="en-US" dirty="0" err="1"/>
              <a:t>mai</a:t>
            </a:r>
            <a:r>
              <a:rPr lang="en-US" dirty="0"/>
              <a:t> </a:t>
            </a:r>
            <a:r>
              <a:rPr lang="en-US" dirty="0" err="1"/>
              <a:t>vizibil</a:t>
            </a:r>
            <a:r>
              <a:rPr lang="en-US" dirty="0"/>
              <a:t> </a:t>
            </a:r>
            <a:r>
              <a:rPr lang="en-US" dirty="0" err="1"/>
              <a:t>și</a:t>
            </a:r>
            <a:r>
              <a:rPr lang="en-US" dirty="0"/>
              <a:t> </a:t>
            </a:r>
            <a:r>
              <a:rPr lang="en-US" dirty="0" err="1"/>
              <a:t>în</a:t>
            </a:r>
            <a:r>
              <a:rPr lang="en-US" dirty="0"/>
              <a:t> </a:t>
            </a:r>
            <a:r>
              <a:rPr lang="en-US" dirty="0" err="1"/>
              <a:t>secțiunea</a:t>
            </a:r>
            <a:r>
              <a:rPr lang="en-US" dirty="0"/>
              <a:t> </a:t>
            </a:r>
            <a:r>
              <a:rPr lang="en-US" dirty="0" err="1"/>
              <a:t>gospodărie</a:t>
            </a:r>
            <a:r>
              <a:rPr lang="en-US" dirty="0"/>
              <a: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with image 1">
    <p:spTree>
      <p:nvGrpSpPr>
        <p:cNvPr id="1" name=""/>
        <p:cNvGrpSpPr/>
        <p:nvPr/>
      </p:nvGrpSpPr>
      <p:grpSpPr>
        <a:xfrm>
          <a:off x="0" y="0"/>
          <a:ext cx="0" cy="0"/>
          <a:chOff x="0" y="0"/>
          <a:chExt cx="0" cy="0"/>
        </a:xfrm>
      </p:grpSpPr>
      <p:sp>
        <p:nvSpPr>
          <p:cNvPr id="22" name="Freihandform: Form 21">
            <a:extLst>
              <a:ext uri="{FF2B5EF4-FFF2-40B4-BE49-F238E27FC236}">
                <a16:creationId xmlns:a16="http://schemas.microsoft.com/office/drawing/2014/main" xmlns="" id="{4EEE8D37-DBFB-DC39-9B34-E97A1D99DA9A}"/>
              </a:ext>
            </a:extLst>
          </p:cNvPr>
          <p:cNvSpPr/>
          <p:nvPr/>
        </p:nvSpPr>
        <p:spPr>
          <a:xfrm>
            <a:off x="0" y="0"/>
            <a:ext cx="6225435" cy="6858000"/>
          </a:xfrm>
          <a:custGeom>
            <a:avLst/>
            <a:gdLst>
              <a:gd name="connsiteX0" fmla="*/ 0 w 7005849"/>
              <a:gd name="connsiteY0" fmla="*/ 0 h 6858000"/>
              <a:gd name="connsiteX1" fmla="*/ 1424840 w 7005849"/>
              <a:gd name="connsiteY1" fmla="*/ 0 h 6858000"/>
              <a:gd name="connsiteX2" fmla="*/ 3126959 w 7005849"/>
              <a:gd name="connsiteY2" fmla="*/ 0 h 6858000"/>
              <a:gd name="connsiteX3" fmla="*/ 4551799 w 7005849"/>
              <a:gd name="connsiteY3" fmla="*/ 0 h 6858000"/>
              <a:gd name="connsiteX4" fmla="*/ 7005849 w 7005849"/>
              <a:gd name="connsiteY4" fmla="*/ 3266104 h 6858000"/>
              <a:gd name="connsiteX5" fmla="*/ 4539546 w 7005849"/>
              <a:gd name="connsiteY5" fmla="*/ 6858000 h 6858000"/>
              <a:gd name="connsiteX6" fmla="*/ 3114706 w 7005849"/>
              <a:gd name="connsiteY6" fmla="*/ 6858000 h 6858000"/>
              <a:gd name="connsiteX7" fmla="*/ 1424840 w 7005849"/>
              <a:gd name="connsiteY7" fmla="*/ 6858000 h 6858000"/>
              <a:gd name="connsiteX8" fmla="*/ 0 w 7005849"/>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5849" h="6858000">
                <a:moveTo>
                  <a:pt x="0" y="0"/>
                </a:moveTo>
                <a:lnTo>
                  <a:pt x="1424840" y="0"/>
                </a:lnTo>
                <a:lnTo>
                  <a:pt x="3126959" y="0"/>
                </a:lnTo>
                <a:lnTo>
                  <a:pt x="4551799" y="0"/>
                </a:lnTo>
                <a:lnTo>
                  <a:pt x="7005849" y="3266104"/>
                </a:lnTo>
                <a:lnTo>
                  <a:pt x="4539546" y="6858000"/>
                </a:lnTo>
                <a:lnTo>
                  <a:pt x="3114706" y="6858000"/>
                </a:lnTo>
                <a:lnTo>
                  <a:pt x="1424840" y="6858000"/>
                </a:lnTo>
                <a:lnTo>
                  <a:pt x="0" y="685800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Bildplatzhalter 20">
            <a:extLst>
              <a:ext uri="{FF2B5EF4-FFF2-40B4-BE49-F238E27FC236}">
                <a16:creationId xmlns:a16="http://schemas.microsoft.com/office/drawing/2014/main" xmlns="" id="{23097CE0-19B7-EEF1-2B8D-4677D11C71A8}"/>
              </a:ext>
            </a:extLst>
          </p:cNvPr>
          <p:cNvSpPr>
            <a:spLocks noGrp="1"/>
          </p:cNvSpPr>
          <p:nvPr>
            <p:ph type="pic" sz="quarter" idx="10" hasCustomPrompt="1"/>
          </p:nvPr>
        </p:nvSpPr>
        <p:spPr>
          <a:xfrm>
            <a:off x="4033865" y="0"/>
            <a:ext cx="8158134" cy="6858000"/>
          </a:xfrm>
          <a:custGeom>
            <a:avLst/>
            <a:gdLst>
              <a:gd name="connsiteX0" fmla="*/ 10888 w 8158134"/>
              <a:gd name="connsiteY0" fmla="*/ 0 h 6858000"/>
              <a:gd name="connsiteX1" fmla="*/ 509106 w 8158134"/>
              <a:gd name="connsiteY1" fmla="*/ 0 h 6858000"/>
              <a:gd name="connsiteX2" fmla="*/ 8158134 w 8158134"/>
              <a:gd name="connsiteY2" fmla="*/ 0 h 6858000"/>
              <a:gd name="connsiteX3" fmla="*/ 8158134 w 8158134"/>
              <a:gd name="connsiteY3" fmla="*/ 6858000 h 6858000"/>
              <a:gd name="connsiteX4" fmla="*/ 509106 w 8158134"/>
              <a:gd name="connsiteY4" fmla="*/ 6858000 h 6858000"/>
              <a:gd name="connsiteX5" fmla="*/ 0 w 8158134"/>
              <a:gd name="connsiteY5" fmla="*/ 6858000 h 6858000"/>
              <a:gd name="connsiteX6" fmla="*/ 509106 w 8158134"/>
              <a:gd name="connsiteY6" fmla="*/ 6023596 h 6858000"/>
              <a:gd name="connsiteX7" fmla="*/ 509106 w 8158134"/>
              <a:gd name="connsiteY7" fmla="*/ 6023596 h 6858000"/>
              <a:gd name="connsiteX8" fmla="*/ 2191570 w 8158134"/>
              <a:gd name="connsiteY8" fmla="*/ 3266104 h 6858000"/>
              <a:gd name="connsiteX9" fmla="*/ 509106 w 8158134"/>
              <a:gd name="connsiteY9" fmla="*/ 746203 h 6858000"/>
              <a:gd name="connsiteX10" fmla="*/ 509106 w 8158134"/>
              <a:gd name="connsiteY10" fmla="*/ 7462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8134" h="6858000">
                <a:moveTo>
                  <a:pt x="10888" y="0"/>
                </a:moveTo>
                <a:lnTo>
                  <a:pt x="509106" y="0"/>
                </a:lnTo>
                <a:lnTo>
                  <a:pt x="8158134" y="0"/>
                </a:lnTo>
                <a:lnTo>
                  <a:pt x="8158134" y="6858000"/>
                </a:lnTo>
                <a:lnTo>
                  <a:pt x="509106" y="6858000"/>
                </a:lnTo>
                <a:lnTo>
                  <a:pt x="0" y="6858000"/>
                </a:lnTo>
                <a:lnTo>
                  <a:pt x="509106" y="6023596"/>
                </a:lnTo>
                <a:lnTo>
                  <a:pt x="509106" y="6023596"/>
                </a:lnTo>
                <a:lnTo>
                  <a:pt x="2191570" y="3266104"/>
                </a:lnTo>
                <a:lnTo>
                  <a:pt x="509106" y="746203"/>
                </a:lnTo>
                <a:lnTo>
                  <a:pt x="509106" y="746203"/>
                </a:lnTo>
                <a:close/>
              </a:path>
            </a:pathLst>
          </a:custGeom>
          <a:solidFill>
            <a:schemeClr val="bg2"/>
          </a:solidFill>
        </p:spPr>
        <p:txBody>
          <a:bodyPr wrap="square" lIns="144000" tIns="144000" rIns="144000" bIns="144000">
            <a:noAutofit/>
          </a:bodyPr>
          <a:lstStyle>
            <a:lvl1pPr marL="0" indent="0" algn="r">
              <a:buNone/>
              <a:defRPr sz="1400"/>
            </a:lvl1pPr>
          </a:lstStyle>
          <a:p>
            <a:r>
              <a:rPr lang="en-US" dirty="0"/>
              <a:t>Please drag and drop image from folder</a:t>
            </a:r>
          </a:p>
        </p:txBody>
      </p:sp>
      <p:sp>
        <p:nvSpPr>
          <p:cNvPr id="2" name="Titel 1">
            <a:extLst>
              <a:ext uri="{FF2B5EF4-FFF2-40B4-BE49-F238E27FC236}">
                <a16:creationId xmlns:a16="http://schemas.microsoft.com/office/drawing/2014/main" xmlns="" id="{43AAB0E1-19E2-486E-9FA6-0A1F4F1C09D4}"/>
              </a:ext>
            </a:extLst>
          </p:cNvPr>
          <p:cNvSpPr>
            <a:spLocks noGrp="1"/>
          </p:cNvSpPr>
          <p:nvPr>
            <p:ph type="ctrTitle" hasCustomPrompt="1"/>
          </p:nvPr>
        </p:nvSpPr>
        <p:spPr>
          <a:xfrm>
            <a:off x="1511300" y="3666668"/>
            <a:ext cx="3186140" cy="886397"/>
          </a:xfrm>
        </p:spPr>
        <p:txBody>
          <a:bodyPr vert="horz" wrap="square" anchor="b"/>
          <a:lstStyle>
            <a:lvl1pPr algn="l">
              <a:defRPr sz="3200">
                <a:solidFill>
                  <a:schemeClr val="bg1"/>
                </a:solidFill>
              </a:defRPr>
            </a:lvl1pPr>
          </a:lstStyle>
          <a:p>
            <a:r>
              <a:rPr lang="de-DE" dirty="0"/>
              <a:t>Title in </a:t>
            </a:r>
            <a:r>
              <a:rPr lang="de-DE" dirty="0" err="1"/>
              <a:t>two</a:t>
            </a:r>
            <a:r>
              <a:rPr lang="de-DE" dirty="0"/>
              <a:t> </a:t>
            </a:r>
            <a:r>
              <a:rPr lang="de-DE" dirty="0" err="1"/>
              <a:t>lines</a:t>
            </a:r>
            <a:r>
              <a:rPr lang="de-DE" dirty="0"/>
              <a:t>, Calibri </a:t>
            </a:r>
            <a:r>
              <a:rPr lang="de-DE" dirty="0" err="1"/>
              <a:t>Bold</a:t>
            </a:r>
            <a:r>
              <a:rPr lang="de-DE" dirty="0"/>
              <a:t>, 32pt</a:t>
            </a:r>
            <a:endParaRPr lang="en-US" dirty="0"/>
          </a:p>
        </p:txBody>
      </p:sp>
      <p:sp>
        <p:nvSpPr>
          <p:cNvPr id="3" name="Untertitel 2">
            <a:extLst>
              <a:ext uri="{FF2B5EF4-FFF2-40B4-BE49-F238E27FC236}">
                <a16:creationId xmlns:a16="http://schemas.microsoft.com/office/drawing/2014/main" xmlns="" id="{1D2245C3-0347-4A19-B37F-371700C8C7F8}"/>
              </a:ext>
            </a:extLst>
          </p:cNvPr>
          <p:cNvSpPr>
            <a:spLocks noGrp="1"/>
          </p:cNvSpPr>
          <p:nvPr>
            <p:ph type="subTitle" idx="1" hasCustomPrompt="1"/>
          </p:nvPr>
        </p:nvSpPr>
        <p:spPr>
          <a:xfrm>
            <a:off x="1511300" y="4780278"/>
            <a:ext cx="3186140" cy="615553"/>
          </a:xfrm>
        </p:spPr>
        <p:txBody>
          <a:bodyPr wrap="square">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Subtitle</a:t>
            </a:r>
            <a:r>
              <a:rPr lang="de-DE" dirty="0"/>
              <a:t> in </a:t>
            </a:r>
            <a:r>
              <a:rPr lang="de-DE" dirty="0" err="1"/>
              <a:t>two</a:t>
            </a:r>
            <a:r>
              <a:rPr lang="de-DE" dirty="0"/>
              <a:t> </a:t>
            </a:r>
            <a:r>
              <a:rPr lang="de-DE" dirty="0" err="1"/>
              <a:t>lines</a:t>
            </a:r>
            <a:r>
              <a:rPr lang="de-DE" dirty="0"/>
              <a:t>,</a:t>
            </a:r>
            <a:br>
              <a:rPr lang="de-DE" dirty="0"/>
            </a:br>
            <a:r>
              <a:rPr lang="de-DE" dirty="0"/>
              <a:t>Calibri Light, 20pt</a:t>
            </a:r>
            <a:endParaRPr lang="en-US" dirty="0"/>
          </a:p>
        </p:txBody>
      </p:sp>
      <p:grpSp>
        <p:nvGrpSpPr>
          <p:cNvPr id="16" name="Gruppieren 15">
            <a:extLst>
              <a:ext uri="{FF2B5EF4-FFF2-40B4-BE49-F238E27FC236}">
                <a16:creationId xmlns:a16="http://schemas.microsoft.com/office/drawing/2014/main" xmlns="" id="{E1B9FE59-E765-87C9-6C46-7BFE87D7141D}"/>
              </a:ext>
            </a:extLst>
          </p:cNvPr>
          <p:cNvGrpSpPr/>
          <p:nvPr/>
        </p:nvGrpSpPr>
        <p:grpSpPr>
          <a:xfrm>
            <a:off x="695324" y="1628872"/>
            <a:ext cx="2998881" cy="568325"/>
            <a:chOff x="10407695" y="441325"/>
            <a:chExt cx="1088979" cy="206375"/>
          </a:xfrm>
          <a:solidFill>
            <a:schemeClr val="bg1"/>
          </a:solidFill>
        </p:grpSpPr>
        <p:sp>
          <p:nvSpPr>
            <p:cNvPr id="17" name="Freeform: Shape 10">
              <a:extLst>
                <a:ext uri="{FF2B5EF4-FFF2-40B4-BE49-F238E27FC236}">
                  <a16:creationId xmlns:a16="http://schemas.microsoft.com/office/drawing/2014/main" xmlns="" id="{E74D6686-E590-C518-B1F2-02FB8BD99FCC}"/>
                </a:ext>
              </a:extLst>
            </p:cNvPr>
            <p:cNvSpPr/>
            <p:nvPr/>
          </p:nvSpPr>
          <p:spPr>
            <a:xfrm>
              <a:off x="10407695" y="441325"/>
              <a:ext cx="54179" cy="202059"/>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grpFill/>
            <a:ln w="6540" cap="flat">
              <a:noFill/>
              <a:prstDash val="solid"/>
              <a:miter/>
            </a:ln>
          </p:spPr>
          <p:txBody>
            <a:bodyPr rtlCol="0" anchor="ctr"/>
            <a:lstStyle/>
            <a:p>
              <a:endParaRPr lang="en-GB"/>
            </a:p>
          </p:txBody>
        </p:sp>
        <p:sp>
          <p:nvSpPr>
            <p:cNvPr id="18" name="Freeform: Shape 11">
              <a:extLst>
                <a:ext uri="{FF2B5EF4-FFF2-40B4-BE49-F238E27FC236}">
                  <a16:creationId xmlns:a16="http://schemas.microsoft.com/office/drawing/2014/main" xmlns="" id="{A2C0295E-6546-3814-559C-9C3256D5B092}"/>
                </a:ext>
              </a:extLst>
            </p:cNvPr>
            <p:cNvSpPr/>
            <p:nvPr/>
          </p:nvSpPr>
          <p:spPr>
            <a:xfrm>
              <a:off x="10461874" y="441325"/>
              <a:ext cx="1034800" cy="2063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grpFill/>
            <a:ln w="6540" cap="flat">
              <a:noFill/>
              <a:prstDash val="solid"/>
              <a:miter/>
            </a:ln>
          </p:spPr>
          <p:txBody>
            <a:bodyPr rtlCol="0" anchor="ctr"/>
            <a:lstStyle/>
            <a:p>
              <a:endParaRPr lang="en-GB" dirty="0"/>
            </a:p>
          </p:txBody>
        </p:sp>
      </p:grpSp>
      <p:sp>
        <p:nvSpPr>
          <p:cNvPr id="19" name="TextBox 28">
            <a:extLst>
              <a:ext uri="{FF2B5EF4-FFF2-40B4-BE49-F238E27FC236}">
                <a16:creationId xmlns:a16="http://schemas.microsoft.com/office/drawing/2014/main" xmlns="" id="{0F142C4B-50A7-F05E-6BAA-FAF09DC22154}"/>
              </a:ext>
            </a:extLst>
          </p:cNvPr>
          <p:cNvSpPr txBox="1"/>
          <p:nvPr/>
        </p:nvSpPr>
        <p:spPr>
          <a:xfrm>
            <a:off x="695325" y="2310804"/>
            <a:ext cx="3497811" cy="492443"/>
          </a:xfrm>
          <a:prstGeom prst="rect">
            <a:avLst/>
          </a:prstGeom>
          <a:noFill/>
        </p:spPr>
        <p:txBody>
          <a:bodyPr wrap="square" lIns="0" tIns="0" rIns="0" bIns="0" rtlCol="0">
            <a:spAutoFit/>
          </a:bodyPr>
          <a:lstStyle/>
          <a:p>
            <a:pPr algn="l"/>
            <a:r>
              <a:rPr lang="en-GB" sz="2000" b="1" dirty="0">
                <a:solidFill>
                  <a:srgbClr val="FFFFFF"/>
                </a:solidFill>
                <a:effectLst/>
                <a:latin typeface="Calibri" panose="020F0502020204030204" pitchFamily="34" charset="0"/>
              </a:rPr>
              <a:t>Explore the Kontron Group</a:t>
            </a:r>
          </a:p>
          <a:p>
            <a:pPr algn="l"/>
            <a:r>
              <a:rPr lang="en-US" sz="1200" dirty="0">
                <a:solidFill>
                  <a:srgbClr val="FFFFFF"/>
                </a:solidFill>
                <a:effectLst/>
                <a:latin typeface="Calibri Light" panose="020F0302020204030204" pitchFamily="34" charset="0"/>
              </a:rPr>
              <a:t>We are a fast-moving multinational technology leader.</a:t>
            </a:r>
            <a:endParaRPr lang="en-GB" sz="1200" dirty="0">
              <a:solidFill>
                <a:srgbClr val="FFFFFF"/>
              </a:solidFill>
              <a:effectLst/>
              <a:latin typeface="Calibri Light" panose="020F0302020204030204" pitchFamily="34" charset="0"/>
            </a:endParaRPr>
          </a:p>
        </p:txBody>
      </p:sp>
      <p:cxnSp>
        <p:nvCxnSpPr>
          <p:cNvPr id="39" name="Gerader Verbinder 38">
            <a:extLst>
              <a:ext uri="{FF2B5EF4-FFF2-40B4-BE49-F238E27FC236}">
                <a16:creationId xmlns:a16="http://schemas.microsoft.com/office/drawing/2014/main" xmlns="" id="{60B78CA5-DDCE-5A6F-D386-E9AEC96D2544}"/>
              </a:ext>
            </a:extLst>
          </p:cNvPr>
          <p:cNvCxnSpPr>
            <a:cxnSpLocks/>
          </p:cNvCxnSpPr>
          <p:nvPr/>
        </p:nvCxnSpPr>
        <p:spPr>
          <a:xfrm>
            <a:off x="1511300" y="4666670"/>
            <a:ext cx="68961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platzhalter 64">
            <a:extLst>
              <a:ext uri="{FF2B5EF4-FFF2-40B4-BE49-F238E27FC236}">
                <a16:creationId xmlns:a16="http://schemas.microsoft.com/office/drawing/2014/main" xmlns="" id="{F28B3AA1-C7D8-1E31-DE66-B3BD8C452B9C}"/>
              </a:ext>
            </a:extLst>
          </p:cNvPr>
          <p:cNvSpPr>
            <a:spLocks noGrp="1"/>
          </p:cNvSpPr>
          <p:nvPr>
            <p:ph type="body" sz="quarter" idx="11"/>
          </p:nvPr>
        </p:nvSpPr>
        <p:spPr>
          <a:xfrm>
            <a:off x="4033865" y="0"/>
            <a:ext cx="7228840" cy="6858000"/>
          </a:xfrm>
          <a:custGeom>
            <a:avLst/>
            <a:gdLst>
              <a:gd name="connsiteX0" fmla="*/ 1571902 w 7228840"/>
              <a:gd name="connsiteY0" fmla="*/ 0 h 6858000"/>
              <a:gd name="connsiteX1" fmla="*/ 7228840 w 7228840"/>
              <a:gd name="connsiteY1" fmla="*/ 0 h 6858000"/>
              <a:gd name="connsiteX2" fmla="*/ 2519932 w 7228840"/>
              <a:gd name="connsiteY2" fmla="*/ 6858000 h 6858000"/>
              <a:gd name="connsiteX3" fmla="*/ 0 w 7228840"/>
              <a:gd name="connsiteY3" fmla="*/ 6858000 h 6858000"/>
              <a:gd name="connsiteX4" fmla="*/ 2191570 w 7228840"/>
              <a:gd name="connsiteY4" fmla="*/ 3266104 h 6858000"/>
              <a:gd name="connsiteX5" fmla="*/ 734940 w 7228840"/>
              <a:gd name="connsiteY5" fmla="*/ 1084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8840" h="6858000">
                <a:moveTo>
                  <a:pt x="1571902" y="0"/>
                </a:moveTo>
                <a:lnTo>
                  <a:pt x="7228840" y="0"/>
                </a:lnTo>
                <a:lnTo>
                  <a:pt x="2519932" y="6858000"/>
                </a:lnTo>
                <a:lnTo>
                  <a:pt x="0" y="6858000"/>
                </a:lnTo>
                <a:lnTo>
                  <a:pt x="2191570" y="3266104"/>
                </a:lnTo>
                <a:lnTo>
                  <a:pt x="734940" y="1084445"/>
                </a:lnTo>
                <a:close/>
              </a:path>
            </a:pathLst>
          </a:custGeom>
          <a:solidFill>
            <a:schemeClr val="bg1">
              <a:alpha val="10000"/>
            </a:schemeClr>
          </a:solidFill>
        </p:spPr>
        <p:txBody>
          <a:bodyPr wrap="square">
            <a:noAutofit/>
          </a:bodyPr>
          <a:lstStyle>
            <a:lvl1pPr marL="0" indent="0">
              <a:buNone/>
              <a:defRPr>
                <a:solidFill>
                  <a:schemeClr val="tx1">
                    <a:alpha val="0"/>
                  </a:schemeClr>
                </a:solidFill>
              </a:defRPr>
            </a:lvl1pPr>
            <a:lvl2pPr marL="216000" indent="0">
              <a:buNone/>
              <a:defRPr/>
            </a:lvl2pPr>
            <a:lvl3pPr marL="432000" indent="0">
              <a:buNone/>
              <a:defRPr/>
            </a:lvl3pPr>
            <a:lvl4pPr marL="648000" indent="0">
              <a:buNone/>
              <a:defRPr/>
            </a:lvl4pPr>
            <a:lvl5pPr marL="864000" indent="0">
              <a:buNone/>
              <a:defRPr/>
            </a:lvl5pPr>
          </a:lstStyle>
          <a:p>
            <a:pPr lvl="0"/>
            <a:endParaRPr lang="en-US" dirty="0"/>
          </a:p>
        </p:txBody>
      </p:sp>
      <p:pic>
        <p:nvPicPr>
          <p:cNvPr id="4" name="Grafik 3">
            <a:extLst>
              <a:ext uri="{FF2B5EF4-FFF2-40B4-BE49-F238E27FC236}">
                <a16:creationId xmlns:a16="http://schemas.microsoft.com/office/drawing/2014/main" xmlns="" id="{F52EFE36-E54A-7FA8-1B25-A991C8DC3DAE}"/>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695325" y="4315973"/>
            <a:ext cx="561116" cy="701394"/>
          </a:xfrm>
          <a:prstGeom prst="rect">
            <a:avLst/>
          </a:prstGeom>
        </p:spPr>
      </p:pic>
    </p:spTree>
    <p:extLst>
      <p:ext uri="{BB962C8B-B14F-4D97-AF65-F5344CB8AC3E}">
        <p14:creationId xmlns:p14="http://schemas.microsoft.com/office/powerpoint/2010/main" xmlns="" val="405095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mp; 2 contents 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518477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6311902" y="1628775"/>
            <a:ext cx="518477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7" name="Fußzeilenplatzhalter 6">
            <a:extLst>
              <a:ext uri="{FF2B5EF4-FFF2-40B4-BE49-F238E27FC236}">
                <a16:creationId xmlns:a16="http://schemas.microsoft.com/office/drawing/2014/main" xmlns="" id="{4D592AA7-C146-4851-2F0C-9E05B78B0014}"/>
              </a:ext>
            </a:extLst>
          </p:cNvPr>
          <p:cNvSpPr>
            <a:spLocks noGrp="1"/>
          </p:cNvSpPr>
          <p:nvPr>
            <p:ph type="ftr" sz="quarter" idx="15"/>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1363215219"/>
      </p:ext>
    </p:extLst>
  </p:cSld>
  <p:clrMapOvr>
    <a:masterClrMapping/>
  </p:clrMapOvr>
  <p:extLst>
    <p:ext uri="{DCECCB84-F9BA-43D5-87BE-67443E8EF086}">
      <p15:sldGuideLst xmlns:p15="http://schemas.microsoft.com/office/powerpoint/2012/main" xmlns="">
        <p15:guide id="1" pos="3704">
          <p15:clr>
            <a:srgbClr val="FBAE40"/>
          </p15:clr>
        </p15:guide>
        <p15:guide id="2" pos="3840">
          <p15:clr>
            <a:srgbClr val="FBAE40"/>
          </p15:clr>
        </p15:guide>
        <p15:guide id="3" pos="39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mp; 3 contents gradient/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4440238"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11" name="Inhaltsplatzhalter 2">
            <a:extLst>
              <a:ext uri="{FF2B5EF4-FFF2-40B4-BE49-F238E27FC236}">
                <a16:creationId xmlns:a16="http://schemas.microsoft.com/office/drawing/2014/main" xmlns="" id="{07AB6479-A4FB-DDDC-4B01-261DF7BD7118}"/>
              </a:ext>
            </a:extLst>
          </p:cNvPr>
          <p:cNvSpPr>
            <a:spLocks noGrp="1"/>
          </p:cNvSpPr>
          <p:nvPr>
            <p:ph idx="15" hasCustomPrompt="1"/>
          </p:nvPr>
        </p:nvSpPr>
        <p:spPr>
          <a:xfrm>
            <a:off x="8185151"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Tree>
    <p:extLst>
      <p:ext uri="{BB962C8B-B14F-4D97-AF65-F5344CB8AC3E}">
        <p14:creationId xmlns:p14="http://schemas.microsoft.com/office/powerpoint/2010/main" xmlns="" val="3872860928"/>
      </p:ext>
    </p:extLst>
  </p:cSld>
  <p:clrMapOvr>
    <a:masterClrMapping/>
  </p:clrMapOvr>
  <p:extLst>
    <p:ext uri="{DCECCB84-F9BA-43D5-87BE-67443E8EF086}">
      <p15:sldGuideLst xmlns:p15="http://schemas.microsoft.com/office/powerpoint/2012/main" xmlns="">
        <p15:guide id="1" pos="2525">
          <p15:clr>
            <a:srgbClr val="FBAE40"/>
          </p15:clr>
        </p15:guide>
        <p15:guide id="2" pos="2661">
          <p15:clr>
            <a:srgbClr val="FBAE40"/>
          </p15:clr>
        </p15:guide>
        <p15:guide id="3" pos="2797">
          <p15:clr>
            <a:srgbClr val="FBAE40"/>
          </p15:clr>
        </p15:guide>
        <p15:guide id="4" pos="5155">
          <p15:clr>
            <a:srgbClr val="FBAE40"/>
          </p15:clr>
        </p15:guide>
        <p15:guide id="5" pos="5019">
          <p15:clr>
            <a:srgbClr val="FBAE40"/>
          </p15:clr>
        </p15:guide>
        <p15:guide id="6" pos="488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3 contents gradient">
    <p:spTree>
      <p:nvGrpSpPr>
        <p:cNvPr id="1" name=""/>
        <p:cNvGrpSpPr/>
        <p:nvPr/>
      </p:nvGrpSpPr>
      <p:grpSpPr>
        <a:xfrm>
          <a:off x="0" y="0"/>
          <a:ext cx="0" cy="0"/>
          <a:chOff x="0" y="0"/>
          <a:chExt cx="0" cy="0"/>
        </a:xfrm>
      </p:grpSpPr>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4440238"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11" name="Inhaltsplatzhalter 2">
            <a:extLst>
              <a:ext uri="{FF2B5EF4-FFF2-40B4-BE49-F238E27FC236}">
                <a16:creationId xmlns:a16="http://schemas.microsoft.com/office/drawing/2014/main" xmlns="" id="{07AB6479-A4FB-DDDC-4B01-261DF7BD7118}"/>
              </a:ext>
            </a:extLst>
          </p:cNvPr>
          <p:cNvSpPr>
            <a:spLocks noGrp="1"/>
          </p:cNvSpPr>
          <p:nvPr>
            <p:ph idx="15" hasCustomPrompt="1"/>
          </p:nvPr>
        </p:nvSpPr>
        <p:spPr>
          <a:xfrm>
            <a:off x="8185151"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Tree>
    <p:extLst>
      <p:ext uri="{BB962C8B-B14F-4D97-AF65-F5344CB8AC3E}">
        <p14:creationId xmlns:p14="http://schemas.microsoft.com/office/powerpoint/2010/main" xmlns="" val="70609470"/>
      </p:ext>
    </p:extLst>
  </p:cSld>
  <p:clrMapOvr>
    <a:masterClrMapping/>
  </p:clrMapOvr>
  <p:extLst>
    <p:ext uri="{DCECCB84-F9BA-43D5-87BE-67443E8EF086}">
      <p15:sldGuideLst xmlns:p15="http://schemas.microsoft.com/office/powerpoint/2012/main" xmlns="">
        <p15:guide id="1" pos="2525">
          <p15:clr>
            <a:srgbClr val="FBAE40"/>
          </p15:clr>
        </p15:guide>
        <p15:guide id="2" pos="2661">
          <p15:clr>
            <a:srgbClr val="FBAE40"/>
          </p15:clr>
        </p15:guide>
        <p15:guide id="3" pos="2797">
          <p15:clr>
            <a:srgbClr val="FBAE40"/>
          </p15:clr>
        </p15:guide>
        <p15:guide id="4" pos="5155">
          <p15:clr>
            <a:srgbClr val="FBAE40"/>
          </p15:clr>
        </p15:guide>
        <p15:guide id="5" pos="5019">
          <p15:clr>
            <a:srgbClr val="FBAE40"/>
          </p15:clr>
        </p15:guide>
        <p15:guide id="6" pos="488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3 contents 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4440238"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11" name="Inhaltsplatzhalter 2">
            <a:extLst>
              <a:ext uri="{FF2B5EF4-FFF2-40B4-BE49-F238E27FC236}">
                <a16:creationId xmlns:a16="http://schemas.microsoft.com/office/drawing/2014/main" xmlns="" id="{07AB6479-A4FB-DDDC-4B01-261DF7BD7118}"/>
              </a:ext>
            </a:extLst>
          </p:cNvPr>
          <p:cNvSpPr>
            <a:spLocks noGrp="1"/>
          </p:cNvSpPr>
          <p:nvPr>
            <p:ph idx="15" hasCustomPrompt="1"/>
          </p:nvPr>
        </p:nvSpPr>
        <p:spPr>
          <a:xfrm>
            <a:off x="8185151"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7" name="Fußzeilenplatzhalter 6">
            <a:extLst>
              <a:ext uri="{FF2B5EF4-FFF2-40B4-BE49-F238E27FC236}">
                <a16:creationId xmlns:a16="http://schemas.microsoft.com/office/drawing/2014/main" xmlns="" id="{7F1FC455-6AF1-22E2-2331-290E6442CB7F}"/>
              </a:ext>
            </a:extLst>
          </p:cNvPr>
          <p:cNvSpPr>
            <a:spLocks noGrp="1"/>
          </p:cNvSpPr>
          <p:nvPr>
            <p:ph type="ftr" sz="quarter" idx="16"/>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1671187156"/>
      </p:ext>
    </p:extLst>
  </p:cSld>
  <p:clrMapOvr>
    <a:masterClrMapping/>
  </p:clrMapOvr>
  <p:extLst>
    <p:ext uri="{DCECCB84-F9BA-43D5-87BE-67443E8EF086}">
      <p15:sldGuideLst xmlns:p15="http://schemas.microsoft.com/office/powerpoint/2012/main" xmlns="">
        <p15:guide id="1" pos="2525">
          <p15:clr>
            <a:srgbClr val="FBAE40"/>
          </p15:clr>
        </p15:guide>
        <p15:guide id="2" pos="2661">
          <p15:clr>
            <a:srgbClr val="FBAE40"/>
          </p15:clr>
        </p15:guide>
        <p15:guide id="3" pos="2797">
          <p15:clr>
            <a:srgbClr val="FBAE40"/>
          </p15:clr>
        </p15:guide>
        <p15:guide id="4" pos="5155">
          <p15:clr>
            <a:srgbClr val="FBAE40"/>
          </p15:clr>
        </p15:guide>
        <p15:guide id="5" pos="5019">
          <p15:clr>
            <a:srgbClr val="FBAE40"/>
          </p15:clr>
        </p15:guide>
        <p15:guide id="6" pos="488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3 content gradient/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7056438"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11" name="Inhaltsplatzhalter 2">
            <a:extLst>
              <a:ext uri="{FF2B5EF4-FFF2-40B4-BE49-F238E27FC236}">
                <a16:creationId xmlns:a16="http://schemas.microsoft.com/office/drawing/2014/main" xmlns="" id="{07AB6479-A4FB-DDDC-4B01-261DF7BD7118}"/>
              </a:ext>
            </a:extLst>
          </p:cNvPr>
          <p:cNvSpPr>
            <a:spLocks noGrp="1"/>
          </p:cNvSpPr>
          <p:nvPr>
            <p:ph idx="15" hasCustomPrompt="1"/>
          </p:nvPr>
        </p:nvSpPr>
        <p:spPr>
          <a:xfrm>
            <a:off x="8185151"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Tree>
    <p:extLst>
      <p:ext uri="{BB962C8B-B14F-4D97-AF65-F5344CB8AC3E}">
        <p14:creationId xmlns:p14="http://schemas.microsoft.com/office/powerpoint/2010/main" xmlns="" val="9119725"/>
      </p:ext>
    </p:extLst>
  </p:cSld>
  <p:clrMapOvr>
    <a:masterClrMapping/>
  </p:clrMapOvr>
  <p:extLst>
    <p:ext uri="{DCECCB84-F9BA-43D5-87BE-67443E8EF086}">
      <p15:sldGuideLst xmlns:p15="http://schemas.microsoft.com/office/powerpoint/2012/main" xmlns="">
        <p15:guide id="4" pos="5155">
          <p15:clr>
            <a:srgbClr val="FBAE40"/>
          </p15:clr>
        </p15:guide>
        <p15:guide id="5" pos="5019">
          <p15:clr>
            <a:srgbClr val="FBAE40"/>
          </p15:clr>
        </p15:guide>
        <p15:guide id="6" pos="488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3 content gradient">
    <p:spTree>
      <p:nvGrpSpPr>
        <p:cNvPr id="1" name=""/>
        <p:cNvGrpSpPr/>
        <p:nvPr/>
      </p:nvGrpSpPr>
      <p:grpSpPr>
        <a:xfrm>
          <a:off x="0" y="0"/>
          <a:ext cx="0" cy="0"/>
          <a:chOff x="0" y="0"/>
          <a:chExt cx="0" cy="0"/>
        </a:xfrm>
      </p:grpSpPr>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7056438"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11" name="Inhaltsplatzhalter 2">
            <a:extLst>
              <a:ext uri="{FF2B5EF4-FFF2-40B4-BE49-F238E27FC236}">
                <a16:creationId xmlns:a16="http://schemas.microsoft.com/office/drawing/2014/main" xmlns="" id="{07AB6479-A4FB-DDDC-4B01-261DF7BD7118}"/>
              </a:ext>
            </a:extLst>
          </p:cNvPr>
          <p:cNvSpPr>
            <a:spLocks noGrp="1"/>
          </p:cNvSpPr>
          <p:nvPr>
            <p:ph idx="15" hasCustomPrompt="1"/>
          </p:nvPr>
        </p:nvSpPr>
        <p:spPr>
          <a:xfrm>
            <a:off x="8185151"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Tree>
    <p:extLst>
      <p:ext uri="{BB962C8B-B14F-4D97-AF65-F5344CB8AC3E}">
        <p14:creationId xmlns:p14="http://schemas.microsoft.com/office/powerpoint/2010/main" xmlns="" val="2724517838"/>
      </p:ext>
    </p:extLst>
  </p:cSld>
  <p:clrMapOvr>
    <a:masterClrMapping/>
  </p:clrMapOvr>
  <p:extLst>
    <p:ext uri="{DCECCB84-F9BA-43D5-87BE-67443E8EF086}">
      <p15:sldGuideLst xmlns:p15="http://schemas.microsoft.com/office/powerpoint/2012/main" xmlns="">
        <p15:guide id="4" pos="5155">
          <p15:clr>
            <a:srgbClr val="FBAE40"/>
          </p15:clr>
        </p15:guide>
        <p15:guide id="5" pos="5019">
          <p15:clr>
            <a:srgbClr val="FBAE40"/>
          </p15:clr>
        </p15:guide>
        <p15:guide id="6" pos="488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3 content 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7056438"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11" name="Inhaltsplatzhalter 2">
            <a:extLst>
              <a:ext uri="{FF2B5EF4-FFF2-40B4-BE49-F238E27FC236}">
                <a16:creationId xmlns:a16="http://schemas.microsoft.com/office/drawing/2014/main" xmlns="" id="{07AB6479-A4FB-DDDC-4B01-261DF7BD7118}"/>
              </a:ext>
            </a:extLst>
          </p:cNvPr>
          <p:cNvSpPr>
            <a:spLocks noGrp="1"/>
          </p:cNvSpPr>
          <p:nvPr>
            <p:ph idx="15" hasCustomPrompt="1"/>
          </p:nvPr>
        </p:nvSpPr>
        <p:spPr>
          <a:xfrm>
            <a:off x="8185151"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4" name="Fußzeilenplatzhalter 3">
            <a:extLst>
              <a:ext uri="{FF2B5EF4-FFF2-40B4-BE49-F238E27FC236}">
                <a16:creationId xmlns:a16="http://schemas.microsoft.com/office/drawing/2014/main" xmlns="" id="{A315E053-B686-3337-B61D-CDCB43BAE4AA}"/>
              </a:ext>
            </a:extLst>
          </p:cNvPr>
          <p:cNvSpPr>
            <a:spLocks noGrp="1"/>
          </p:cNvSpPr>
          <p:nvPr>
            <p:ph type="ftr" sz="quarter" idx="16"/>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644930722"/>
      </p:ext>
    </p:extLst>
  </p:cSld>
  <p:clrMapOvr>
    <a:masterClrMapping/>
  </p:clrMapOvr>
  <p:extLst>
    <p:ext uri="{DCECCB84-F9BA-43D5-87BE-67443E8EF086}">
      <p15:sldGuideLst xmlns:p15="http://schemas.microsoft.com/office/powerpoint/2012/main" xmlns="">
        <p15:guide id="4" pos="5155">
          <p15:clr>
            <a:srgbClr val="FBAE40"/>
          </p15:clr>
        </p15:guide>
        <p15:guide id="5" pos="5019">
          <p15:clr>
            <a:srgbClr val="FBAE40"/>
          </p15:clr>
        </p15:guide>
        <p15:guide id="6" pos="488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3 content gradient/arrow">
    <p:spTree>
      <p:nvGrpSpPr>
        <p:cNvPr id="1" name=""/>
        <p:cNvGrpSpPr/>
        <p:nvPr/>
      </p:nvGrpSpPr>
      <p:grpSpPr>
        <a:xfrm>
          <a:off x="0" y="0"/>
          <a:ext cx="0" cy="0"/>
          <a:chOff x="0" y="0"/>
          <a:chExt cx="0" cy="0"/>
        </a:xfrm>
      </p:grpSpPr>
      <p:sp>
        <p:nvSpPr>
          <p:cNvPr id="20" name="Freihandform: Form 19">
            <a:extLst>
              <a:ext uri="{FF2B5EF4-FFF2-40B4-BE49-F238E27FC236}">
                <a16:creationId xmlns:a16="http://schemas.microsoft.com/office/drawing/2014/main" xmlns="" id="{8169F121-95D4-94D5-6BA3-EB351DD0EBC7}"/>
              </a:ext>
            </a:extLst>
          </p:cNvPr>
          <p:cNvSpPr/>
          <p:nvPr/>
        </p:nvSpPr>
        <p:spPr>
          <a:xfrm flipH="1">
            <a:off x="3033482" y="1"/>
            <a:ext cx="9158518" cy="6857999"/>
          </a:xfrm>
          <a:custGeom>
            <a:avLst/>
            <a:gdLst>
              <a:gd name="connsiteX0" fmla="*/ 5451032 w 9158518"/>
              <a:gd name="connsiteY0" fmla="*/ 0 h 6857999"/>
              <a:gd name="connsiteX1" fmla="*/ 0 w 9158518"/>
              <a:gd name="connsiteY1" fmla="*/ 0 h 6857999"/>
              <a:gd name="connsiteX2" fmla="*/ 0 w 9158518"/>
              <a:gd name="connsiteY2" fmla="*/ 4613876 h 6857999"/>
              <a:gd name="connsiteX3" fmla="*/ 1540882 w 9158518"/>
              <a:gd name="connsiteY3" fmla="*/ 6857999 h 6857999"/>
              <a:gd name="connsiteX4" fmla="*/ 9158518 w 9158518"/>
              <a:gd name="connsiteY4" fmla="*/ 6857999 h 6857999"/>
              <a:gd name="connsiteX5" fmla="*/ 4662917 w 9158518"/>
              <a:gd name="connsiteY5" fmla="*/ 103308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8518" h="6857999">
                <a:moveTo>
                  <a:pt x="5451032" y="0"/>
                </a:moveTo>
                <a:lnTo>
                  <a:pt x="0" y="0"/>
                </a:lnTo>
                <a:lnTo>
                  <a:pt x="0" y="4613876"/>
                </a:lnTo>
                <a:lnTo>
                  <a:pt x="1540882" y="6857999"/>
                </a:lnTo>
                <a:lnTo>
                  <a:pt x="9158518" y="6857999"/>
                </a:lnTo>
                <a:lnTo>
                  <a:pt x="4662917" y="1033083"/>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4440238" y="1628775"/>
            <a:ext cx="705405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grpSp>
        <p:nvGrpSpPr>
          <p:cNvPr id="21" name="Gruppieren 20">
            <a:extLst>
              <a:ext uri="{FF2B5EF4-FFF2-40B4-BE49-F238E27FC236}">
                <a16:creationId xmlns:a16="http://schemas.microsoft.com/office/drawing/2014/main" xmlns="" id="{9D253E7B-5CDE-2D9F-FF5E-5EC1D8E5610B}"/>
              </a:ext>
            </a:extLst>
          </p:cNvPr>
          <p:cNvGrpSpPr/>
          <p:nvPr/>
        </p:nvGrpSpPr>
        <p:grpSpPr>
          <a:xfrm>
            <a:off x="9938597" y="441325"/>
            <a:ext cx="1558078" cy="295275"/>
            <a:chOff x="9938597" y="441325"/>
            <a:chExt cx="1558078" cy="295275"/>
          </a:xfrm>
        </p:grpSpPr>
        <p:sp>
          <p:nvSpPr>
            <p:cNvPr id="22" name="Freeform: Shape 10">
              <a:extLst>
                <a:ext uri="{FF2B5EF4-FFF2-40B4-BE49-F238E27FC236}">
                  <a16:creationId xmlns:a16="http://schemas.microsoft.com/office/drawing/2014/main" xmlns="" id="{C2DEDC9F-1BFD-5343-85A0-C248D5C89272}"/>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23" name="Freeform: Shape 11">
              <a:extLst>
                <a:ext uri="{FF2B5EF4-FFF2-40B4-BE49-F238E27FC236}">
                  <a16:creationId xmlns:a16="http://schemas.microsoft.com/office/drawing/2014/main" xmlns="" id="{272BC39D-CB69-31CF-8B75-FF3B60CEA1D1}"/>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Tree>
    <p:extLst>
      <p:ext uri="{BB962C8B-B14F-4D97-AF65-F5344CB8AC3E}">
        <p14:creationId xmlns:p14="http://schemas.microsoft.com/office/powerpoint/2010/main" xmlns="" val="2040829126"/>
      </p:ext>
    </p:extLst>
  </p:cSld>
  <p:clrMapOvr>
    <a:masterClrMapping/>
  </p:clrMapOvr>
  <p:extLst>
    <p:ext uri="{DCECCB84-F9BA-43D5-87BE-67443E8EF086}">
      <p15:sldGuideLst xmlns:p15="http://schemas.microsoft.com/office/powerpoint/2012/main" xmlns="">
        <p15:guide id="1" pos="2525">
          <p15:clr>
            <a:srgbClr val="FBAE40"/>
          </p15:clr>
        </p15:guide>
        <p15:guide id="2" pos="2661">
          <p15:clr>
            <a:srgbClr val="FBAE40"/>
          </p15:clr>
        </p15:guide>
        <p15:guide id="3" pos="27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 content gradient">
    <p:spTree>
      <p:nvGrpSpPr>
        <p:cNvPr id="1" name=""/>
        <p:cNvGrpSpPr/>
        <p:nvPr/>
      </p:nvGrpSpPr>
      <p:grpSpPr>
        <a:xfrm>
          <a:off x="0" y="0"/>
          <a:ext cx="0" cy="0"/>
          <a:chOff x="0" y="0"/>
          <a:chExt cx="0" cy="0"/>
        </a:xfrm>
      </p:grpSpPr>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4440238" y="1628775"/>
            <a:ext cx="705405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Tree>
    <p:extLst>
      <p:ext uri="{BB962C8B-B14F-4D97-AF65-F5344CB8AC3E}">
        <p14:creationId xmlns:p14="http://schemas.microsoft.com/office/powerpoint/2010/main" xmlns="" val="357064302"/>
      </p:ext>
    </p:extLst>
  </p:cSld>
  <p:clrMapOvr>
    <a:masterClrMapping/>
  </p:clrMapOvr>
  <p:extLst>
    <p:ext uri="{DCECCB84-F9BA-43D5-87BE-67443E8EF086}">
      <p15:sldGuideLst xmlns:p15="http://schemas.microsoft.com/office/powerpoint/2012/main" xmlns="">
        <p15:guide id="1" pos="2525">
          <p15:clr>
            <a:srgbClr val="FBAE40"/>
          </p15:clr>
        </p15:guide>
        <p15:guide id="2" pos="2661">
          <p15:clr>
            <a:srgbClr val="FBAE40"/>
          </p15:clr>
        </p15:guide>
        <p15:guide id="3" pos="279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3 content arrow">
    <p:spTree>
      <p:nvGrpSpPr>
        <p:cNvPr id="1" name=""/>
        <p:cNvGrpSpPr/>
        <p:nvPr/>
      </p:nvGrpSpPr>
      <p:grpSpPr>
        <a:xfrm>
          <a:off x="0" y="0"/>
          <a:ext cx="0" cy="0"/>
          <a:chOff x="0" y="0"/>
          <a:chExt cx="0" cy="0"/>
        </a:xfrm>
      </p:grpSpPr>
      <p:sp>
        <p:nvSpPr>
          <p:cNvPr id="20" name="Freihandform: Form 19">
            <a:extLst>
              <a:ext uri="{FF2B5EF4-FFF2-40B4-BE49-F238E27FC236}">
                <a16:creationId xmlns:a16="http://schemas.microsoft.com/office/drawing/2014/main" xmlns="" id="{8169F121-95D4-94D5-6BA3-EB351DD0EBC7}"/>
              </a:ext>
            </a:extLst>
          </p:cNvPr>
          <p:cNvSpPr/>
          <p:nvPr/>
        </p:nvSpPr>
        <p:spPr>
          <a:xfrm flipH="1">
            <a:off x="3033482" y="1"/>
            <a:ext cx="9158518" cy="6857999"/>
          </a:xfrm>
          <a:custGeom>
            <a:avLst/>
            <a:gdLst>
              <a:gd name="connsiteX0" fmla="*/ 5451032 w 9158518"/>
              <a:gd name="connsiteY0" fmla="*/ 0 h 6857999"/>
              <a:gd name="connsiteX1" fmla="*/ 0 w 9158518"/>
              <a:gd name="connsiteY1" fmla="*/ 0 h 6857999"/>
              <a:gd name="connsiteX2" fmla="*/ 0 w 9158518"/>
              <a:gd name="connsiteY2" fmla="*/ 4613876 h 6857999"/>
              <a:gd name="connsiteX3" fmla="*/ 1540882 w 9158518"/>
              <a:gd name="connsiteY3" fmla="*/ 6857999 h 6857999"/>
              <a:gd name="connsiteX4" fmla="*/ 9158518 w 9158518"/>
              <a:gd name="connsiteY4" fmla="*/ 6857999 h 6857999"/>
              <a:gd name="connsiteX5" fmla="*/ 4662917 w 9158518"/>
              <a:gd name="connsiteY5" fmla="*/ 103308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8518" h="6857999">
                <a:moveTo>
                  <a:pt x="5451032" y="0"/>
                </a:moveTo>
                <a:lnTo>
                  <a:pt x="0" y="0"/>
                </a:lnTo>
                <a:lnTo>
                  <a:pt x="0" y="4613876"/>
                </a:lnTo>
                <a:lnTo>
                  <a:pt x="1540882" y="6857999"/>
                </a:lnTo>
                <a:lnTo>
                  <a:pt x="9158518" y="6857999"/>
                </a:lnTo>
                <a:lnTo>
                  <a:pt x="4662917" y="1033083"/>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3313113"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4440238" y="1628775"/>
            <a:ext cx="705405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grpSp>
        <p:nvGrpSpPr>
          <p:cNvPr id="21" name="Gruppieren 20">
            <a:extLst>
              <a:ext uri="{FF2B5EF4-FFF2-40B4-BE49-F238E27FC236}">
                <a16:creationId xmlns:a16="http://schemas.microsoft.com/office/drawing/2014/main" xmlns="" id="{9D253E7B-5CDE-2D9F-FF5E-5EC1D8E5610B}"/>
              </a:ext>
            </a:extLst>
          </p:cNvPr>
          <p:cNvGrpSpPr/>
          <p:nvPr/>
        </p:nvGrpSpPr>
        <p:grpSpPr>
          <a:xfrm>
            <a:off x="9938597" y="441325"/>
            <a:ext cx="1558078" cy="295275"/>
            <a:chOff x="9938597" y="441325"/>
            <a:chExt cx="1558078" cy="295275"/>
          </a:xfrm>
        </p:grpSpPr>
        <p:sp>
          <p:nvSpPr>
            <p:cNvPr id="22" name="Freeform: Shape 10">
              <a:extLst>
                <a:ext uri="{FF2B5EF4-FFF2-40B4-BE49-F238E27FC236}">
                  <a16:creationId xmlns:a16="http://schemas.microsoft.com/office/drawing/2014/main" xmlns="" id="{C2DEDC9F-1BFD-5343-85A0-C248D5C89272}"/>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23" name="Freeform: Shape 11">
              <a:extLst>
                <a:ext uri="{FF2B5EF4-FFF2-40B4-BE49-F238E27FC236}">
                  <a16:creationId xmlns:a16="http://schemas.microsoft.com/office/drawing/2014/main" xmlns="" id="{272BC39D-CB69-31CF-8B75-FF3B60CEA1D1}"/>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
        <p:nvSpPr>
          <p:cNvPr id="7" name="Fußzeilenplatzhalter 6">
            <a:extLst>
              <a:ext uri="{FF2B5EF4-FFF2-40B4-BE49-F238E27FC236}">
                <a16:creationId xmlns:a16="http://schemas.microsoft.com/office/drawing/2014/main" xmlns="" id="{8ADD0323-53F1-36CB-382E-D27C47696A66}"/>
              </a:ext>
            </a:extLst>
          </p:cNvPr>
          <p:cNvSpPr>
            <a:spLocks noGrp="1"/>
          </p:cNvSpPr>
          <p:nvPr>
            <p:ph type="ftr" sz="quarter" idx="15"/>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1570592611"/>
      </p:ext>
    </p:extLst>
  </p:cSld>
  <p:clrMapOvr>
    <a:masterClrMapping/>
  </p:clrMapOvr>
  <p:extLst>
    <p:ext uri="{DCECCB84-F9BA-43D5-87BE-67443E8EF086}">
      <p15:sldGuideLst xmlns:p15="http://schemas.microsoft.com/office/powerpoint/2012/main" xmlns="">
        <p15:guide id="1" pos="2525">
          <p15:clr>
            <a:srgbClr val="FBAE40"/>
          </p15:clr>
        </p15:guide>
        <p15:guide id="2" pos="2661">
          <p15:clr>
            <a:srgbClr val="FBAE40"/>
          </p15:clr>
        </p15:guide>
        <p15:guide id="3" pos="27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with image 2">
    <p:spTree>
      <p:nvGrpSpPr>
        <p:cNvPr id="1" name=""/>
        <p:cNvGrpSpPr/>
        <p:nvPr/>
      </p:nvGrpSpPr>
      <p:grpSpPr>
        <a:xfrm>
          <a:off x="0" y="0"/>
          <a:ext cx="0" cy="0"/>
          <a:chOff x="0" y="0"/>
          <a:chExt cx="0" cy="0"/>
        </a:xfrm>
      </p:grpSpPr>
      <p:sp>
        <p:nvSpPr>
          <p:cNvPr id="66" name="Freihandform: Form 65">
            <a:extLst>
              <a:ext uri="{FF2B5EF4-FFF2-40B4-BE49-F238E27FC236}">
                <a16:creationId xmlns:a16="http://schemas.microsoft.com/office/drawing/2014/main" xmlns="" id="{E5FFE867-0B84-6328-6448-62CA2F1396BE}"/>
              </a:ext>
            </a:extLst>
          </p:cNvPr>
          <p:cNvSpPr/>
          <p:nvPr/>
        </p:nvSpPr>
        <p:spPr>
          <a:xfrm>
            <a:off x="0" y="0"/>
            <a:ext cx="6225435" cy="6858000"/>
          </a:xfrm>
          <a:custGeom>
            <a:avLst/>
            <a:gdLst>
              <a:gd name="connsiteX0" fmla="*/ 0 w 7005849"/>
              <a:gd name="connsiteY0" fmla="*/ 0 h 6858000"/>
              <a:gd name="connsiteX1" fmla="*/ 1424840 w 7005849"/>
              <a:gd name="connsiteY1" fmla="*/ 0 h 6858000"/>
              <a:gd name="connsiteX2" fmla="*/ 3126959 w 7005849"/>
              <a:gd name="connsiteY2" fmla="*/ 0 h 6858000"/>
              <a:gd name="connsiteX3" fmla="*/ 4551799 w 7005849"/>
              <a:gd name="connsiteY3" fmla="*/ 0 h 6858000"/>
              <a:gd name="connsiteX4" fmla="*/ 7005849 w 7005849"/>
              <a:gd name="connsiteY4" fmla="*/ 3266104 h 6858000"/>
              <a:gd name="connsiteX5" fmla="*/ 4539546 w 7005849"/>
              <a:gd name="connsiteY5" fmla="*/ 6858000 h 6858000"/>
              <a:gd name="connsiteX6" fmla="*/ 3114706 w 7005849"/>
              <a:gd name="connsiteY6" fmla="*/ 6858000 h 6858000"/>
              <a:gd name="connsiteX7" fmla="*/ 1424840 w 7005849"/>
              <a:gd name="connsiteY7" fmla="*/ 6858000 h 6858000"/>
              <a:gd name="connsiteX8" fmla="*/ 0 w 7005849"/>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5849" h="6858000">
                <a:moveTo>
                  <a:pt x="0" y="0"/>
                </a:moveTo>
                <a:lnTo>
                  <a:pt x="1424840" y="0"/>
                </a:lnTo>
                <a:lnTo>
                  <a:pt x="3126959" y="0"/>
                </a:lnTo>
                <a:lnTo>
                  <a:pt x="4551799" y="0"/>
                </a:lnTo>
                <a:lnTo>
                  <a:pt x="7005849" y="3266104"/>
                </a:lnTo>
                <a:lnTo>
                  <a:pt x="4539546" y="6858000"/>
                </a:lnTo>
                <a:lnTo>
                  <a:pt x="3114706" y="6858000"/>
                </a:lnTo>
                <a:lnTo>
                  <a:pt x="1424840" y="6858000"/>
                </a:lnTo>
                <a:lnTo>
                  <a:pt x="0" y="685800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Bildplatzhalter 14">
            <a:extLst>
              <a:ext uri="{FF2B5EF4-FFF2-40B4-BE49-F238E27FC236}">
                <a16:creationId xmlns:a16="http://schemas.microsoft.com/office/drawing/2014/main" xmlns="" id="{0E3D2C8B-C9B8-CF89-7483-EADCB0D2154A}"/>
              </a:ext>
            </a:extLst>
          </p:cNvPr>
          <p:cNvSpPr>
            <a:spLocks noGrp="1"/>
          </p:cNvSpPr>
          <p:nvPr>
            <p:ph type="pic" sz="quarter" idx="10" hasCustomPrompt="1"/>
          </p:nvPr>
        </p:nvSpPr>
        <p:spPr>
          <a:xfrm>
            <a:off x="4033865" y="0"/>
            <a:ext cx="8158134" cy="6858000"/>
          </a:xfrm>
          <a:custGeom>
            <a:avLst/>
            <a:gdLst>
              <a:gd name="connsiteX0" fmla="*/ 10888 w 8158134"/>
              <a:gd name="connsiteY0" fmla="*/ 0 h 6858000"/>
              <a:gd name="connsiteX1" fmla="*/ 8158134 w 8158134"/>
              <a:gd name="connsiteY1" fmla="*/ 0 h 6858000"/>
              <a:gd name="connsiteX2" fmla="*/ 8158134 w 8158134"/>
              <a:gd name="connsiteY2" fmla="*/ 6858000 h 6858000"/>
              <a:gd name="connsiteX3" fmla="*/ 0 w 8158134"/>
              <a:gd name="connsiteY3" fmla="*/ 6858000 h 6858000"/>
              <a:gd name="connsiteX4" fmla="*/ 2191570 w 8158134"/>
              <a:gd name="connsiteY4" fmla="*/ 326610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8134" h="6858000">
                <a:moveTo>
                  <a:pt x="10888" y="0"/>
                </a:moveTo>
                <a:lnTo>
                  <a:pt x="8158134" y="0"/>
                </a:lnTo>
                <a:lnTo>
                  <a:pt x="8158134" y="6858000"/>
                </a:lnTo>
                <a:lnTo>
                  <a:pt x="0" y="6858000"/>
                </a:lnTo>
                <a:lnTo>
                  <a:pt x="2191570" y="3266104"/>
                </a:lnTo>
                <a:close/>
              </a:path>
            </a:pathLst>
          </a:custGeom>
          <a:solidFill>
            <a:schemeClr val="bg2"/>
          </a:solidFill>
        </p:spPr>
        <p:txBody>
          <a:bodyPr wrap="square" lIns="144000" tIns="144000" rIns="144000" bIns="144000">
            <a:noAutofit/>
          </a:bodyPr>
          <a:lstStyle>
            <a:lvl1pPr marL="0" indent="0" algn="r">
              <a:buNone/>
              <a:defRPr sz="1400"/>
            </a:lvl1pPr>
          </a:lstStyle>
          <a:p>
            <a:r>
              <a:rPr lang="en-US" dirty="0"/>
              <a:t>Please drag and drop image from folder</a:t>
            </a:r>
          </a:p>
        </p:txBody>
      </p:sp>
      <p:sp>
        <p:nvSpPr>
          <p:cNvPr id="2" name="Titel 1">
            <a:extLst>
              <a:ext uri="{FF2B5EF4-FFF2-40B4-BE49-F238E27FC236}">
                <a16:creationId xmlns:a16="http://schemas.microsoft.com/office/drawing/2014/main" xmlns="" id="{43AAB0E1-19E2-486E-9FA6-0A1F4F1C09D4}"/>
              </a:ext>
            </a:extLst>
          </p:cNvPr>
          <p:cNvSpPr>
            <a:spLocks noGrp="1"/>
          </p:cNvSpPr>
          <p:nvPr>
            <p:ph type="ctrTitle" hasCustomPrompt="1"/>
          </p:nvPr>
        </p:nvSpPr>
        <p:spPr>
          <a:xfrm>
            <a:off x="695324" y="4179114"/>
            <a:ext cx="3186140" cy="886397"/>
          </a:xfrm>
        </p:spPr>
        <p:txBody>
          <a:bodyPr vert="horz" wrap="square" anchor="b"/>
          <a:lstStyle>
            <a:lvl1pPr algn="l">
              <a:defRPr sz="3200">
                <a:solidFill>
                  <a:schemeClr val="bg1"/>
                </a:solidFill>
              </a:defRPr>
            </a:lvl1pPr>
          </a:lstStyle>
          <a:p>
            <a:r>
              <a:rPr lang="de-DE" dirty="0"/>
              <a:t>Title in </a:t>
            </a:r>
            <a:r>
              <a:rPr lang="de-DE" dirty="0" err="1"/>
              <a:t>two</a:t>
            </a:r>
            <a:r>
              <a:rPr lang="de-DE" dirty="0"/>
              <a:t> </a:t>
            </a:r>
            <a:r>
              <a:rPr lang="de-DE" dirty="0" err="1"/>
              <a:t>lines</a:t>
            </a:r>
            <a:r>
              <a:rPr lang="de-DE" dirty="0"/>
              <a:t>, Calibri </a:t>
            </a:r>
            <a:r>
              <a:rPr lang="de-DE" dirty="0" err="1"/>
              <a:t>Bold</a:t>
            </a:r>
            <a:r>
              <a:rPr lang="de-DE" dirty="0"/>
              <a:t>, 32pt</a:t>
            </a:r>
            <a:endParaRPr lang="en-US" dirty="0"/>
          </a:p>
        </p:txBody>
      </p:sp>
      <p:sp>
        <p:nvSpPr>
          <p:cNvPr id="3" name="Untertitel 2">
            <a:extLst>
              <a:ext uri="{FF2B5EF4-FFF2-40B4-BE49-F238E27FC236}">
                <a16:creationId xmlns:a16="http://schemas.microsoft.com/office/drawing/2014/main" xmlns="" id="{1D2245C3-0347-4A19-B37F-371700C8C7F8}"/>
              </a:ext>
            </a:extLst>
          </p:cNvPr>
          <p:cNvSpPr>
            <a:spLocks noGrp="1"/>
          </p:cNvSpPr>
          <p:nvPr>
            <p:ph type="subTitle" idx="1" hasCustomPrompt="1"/>
          </p:nvPr>
        </p:nvSpPr>
        <p:spPr>
          <a:xfrm>
            <a:off x="695324" y="5292725"/>
            <a:ext cx="3186140" cy="615553"/>
          </a:xfrm>
        </p:spPr>
        <p:txBody>
          <a:bodyPr wrap="square">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Subtitle</a:t>
            </a:r>
            <a:r>
              <a:rPr lang="de-DE" dirty="0"/>
              <a:t> in </a:t>
            </a:r>
            <a:r>
              <a:rPr lang="de-DE" dirty="0" err="1"/>
              <a:t>two</a:t>
            </a:r>
            <a:r>
              <a:rPr lang="de-DE" dirty="0"/>
              <a:t> </a:t>
            </a:r>
            <a:r>
              <a:rPr lang="de-DE" dirty="0" err="1"/>
              <a:t>lines</a:t>
            </a:r>
            <a:r>
              <a:rPr lang="de-DE" dirty="0"/>
              <a:t>,</a:t>
            </a:r>
            <a:br>
              <a:rPr lang="de-DE" dirty="0"/>
            </a:br>
            <a:r>
              <a:rPr lang="de-DE" dirty="0"/>
              <a:t>Calibri Light, 20pt</a:t>
            </a:r>
            <a:endParaRPr lang="en-US" dirty="0"/>
          </a:p>
        </p:txBody>
      </p:sp>
      <p:sp>
        <p:nvSpPr>
          <p:cNvPr id="19" name="TextBox 28">
            <a:extLst>
              <a:ext uri="{FF2B5EF4-FFF2-40B4-BE49-F238E27FC236}">
                <a16:creationId xmlns:a16="http://schemas.microsoft.com/office/drawing/2014/main" xmlns="" id="{0F142C4B-50A7-F05E-6BAA-FAF09DC22154}"/>
              </a:ext>
            </a:extLst>
          </p:cNvPr>
          <p:cNvSpPr txBox="1"/>
          <p:nvPr/>
        </p:nvSpPr>
        <p:spPr>
          <a:xfrm>
            <a:off x="695325" y="2310804"/>
            <a:ext cx="3497811" cy="492443"/>
          </a:xfrm>
          <a:prstGeom prst="rect">
            <a:avLst/>
          </a:prstGeom>
          <a:noFill/>
        </p:spPr>
        <p:txBody>
          <a:bodyPr wrap="square" lIns="0" tIns="0" rIns="0" bIns="0" rtlCol="0">
            <a:spAutoFit/>
          </a:bodyPr>
          <a:lstStyle/>
          <a:p>
            <a:pPr algn="l"/>
            <a:r>
              <a:rPr lang="en-GB" sz="2000" b="1" dirty="0">
                <a:solidFill>
                  <a:srgbClr val="FFFFFF"/>
                </a:solidFill>
                <a:effectLst/>
                <a:latin typeface="Calibri" panose="020F0502020204030204" pitchFamily="34" charset="0"/>
              </a:rPr>
              <a:t>Explore the Kontron Group</a:t>
            </a:r>
          </a:p>
          <a:p>
            <a:pPr algn="l"/>
            <a:r>
              <a:rPr lang="en-US" sz="1200" dirty="0">
                <a:solidFill>
                  <a:srgbClr val="FFFFFF"/>
                </a:solidFill>
                <a:effectLst/>
                <a:latin typeface="Calibri Light" panose="020F0302020204030204" pitchFamily="34" charset="0"/>
              </a:rPr>
              <a:t>We are a fast-moving multinational technology leader.</a:t>
            </a:r>
            <a:endParaRPr lang="en-GB" sz="1200" dirty="0">
              <a:solidFill>
                <a:srgbClr val="FFFFFF"/>
              </a:solidFill>
              <a:effectLst/>
              <a:latin typeface="Calibri Light" panose="020F0302020204030204" pitchFamily="34" charset="0"/>
            </a:endParaRPr>
          </a:p>
        </p:txBody>
      </p:sp>
      <p:cxnSp>
        <p:nvCxnSpPr>
          <p:cNvPr id="39" name="Gerader Verbinder 38">
            <a:extLst>
              <a:ext uri="{FF2B5EF4-FFF2-40B4-BE49-F238E27FC236}">
                <a16:creationId xmlns:a16="http://schemas.microsoft.com/office/drawing/2014/main" xmlns="" id="{60B78CA5-DDCE-5A6F-D386-E9AEC96D2544}"/>
              </a:ext>
            </a:extLst>
          </p:cNvPr>
          <p:cNvCxnSpPr>
            <a:cxnSpLocks/>
          </p:cNvCxnSpPr>
          <p:nvPr/>
        </p:nvCxnSpPr>
        <p:spPr>
          <a:xfrm>
            <a:off x="695324" y="5179117"/>
            <a:ext cx="68961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platzhalter 64">
            <a:extLst>
              <a:ext uri="{FF2B5EF4-FFF2-40B4-BE49-F238E27FC236}">
                <a16:creationId xmlns:a16="http://schemas.microsoft.com/office/drawing/2014/main" xmlns="" id="{C2E70C5A-7BF3-828C-FBE7-6BF5B321069E}"/>
              </a:ext>
            </a:extLst>
          </p:cNvPr>
          <p:cNvSpPr>
            <a:spLocks noGrp="1"/>
          </p:cNvSpPr>
          <p:nvPr>
            <p:ph type="body" sz="quarter" idx="11"/>
          </p:nvPr>
        </p:nvSpPr>
        <p:spPr>
          <a:xfrm>
            <a:off x="4033865" y="0"/>
            <a:ext cx="7228840" cy="6858000"/>
          </a:xfrm>
          <a:custGeom>
            <a:avLst/>
            <a:gdLst>
              <a:gd name="connsiteX0" fmla="*/ 1571902 w 7228840"/>
              <a:gd name="connsiteY0" fmla="*/ 0 h 6858000"/>
              <a:gd name="connsiteX1" fmla="*/ 7228840 w 7228840"/>
              <a:gd name="connsiteY1" fmla="*/ 0 h 6858000"/>
              <a:gd name="connsiteX2" fmla="*/ 2519932 w 7228840"/>
              <a:gd name="connsiteY2" fmla="*/ 6858000 h 6858000"/>
              <a:gd name="connsiteX3" fmla="*/ 0 w 7228840"/>
              <a:gd name="connsiteY3" fmla="*/ 6858000 h 6858000"/>
              <a:gd name="connsiteX4" fmla="*/ 2191570 w 7228840"/>
              <a:gd name="connsiteY4" fmla="*/ 3266104 h 6858000"/>
              <a:gd name="connsiteX5" fmla="*/ 734940 w 7228840"/>
              <a:gd name="connsiteY5" fmla="*/ 1084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8840" h="6858000">
                <a:moveTo>
                  <a:pt x="1571902" y="0"/>
                </a:moveTo>
                <a:lnTo>
                  <a:pt x="7228840" y="0"/>
                </a:lnTo>
                <a:lnTo>
                  <a:pt x="2519932" y="6858000"/>
                </a:lnTo>
                <a:lnTo>
                  <a:pt x="0" y="6858000"/>
                </a:lnTo>
                <a:lnTo>
                  <a:pt x="2191570" y="3266104"/>
                </a:lnTo>
                <a:lnTo>
                  <a:pt x="734940" y="1084445"/>
                </a:lnTo>
                <a:close/>
              </a:path>
            </a:pathLst>
          </a:custGeom>
          <a:solidFill>
            <a:schemeClr val="bg1">
              <a:alpha val="10000"/>
            </a:schemeClr>
          </a:solidFill>
        </p:spPr>
        <p:txBody>
          <a:bodyPr wrap="square">
            <a:noAutofit/>
          </a:bodyPr>
          <a:lstStyle>
            <a:lvl1pPr marL="0" indent="0">
              <a:buNone/>
              <a:defRPr>
                <a:solidFill>
                  <a:schemeClr val="tx1">
                    <a:alpha val="0"/>
                  </a:schemeClr>
                </a:solidFill>
              </a:defRPr>
            </a:lvl1pPr>
            <a:lvl2pPr marL="216000" indent="0">
              <a:buNone/>
              <a:defRPr/>
            </a:lvl2pPr>
            <a:lvl3pPr marL="432000" indent="0">
              <a:buNone/>
              <a:defRPr/>
            </a:lvl3pPr>
            <a:lvl4pPr marL="648000" indent="0">
              <a:buNone/>
              <a:defRPr/>
            </a:lvl4pPr>
            <a:lvl5pPr marL="864000" indent="0">
              <a:buNone/>
              <a:defRPr/>
            </a:lvl5pPr>
          </a:lstStyle>
          <a:p>
            <a:pPr lvl="0"/>
            <a:endParaRPr lang="en-US" dirty="0"/>
          </a:p>
        </p:txBody>
      </p:sp>
      <p:grpSp>
        <p:nvGrpSpPr>
          <p:cNvPr id="4" name="Gruppieren 3">
            <a:extLst>
              <a:ext uri="{FF2B5EF4-FFF2-40B4-BE49-F238E27FC236}">
                <a16:creationId xmlns:a16="http://schemas.microsoft.com/office/drawing/2014/main" xmlns="" id="{ECC502E6-8242-B780-C436-130C2AD086D4}"/>
              </a:ext>
            </a:extLst>
          </p:cNvPr>
          <p:cNvGrpSpPr/>
          <p:nvPr/>
        </p:nvGrpSpPr>
        <p:grpSpPr>
          <a:xfrm>
            <a:off x="695324" y="1628872"/>
            <a:ext cx="2998881" cy="568325"/>
            <a:chOff x="10407695" y="441325"/>
            <a:chExt cx="1088979" cy="206375"/>
          </a:xfrm>
          <a:solidFill>
            <a:schemeClr val="bg1"/>
          </a:solidFill>
        </p:grpSpPr>
        <p:sp>
          <p:nvSpPr>
            <p:cNvPr id="5" name="Freeform: Shape 10">
              <a:extLst>
                <a:ext uri="{FF2B5EF4-FFF2-40B4-BE49-F238E27FC236}">
                  <a16:creationId xmlns:a16="http://schemas.microsoft.com/office/drawing/2014/main" xmlns="" id="{4A30E89C-4A12-B2C4-31BC-BCC567B1574E}"/>
                </a:ext>
              </a:extLst>
            </p:cNvPr>
            <p:cNvSpPr/>
            <p:nvPr/>
          </p:nvSpPr>
          <p:spPr>
            <a:xfrm>
              <a:off x="10407695" y="441325"/>
              <a:ext cx="54179" cy="202059"/>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grpFill/>
            <a:ln w="6540" cap="flat">
              <a:noFill/>
              <a:prstDash val="solid"/>
              <a:miter/>
            </a:ln>
          </p:spPr>
          <p:txBody>
            <a:bodyPr rtlCol="0" anchor="ctr"/>
            <a:lstStyle/>
            <a:p>
              <a:endParaRPr lang="en-GB"/>
            </a:p>
          </p:txBody>
        </p:sp>
        <p:sp>
          <p:nvSpPr>
            <p:cNvPr id="6" name="Freeform: Shape 11">
              <a:extLst>
                <a:ext uri="{FF2B5EF4-FFF2-40B4-BE49-F238E27FC236}">
                  <a16:creationId xmlns:a16="http://schemas.microsoft.com/office/drawing/2014/main" xmlns="" id="{1557FFF4-C542-57AA-48C6-9BD8E041A8A7}"/>
                </a:ext>
              </a:extLst>
            </p:cNvPr>
            <p:cNvSpPr/>
            <p:nvPr/>
          </p:nvSpPr>
          <p:spPr>
            <a:xfrm>
              <a:off x="10461874" y="441325"/>
              <a:ext cx="1034800" cy="2063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grpFill/>
            <a:ln w="6540" cap="flat">
              <a:noFill/>
              <a:prstDash val="solid"/>
              <a:miter/>
            </a:ln>
          </p:spPr>
          <p:txBody>
            <a:bodyPr rtlCol="0" anchor="ctr"/>
            <a:lstStyle/>
            <a:p>
              <a:endParaRPr lang="en-GB" dirty="0"/>
            </a:p>
          </p:txBody>
        </p:sp>
      </p:grpSp>
    </p:spTree>
    <p:extLst>
      <p:ext uri="{BB962C8B-B14F-4D97-AF65-F5344CB8AC3E}">
        <p14:creationId xmlns:p14="http://schemas.microsoft.com/office/powerpoint/2010/main" xmlns="" val="1692591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gradient/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endParaRPr lang="en-GB" dirty="0"/>
          </a:p>
        </p:txBody>
      </p:sp>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Tree>
    <p:extLst>
      <p:ext uri="{BB962C8B-B14F-4D97-AF65-F5344CB8AC3E}">
        <p14:creationId xmlns:p14="http://schemas.microsoft.com/office/powerpoint/2010/main" xmlns="" val="623237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gradient">
    <p:spTree>
      <p:nvGrpSpPr>
        <p:cNvPr id="1" name=""/>
        <p:cNvGrpSpPr/>
        <p:nvPr/>
      </p:nvGrpSpPr>
      <p:grpSpPr>
        <a:xfrm>
          <a:off x="0" y="0"/>
          <a:ext cx="0" cy="0"/>
          <a:chOff x="0" y="0"/>
          <a:chExt cx="0" cy="0"/>
        </a:xfrm>
      </p:grpSpPr>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Tree>
    <p:extLst>
      <p:ext uri="{BB962C8B-B14F-4D97-AF65-F5344CB8AC3E}">
        <p14:creationId xmlns:p14="http://schemas.microsoft.com/office/powerpoint/2010/main" xmlns="" val="874786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endParaRPr lang="en-GB" dirty="0"/>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3" name="Fußzeilenplatzhalter 2">
            <a:extLst>
              <a:ext uri="{FF2B5EF4-FFF2-40B4-BE49-F238E27FC236}">
                <a16:creationId xmlns:a16="http://schemas.microsoft.com/office/drawing/2014/main" xmlns="" id="{FA04E38C-31BF-A861-F686-CDCD51F1168D}"/>
              </a:ext>
            </a:extLst>
          </p:cNvPr>
          <p:cNvSpPr>
            <a:spLocks noGrp="1"/>
          </p:cNvSpPr>
          <p:nvPr>
            <p:ph type="ftr" sz="quarter" idx="14"/>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305608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hapter slide 1">
    <p:spTree>
      <p:nvGrpSpPr>
        <p:cNvPr id="1" name=""/>
        <p:cNvGrpSpPr/>
        <p:nvPr/>
      </p:nvGrpSpPr>
      <p:grpSpPr>
        <a:xfrm>
          <a:off x="0" y="0"/>
          <a:ext cx="0" cy="0"/>
          <a:chOff x="0" y="0"/>
          <a:chExt cx="0" cy="0"/>
        </a:xfrm>
      </p:grpSpPr>
      <p:sp>
        <p:nvSpPr>
          <p:cNvPr id="7" name="Freihandform: Form 6">
            <a:extLst>
              <a:ext uri="{FF2B5EF4-FFF2-40B4-BE49-F238E27FC236}">
                <a16:creationId xmlns:a16="http://schemas.microsoft.com/office/drawing/2014/main" xmlns="" id="{963460C2-E351-F7F9-44F6-63EA9EEAAC5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E37FF74F-A777-40F3-B417-2A11F3CD376E}"/>
              </a:ext>
            </a:extLst>
          </p:cNvPr>
          <p:cNvSpPr>
            <a:spLocks noGrp="1"/>
          </p:cNvSpPr>
          <p:nvPr>
            <p:ph type="title" hasCustomPrompt="1"/>
          </p:nvPr>
        </p:nvSpPr>
        <p:spPr>
          <a:xfrm>
            <a:off x="695325" y="3897678"/>
            <a:ext cx="9421425" cy="664797"/>
          </a:xfrm>
        </p:spPr>
        <p:txBody>
          <a:bodyPr vert="horz" wrap="square" anchor="b">
            <a:spAutoFit/>
          </a:bodyPr>
          <a:lstStyle>
            <a:lvl1pPr>
              <a:defRPr sz="4800"/>
            </a:lvl1pPr>
          </a:lstStyle>
          <a:p>
            <a:r>
              <a:rPr lang="de-DE" dirty="0"/>
              <a:t>Chapter title, Calibri </a:t>
            </a:r>
            <a:r>
              <a:rPr lang="de-DE" dirty="0" err="1"/>
              <a:t>Bold</a:t>
            </a:r>
            <a:r>
              <a:rPr lang="de-DE" dirty="0"/>
              <a:t>, 48pt</a:t>
            </a:r>
            <a:endParaRPr lang="en-US" dirty="0"/>
          </a:p>
        </p:txBody>
      </p:sp>
      <p:sp>
        <p:nvSpPr>
          <p:cNvPr id="3" name="Textplatzhalter 2">
            <a:extLst>
              <a:ext uri="{FF2B5EF4-FFF2-40B4-BE49-F238E27FC236}">
                <a16:creationId xmlns:a16="http://schemas.microsoft.com/office/drawing/2014/main" xmlns="" id="{2B885999-C60C-429C-A598-61810D76F33C}"/>
              </a:ext>
            </a:extLst>
          </p:cNvPr>
          <p:cNvSpPr>
            <a:spLocks noGrp="1"/>
          </p:cNvSpPr>
          <p:nvPr>
            <p:ph type="body" idx="1" hasCustomPrompt="1"/>
          </p:nvPr>
        </p:nvSpPr>
        <p:spPr>
          <a:xfrm>
            <a:off x="695325" y="4776030"/>
            <a:ext cx="9421425" cy="369332"/>
          </a:xfrm>
        </p:spPr>
        <p:txBody>
          <a:bodyPr wrap="square">
            <a:spAutoFit/>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err="1"/>
              <a:t>Subtitle</a:t>
            </a:r>
            <a:r>
              <a:rPr lang="de-DE" dirty="0"/>
              <a:t>, Calibri, 24pt</a:t>
            </a:r>
          </a:p>
        </p:txBody>
      </p:sp>
      <p:sp>
        <p:nvSpPr>
          <p:cNvPr id="5" name="Fußzeilenplatzhalter 4">
            <a:extLst>
              <a:ext uri="{FF2B5EF4-FFF2-40B4-BE49-F238E27FC236}">
                <a16:creationId xmlns:a16="http://schemas.microsoft.com/office/drawing/2014/main" xmlns="" id="{F5FBC196-9803-4010-80F8-88094160251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57A81F43-B9EE-4B56-9AB5-F947C45E9CBF}"/>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22" name="Textplatzhalter 21">
            <a:extLst>
              <a:ext uri="{FF2B5EF4-FFF2-40B4-BE49-F238E27FC236}">
                <a16:creationId xmlns:a16="http://schemas.microsoft.com/office/drawing/2014/main" xmlns="" id="{B1E3F3D6-1ECA-F57F-699C-B7C0DE6DD91D}"/>
              </a:ext>
            </a:extLst>
          </p:cNvPr>
          <p:cNvSpPr>
            <a:spLocks noGrp="1"/>
          </p:cNvSpPr>
          <p:nvPr>
            <p:ph type="body" sz="quarter" idx="13" hasCustomPrompt="1"/>
          </p:nvPr>
        </p:nvSpPr>
        <p:spPr>
          <a:xfrm>
            <a:off x="695325" y="3102956"/>
            <a:ext cx="1264104" cy="738664"/>
          </a:xfrm>
        </p:spPr>
        <p:txBody>
          <a:bodyPr wrap="square">
            <a:spAutoFit/>
          </a:bodyPr>
          <a:lstStyle>
            <a:lvl1pPr marL="0" indent="0">
              <a:buNone/>
              <a:defRPr sz="4800">
                <a:latin typeface="+mj-lt"/>
              </a:defRPr>
            </a:lvl1pPr>
            <a:lvl2pPr marL="216000" indent="0">
              <a:buNone/>
              <a:defRPr sz="2400"/>
            </a:lvl2pPr>
            <a:lvl3pPr marL="432000" indent="0">
              <a:buNone/>
              <a:defRPr sz="2400"/>
            </a:lvl3pPr>
            <a:lvl4pPr marL="648000" indent="0">
              <a:buNone/>
              <a:defRPr sz="2400"/>
            </a:lvl4pPr>
            <a:lvl5pPr marL="864000" indent="0">
              <a:buNone/>
              <a:defRPr sz="2400"/>
            </a:lvl5pPr>
          </a:lstStyle>
          <a:p>
            <a:pPr lvl="0"/>
            <a:r>
              <a:rPr lang="en-US" dirty="0"/>
              <a:t>00</a:t>
            </a:r>
          </a:p>
        </p:txBody>
      </p:sp>
    </p:spTree>
    <p:extLst>
      <p:ext uri="{BB962C8B-B14F-4D97-AF65-F5344CB8AC3E}">
        <p14:creationId xmlns:p14="http://schemas.microsoft.com/office/powerpoint/2010/main" xmlns="" val="2027593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hapter slide 2">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xmlns="" id="{DB135F4F-DCD0-88EF-7958-DD8F114B0452}"/>
              </a:ext>
            </a:extLst>
          </p:cNvPr>
          <p:cNvSpPr/>
          <p:nvPr/>
        </p:nvSpPr>
        <p:spPr>
          <a:xfrm flipH="1">
            <a:off x="4134250" y="1"/>
            <a:ext cx="8057750" cy="6857999"/>
          </a:xfrm>
          <a:custGeom>
            <a:avLst/>
            <a:gdLst>
              <a:gd name="connsiteX0" fmla="*/ 8057750 w 8057750"/>
              <a:gd name="connsiteY0" fmla="*/ 0 h 6857999"/>
              <a:gd name="connsiteX1" fmla="*/ 1238943 w 8057750"/>
              <a:gd name="connsiteY1" fmla="*/ 0 h 6857999"/>
              <a:gd name="connsiteX2" fmla="*/ 0 w 8057750"/>
              <a:gd name="connsiteY2" fmla="*/ 1648913 h 6857999"/>
              <a:gd name="connsiteX3" fmla="*/ 0 w 8057750"/>
              <a:gd name="connsiteY3" fmla="*/ 6857999 h 6857999"/>
              <a:gd name="connsiteX4" fmla="*/ 2825936 w 8057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750" h="6857999">
                <a:moveTo>
                  <a:pt x="8057750" y="0"/>
                </a:moveTo>
                <a:lnTo>
                  <a:pt x="1238943" y="0"/>
                </a:lnTo>
                <a:lnTo>
                  <a:pt x="0" y="1648913"/>
                </a:lnTo>
                <a:lnTo>
                  <a:pt x="0" y="6857999"/>
                </a:lnTo>
                <a:lnTo>
                  <a:pt x="2825936" y="6857999"/>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2" name="Titel 1">
            <a:extLst>
              <a:ext uri="{FF2B5EF4-FFF2-40B4-BE49-F238E27FC236}">
                <a16:creationId xmlns:a16="http://schemas.microsoft.com/office/drawing/2014/main" xmlns="" id="{E37FF74F-A777-40F3-B417-2A11F3CD376E}"/>
              </a:ext>
            </a:extLst>
          </p:cNvPr>
          <p:cNvSpPr>
            <a:spLocks noGrp="1"/>
          </p:cNvSpPr>
          <p:nvPr>
            <p:ph type="title" hasCustomPrompt="1"/>
          </p:nvPr>
        </p:nvSpPr>
        <p:spPr>
          <a:xfrm>
            <a:off x="5034328" y="3874355"/>
            <a:ext cx="6462347" cy="1329595"/>
          </a:xfrm>
        </p:spPr>
        <p:txBody>
          <a:bodyPr vert="horz" wrap="square" anchor="t">
            <a:spAutoFit/>
          </a:bodyPr>
          <a:lstStyle>
            <a:lvl1pPr>
              <a:defRPr sz="4800"/>
            </a:lvl1pPr>
          </a:lstStyle>
          <a:p>
            <a:r>
              <a:rPr lang="de-DE" dirty="0"/>
              <a:t>Chapter title,</a:t>
            </a:r>
            <a:br>
              <a:rPr lang="de-DE" dirty="0"/>
            </a:br>
            <a:r>
              <a:rPr lang="de-DE" dirty="0"/>
              <a:t>Calibri </a:t>
            </a:r>
            <a:r>
              <a:rPr lang="de-DE" dirty="0" err="1"/>
              <a:t>Bold</a:t>
            </a:r>
            <a:r>
              <a:rPr lang="de-DE" dirty="0"/>
              <a:t>, 48pt</a:t>
            </a:r>
            <a:endParaRPr lang="en-US" dirty="0"/>
          </a:p>
        </p:txBody>
      </p:sp>
      <p:sp>
        <p:nvSpPr>
          <p:cNvPr id="3" name="Textplatzhalter 2">
            <a:extLst>
              <a:ext uri="{FF2B5EF4-FFF2-40B4-BE49-F238E27FC236}">
                <a16:creationId xmlns:a16="http://schemas.microsoft.com/office/drawing/2014/main" xmlns="" id="{2B885999-C60C-429C-A598-61810D76F33C}"/>
              </a:ext>
            </a:extLst>
          </p:cNvPr>
          <p:cNvSpPr>
            <a:spLocks noGrp="1"/>
          </p:cNvSpPr>
          <p:nvPr>
            <p:ph type="body" idx="1" hasCustomPrompt="1"/>
          </p:nvPr>
        </p:nvSpPr>
        <p:spPr>
          <a:xfrm>
            <a:off x="5034328" y="5417505"/>
            <a:ext cx="6462347" cy="369332"/>
          </a:xfrm>
        </p:spPr>
        <p:txBody>
          <a:bodyPr wrap="square">
            <a:spAutoFit/>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err="1"/>
              <a:t>Subtitle</a:t>
            </a:r>
            <a:r>
              <a:rPr lang="de-DE" dirty="0"/>
              <a:t>, Calibri, 24pt</a:t>
            </a:r>
          </a:p>
        </p:txBody>
      </p:sp>
      <p:sp>
        <p:nvSpPr>
          <p:cNvPr id="6" name="Foliennummernplatzhalter 5">
            <a:extLst>
              <a:ext uri="{FF2B5EF4-FFF2-40B4-BE49-F238E27FC236}">
                <a16:creationId xmlns:a16="http://schemas.microsoft.com/office/drawing/2014/main" xmlns="" id="{57A81F43-B9EE-4B56-9AB5-F947C45E9CBF}"/>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22" name="Textplatzhalter 21">
            <a:extLst>
              <a:ext uri="{FF2B5EF4-FFF2-40B4-BE49-F238E27FC236}">
                <a16:creationId xmlns:a16="http://schemas.microsoft.com/office/drawing/2014/main" xmlns="" id="{B1E3F3D6-1ECA-F57F-699C-B7C0DE6DD91D}"/>
              </a:ext>
            </a:extLst>
          </p:cNvPr>
          <p:cNvSpPr>
            <a:spLocks noGrp="1"/>
          </p:cNvSpPr>
          <p:nvPr>
            <p:ph type="body" sz="quarter" idx="13" hasCustomPrompt="1"/>
          </p:nvPr>
        </p:nvSpPr>
        <p:spPr>
          <a:xfrm>
            <a:off x="5034328" y="3100455"/>
            <a:ext cx="1264104" cy="738664"/>
          </a:xfrm>
        </p:spPr>
        <p:txBody>
          <a:bodyPr wrap="square">
            <a:spAutoFit/>
          </a:bodyPr>
          <a:lstStyle>
            <a:lvl1pPr marL="0" indent="0">
              <a:buNone/>
              <a:defRPr sz="4800">
                <a:latin typeface="+mj-lt"/>
              </a:defRPr>
            </a:lvl1pPr>
            <a:lvl2pPr marL="216000" indent="0">
              <a:buNone/>
              <a:defRPr sz="2400"/>
            </a:lvl2pPr>
            <a:lvl3pPr marL="432000" indent="0">
              <a:buNone/>
              <a:defRPr sz="2400"/>
            </a:lvl3pPr>
            <a:lvl4pPr marL="648000" indent="0">
              <a:buNone/>
              <a:defRPr sz="2400"/>
            </a:lvl4pPr>
            <a:lvl5pPr marL="864000" indent="0">
              <a:buNone/>
              <a:defRPr sz="2400"/>
            </a:lvl5pPr>
          </a:lstStyle>
          <a:p>
            <a:pPr lvl="0"/>
            <a:r>
              <a:rPr lang="en-US" dirty="0"/>
              <a:t>00</a:t>
            </a:r>
          </a:p>
        </p:txBody>
      </p:sp>
      <p:sp>
        <p:nvSpPr>
          <p:cNvPr id="36" name="Freihandform: Form 35">
            <a:extLst>
              <a:ext uri="{FF2B5EF4-FFF2-40B4-BE49-F238E27FC236}">
                <a16:creationId xmlns:a16="http://schemas.microsoft.com/office/drawing/2014/main" xmlns="" id="{255F7C20-238D-EBDE-5EFB-51ED415BC7A1}"/>
              </a:ext>
            </a:extLst>
          </p:cNvPr>
          <p:cNvSpPr/>
          <p:nvPr/>
        </p:nvSpPr>
        <p:spPr>
          <a:xfrm>
            <a:off x="0" y="0"/>
            <a:ext cx="4249196" cy="6858000"/>
          </a:xfrm>
          <a:custGeom>
            <a:avLst/>
            <a:gdLst>
              <a:gd name="connsiteX0" fmla="*/ 0 w 4249196"/>
              <a:gd name="connsiteY0" fmla="*/ 0 h 6858000"/>
              <a:gd name="connsiteX1" fmla="*/ 2699439 w 4249196"/>
              <a:gd name="connsiteY1" fmla="*/ 0 h 6858000"/>
              <a:gd name="connsiteX2" fmla="*/ 4249196 w 4249196"/>
              <a:gd name="connsiteY2" fmla="*/ 2062578 h 6858000"/>
              <a:gd name="connsiteX3" fmla="*/ 956514 w 4249196"/>
              <a:gd name="connsiteY3" fmla="*/ 6858000 h 6858000"/>
              <a:gd name="connsiteX4" fmla="*/ 0 w 424919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9196" h="6858000">
                <a:moveTo>
                  <a:pt x="0" y="0"/>
                </a:moveTo>
                <a:lnTo>
                  <a:pt x="2699439" y="0"/>
                </a:lnTo>
                <a:lnTo>
                  <a:pt x="4249196" y="2062578"/>
                </a:lnTo>
                <a:lnTo>
                  <a:pt x="956514" y="6858000"/>
                </a:lnTo>
                <a:lnTo>
                  <a:pt x="0" y="685800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2" name="Gruppieren 31">
            <a:extLst>
              <a:ext uri="{FF2B5EF4-FFF2-40B4-BE49-F238E27FC236}">
                <a16:creationId xmlns:a16="http://schemas.microsoft.com/office/drawing/2014/main" xmlns="" id="{5A2DE6D8-5439-CBF0-1F72-D4EC48C196BD}"/>
              </a:ext>
            </a:extLst>
          </p:cNvPr>
          <p:cNvGrpSpPr/>
          <p:nvPr/>
        </p:nvGrpSpPr>
        <p:grpSpPr>
          <a:xfrm>
            <a:off x="9938597" y="441325"/>
            <a:ext cx="1558078" cy="295275"/>
            <a:chOff x="9938597" y="441325"/>
            <a:chExt cx="1558078" cy="295275"/>
          </a:xfrm>
        </p:grpSpPr>
        <p:sp>
          <p:nvSpPr>
            <p:cNvPr id="33" name="Freeform: Shape 10">
              <a:extLst>
                <a:ext uri="{FF2B5EF4-FFF2-40B4-BE49-F238E27FC236}">
                  <a16:creationId xmlns:a16="http://schemas.microsoft.com/office/drawing/2014/main" xmlns="" id="{07425A04-B7D0-33FC-C51A-ABFAFC588579}"/>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34" name="Freeform: Shape 11">
              <a:extLst>
                <a:ext uri="{FF2B5EF4-FFF2-40B4-BE49-F238E27FC236}">
                  <a16:creationId xmlns:a16="http://schemas.microsoft.com/office/drawing/2014/main" xmlns="" id="{0E42B392-2EEA-995D-E0C5-5896B9CE5736}"/>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Tree>
    <p:extLst>
      <p:ext uri="{BB962C8B-B14F-4D97-AF65-F5344CB8AC3E}">
        <p14:creationId xmlns:p14="http://schemas.microsoft.com/office/powerpoint/2010/main" xmlns="" val="2411613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genda 6 topics">
    <p:spTree>
      <p:nvGrpSpPr>
        <p:cNvPr id="1" name=""/>
        <p:cNvGrpSpPr/>
        <p:nvPr/>
      </p:nvGrpSpPr>
      <p:grpSpPr>
        <a:xfrm>
          <a:off x="0" y="0"/>
          <a:ext cx="0" cy="0"/>
          <a:chOff x="0" y="0"/>
          <a:chExt cx="0" cy="0"/>
        </a:xfrm>
      </p:grpSpPr>
      <p:sp>
        <p:nvSpPr>
          <p:cNvPr id="2" name="Freihandform: Form 1">
            <a:extLst>
              <a:ext uri="{FF2B5EF4-FFF2-40B4-BE49-F238E27FC236}">
                <a16:creationId xmlns:a16="http://schemas.microsoft.com/office/drawing/2014/main" xmlns="" id="{C47704FF-0FC6-582B-45FB-EB5F5EC9E654}"/>
              </a:ext>
            </a:extLst>
          </p:cNvPr>
          <p:cNvSpPr/>
          <p:nvPr/>
        </p:nvSpPr>
        <p:spPr>
          <a:xfrm flipH="1">
            <a:off x="4134250" y="1"/>
            <a:ext cx="8057750" cy="6857999"/>
          </a:xfrm>
          <a:custGeom>
            <a:avLst/>
            <a:gdLst>
              <a:gd name="connsiteX0" fmla="*/ 8057750 w 8057750"/>
              <a:gd name="connsiteY0" fmla="*/ 0 h 6857999"/>
              <a:gd name="connsiteX1" fmla="*/ 1238943 w 8057750"/>
              <a:gd name="connsiteY1" fmla="*/ 0 h 6857999"/>
              <a:gd name="connsiteX2" fmla="*/ 0 w 8057750"/>
              <a:gd name="connsiteY2" fmla="*/ 1648913 h 6857999"/>
              <a:gd name="connsiteX3" fmla="*/ 0 w 8057750"/>
              <a:gd name="connsiteY3" fmla="*/ 6857999 h 6857999"/>
              <a:gd name="connsiteX4" fmla="*/ 2825936 w 8057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750" h="6857999">
                <a:moveTo>
                  <a:pt x="8057750" y="0"/>
                </a:moveTo>
                <a:lnTo>
                  <a:pt x="1238943" y="0"/>
                </a:lnTo>
                <a:lnTo>
                  <a:pt x="0" y="1648913"/>
                </a:lnTo>
                <a:lnTo>
                  <a:pt x="0" y="6857999"/>
                </a:lnTo>
                <a:lnTo>
                  <a:pt x="2825936" y="6857999"/>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3" name="Freihandform: Form 2">
            <a:extLst>
              <a:ext uri="{FF2B5EF4-FFF2-40B4-BE49-F238E27FC236}">
                <a16:creationId xmlns:a16="http://schemas.microsoft.com/office/drawing/2014/main" xmlns="" id="{96FB8F27-0135-C7C9-0DD2-3DCC88A4730A}"/>
              </a:ext>
            </a:extLst>
          </p:cNvPr>
          <p:cNvSpPr/>
          <p:nvPr/>
        </p:nvSpPr>
        <p:spPr>
          <a:xfrm>
            <a:off x="0" y="0"/>
            <a:ext cx="4249196" cy="6858000"/>
          </a:xfrm>
          <a:custGeom>
            <a:avLst/>
            <a:gdLst>
              <a:gd name="connsiteX0" fmla="*/ 0 w 4249196"/>
              <a:gd name="connsiteY0" fmla="*/ 0 h 6858000"/>
              <a:gd name="connsiteX1" fmla="*/ 2699439 w 4249196"/>
              <a:gd name="connsiteY1" fmla="*/ 0 h 6858000"/>
              <a:gd name="connsiteX2" fmla="*/ 4249196 w 4249196"/>
              <a:gd name="connsiteY2" fmla="*/ 2062578 h 6858000"/>
              <a:gd name="connsiteX3" fmla="*/ 956514 w 4249196"/>
              <a:gd name="connsiteY3" fmla="*/ 6858000 h 6858000"/>
              <a:gd name="connsiteX4" fmla="*/ 0 w 424919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9196" h="6858000">
                <a:moveTo>
                  <a:pt x="0" y="0"/>
                </a:moveTo>
                <a:lnTo>
                  <a:pt x="2699439" y="0"/>
                </a:lnTo>
                <a:lnTo>
                  <a:pt x="4249196" y="2062578"/>
                </a:lnTo>
                <a:lnTo>
                  <a:pt x="956514" y="6858000"/>
                </a:lnTo>
                <a:lnTo>
                  <a:pt x="0" y="685800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 name="Gruppieren 6">
            <a:extLst>
              <a:ext uri="{FF2B5EF4-FFF2-40B4-BE49-F238E27FC236}">
                <a16:creationId xmlns:a16="http://schemas.microsoft.com/office/drawing/2014/main" xmlns="" id="{95E6AD5D-7221-E3C6-DEDD-7632BB58CE18}"/>
              </a:ext>
            </a:extLst>
          </p:cNvPr>
          <p:cNvGrpSpPr/>
          <p:nvPr/>
        </p:nvGrpSpPr>
        <p:grpSpPr>
          <a:xfrm>
            <a:off x="9938597" y="441325"/>
            <a:ext cx="1558078" cy="295275"/>
            <a:chOff x="9938597" y="441325"/>
            <a:chExt cx="1558078" cy="295275"/>
          </a:xfrm>
        </p:grpSpPr>
        <p:sp>
          <p:nvSpPr>
            <p:cNvPr id="9" name="Freeform: Shape 10">
              <a:extLst>
                <a:ext uri="{FF2B5EF4-FFF2-40B4-BE49-F238E27FC236}">
                  <a16:creationId xmlns:a16="http://schemas.microsoft.com/office/drawing/2014/main" xmlns="" id="{9C4AB1CA-9EDA-8DD1-E1E4-3BC75A6E6AB7}"/>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10" name="Freeform: Shape 11">
              <a:extLst>
                <a:ext uri="{FF2B5EF4-FFF2-40B4-BE49-F238E27FC236}">
                  <a16:creationId xmlns:a16="http://schemas.microsoft.com/office/drawing/2014/main" xmlns="" id="{A6C3246B-613A-02A5-6E13-F2EB67F70B94}"/>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13" name="Textplatzhalter 12">
            <a:extLst>
              <a:ext uri="{FF2B5EF4-FFF2-40B4-BE49-F238E27FC236}">
                <a16:creationId xmlns:a16="http://schemas.microsoft.com/office/drawing/2014/main" xmlns="" id="{E79958EE-4B64-EB3B-3429-5F9553CFC837}"/>
              </a:ext>
            </a:extLst>
          </p:cNvPr>
          <p:cNvSpPr>
            <a:spLocks noGrp="1"/>
          </p:cNvSpPr>
          <p:nvPr>
            <p:ph type="body" sz="quarter" idx="13" hasCustomPrompt="1"/>
          </p:nvPr>
        </p:nvSpPr>
        <p:spPr>
          <a:xfrm>
            <a:off x="5346700" y="1628775"/>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01</a:t>
            </a:r>
            <a:endParaRPr lang="en-US" dirty="0"/>
          </a:p>
        </p:txBody>
      </p:sp>
      <p:sp>
        <p:nvSpPr>
          <p:cNvPr id="15" name="Textplatzhalter 12">
            <a:extLst>
              <a:ext uri="{FF2B5EF4-FFF2-40B4-BE49-F238E27FC236}">
                <a16:creationId xmlns:a16="http://schemas.microsoft.com/office/drawing/2014/main" xmlns="" id="{257972CF-2468-368B-22A6-D486956DF40A}"/>
              </a:ext>
            </a:extLst>
          </p:cNvPr>
          <p:cNvSpPr>
            <a:spLocks noGrp="1"/>
          </p:cNvSpPr>
          <p:nvPr>
            <p:ph type="body" sz="quarter" idx="14" hasCustomPrompt="1"/>
          </p:nvPr>
        </p:nvSpPr>
        <p:spPr>
          <a:xfrm>
            <a:off x="6085295" y="1628775"/>
            <a:ext cx="5408998"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1</a:t>
            </a:r>
            <a:endParaRPr lang="en-US" dirty="0"/>
          </a:p>
        </p:txBody>
      </p:sp>
      <p:sp>
        <p:nvSpPr>
          <p:cNvPr id="16" name="Textplatzhalter 12">
            <a:extLst>
              <a:ext uri="{FF2B5EF4-FFF2-40B4-BE49-F238E27FC236}">
                <a16:creationId xmlns:a16="http://schemas.microsoft.com/office/drawing/2014/main" xmlns="" id="{931FC456-ED46-0866-6144-7C5070B82D91}"/>
              </a:ext>
            </a:extLst>
          </p:cNvPr>
          <p:cNvSpPr>
            <a:spLocks noGrp="1"/>
          </p:cNvSpPr>
          <p:nvPr>
            <p:ph type="body" sz="quarter" idx="15" hasCustomPrompt="1"/>
          </p:nvPr>
        </p:nvSpPr>
        <p:spPr>
          <a:xfrm>
            <a:off x="6085295" y="1937981"/>
            <a:ext cx="5408998"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69" name="Textplatzhalter 12">
            <a:extLst>
              <a:ext uri="{FF2B5EF4-FFF2-40B4-BE49-F238E27FC236}">
                <a16:creationId xmlns:a16="http://schemas.microsoft.com/office/drawing/2014/main" xmlns="" id="{3B1DAC4D-DF0F-E207-E237-A3C0E8A47F6B}"/>
              </a:ext>
            </a:extLst>
          </p:cNvPr>
          <p:cNvSpPr>
            <a:spLocks noGrp="1"/>
          </p:cNvSpPr>
          <p:nvPr>
            <p:ph type="body" sz="quarter" idx="16" hasCustomPrompt="1"/>
          </p:nvPr>
        </p:nvSpPr>
        <p:spPr>
          <a:xfrm>
            <a:off x="5346700" y="2439392"/>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02</a:t>
            </a:r>
            <a:endParaRPr lang="en-US" dirty="0"/>
          </a:p>
        </p:txBody>
      </p:sp>
      <p:sp>
        <p:nvSpPr>
          <p:cNvPr id="70" name="Textplatzhalter 12">
            <a:extLst>
              <a:ext uri="{FF2B5EF4-FFF2-40B4-BE49-F238E27FC236}">
                <a16:creationId xmlns:a16="http://schemas.microsoft.com/office/drawing/2014/main" xmlns="" id="{382D92DA-22D2-69E8-805D-2F40D2BEF9C8}"/>
              </a:ext>
            </a:extLst>
          </p:cNvPr>
          <p:cNvSpPr>
            <a:spLocks noGrp="1"/>
          </p:cNvSpPr>
          <p:nvPr>
            <p:ph type="body" sz="quarter" idx="17" hasCustomPrompt="1"/>
          </p:nvPr>
        </p:nvSpPr>
        <p:spPr>
          <a:xfrm>
            <a:off x="6085295" y="2439392"/>
            <a:ext cx="5408998"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2</a:t>
            </a:r>
            <a:endParaRPr lang="en-US" dirty="0"/>
          </a:p>
        </p:txBody>
      </p:sp>
      <p:sp>
        <p:nvSpPr>
          <p:cNvPr id="71" name="Textplatzhalter 12">
            <a:extLst>
              <a:ext uri="{FF2B5EF4-FFF2-40B4-BE49-F238E27FC236}">
                <a16:creationId xmlns:a16="http://schemas.microsoft.com/office/drawing/2014/main" xmlns="" id="{BBF666B8-75A2-F868-E642-AB0BF103436C}"/>
              </a:ext>
            </a:extLst>
          </p:cNvPr>
          <p:cNvSpPr>
            <a:spLocks noGrp="1"/>
          </p:cNvSpPr>
          <p:nvPr>
            <p:ph type="body" sz="quarter" idx="18" hasCustomPrompt="1"/>
          </p:nvPr>
        </p:nvSpPr>
        <p:spPr>
          <a:xfrm>
            <a:off x="6085295" y="2748598"/>
            <a:ext cx="5408998"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72" name="Textplatzhalter 12">
            <a:extLst>
              <a:ext uri="{FF2B5EF4-FFF2-40B4-BE49-F238E27FC236}">
                <a16:creationId xmlns:a16="http://schemas.microsoft.com/office/drawing/2014/main" xmlns="" id="{CF175A9B-D0EF-1869-67E2-98DCC5A1DC0B}"/>
              </a:ext>
            </a:extLst>
          </p:cNvPr>
          <p:cNvSpPr>
            <a:spLocks noGrp="1"/>
          </p:cNvSpPr>
          <p:nvPr>
            <p:ph type="body" sz="quarter" idx="19" hasCustomPrompt="1"/>
          </p:nvPr>
        </p:nvSpPr>
        <p:spPr>
          <a:xfrm>
            <a:off x="5346700" y="3250009"/>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03</a:t>
            </a:r>
            <a:endParaRPr lang="en-US" dirty="0"/>
          </a:p>
        </p:txBody>
      </p:sp>
      <p:sp>
        <p:nvSpPr>
          <p:cNvPr id="73" name="Textplatzhalter 12">
            <a:extLst>
              <a:ext uri="{FF2B5EF4-FFF2-40B4-BE49-F238E27FC236}">
                <a16:creationId xmlns:a16="http://schemas.microsoft.com/office/drawing/2014/main" xmlns="" id="{4F448861-5FC6-BD87-2B87-EE9089DE98BB}"/>
              </a:ext>
            </a:extLst>
          </p:cNvPr>
          <p:cNvSpPr>
            <a:spLocks noGrp="1"/>
          </p:cNvSpPr>
          <p:nvPr>
            <p:ph type="body" sz="quarter" idx="20" hasCustomPrompt="1"/>
          </p:nvPr>
        </p:nvSpPr>
        <p:spPr>
          <a:xfrm>
            <a:off x="6085295" y="3250009"/>
            <a:ext cx="5408998"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3</a:t>
            </a:r>
            <a:endParaRPr lang="en-US" dirty="0"/>
          </a:p>
        </p:txBody>
      </p:sp>
      <p:sp>
        <p:nvSpPr>
          <p:cNvPr id="74" name="Textplatzhalter 12">
            <a:extLst>
              <a:ext uri="{FF2B5EF4-FFF2-40B4-BE49-F238E27FC236}">
                <a16:creationId xmlns:a16="http://schemas.microsoft.com/office/drawing/2014/main" xmlns="" id="{BA70615D-CE30-9283-09C8-29F0C5B40588}"/>
              </a:ext>
            </a:extLst>
          </p:cNvPr>
          <p:cNvSpPr>
            <a:spLocks noGrp="1"/>
          </p:cNvSpPr>
          <p:nvPr>
            <p:ph type="body" sz="quarter" idx="21" hasCustomPrompt="1"/>
          </p:nvPr>
        </p:nvSpPr>
        <p:spPr>
          <a:xfrm>
            <a:off x="6085295" y="3559215"/>
            <a:ext cx="5408998"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75" name="Textplatzhalter 12">
            <a:extLst>
              <a:ext uri="{FF2B5EF4-FFF2-40B4-BE49-F238E27FC236}">
                <a16:creationId xmlns:a16="http://schemas.microsoft.com/office/drawing/2014/main" xmlns="" id="{3A287E6B-4662-91A2-9809-F8809D2E3B11}"/>
              </a:ext>
            </a:extLst>
          </p:cNvPr>
          <p:cNvSpPr>
            <a:spLocks noGrp="1"/>
          </p:cNvSpPr>
          <p:nvPr>
            <p:ph type="body" sz="quarter" idx="22" hasCustomPrompt="1"/>
          </p:nvPr>
        </p:nvSpPr>
        <p:spPr>
          <a:xfrm>
            <a:off x="5346700" y="4060626"/>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04</a:t>
            </a:r>
            <a:endParaRPr lang="en-US" dirty="0"/>
          </a:p>
        </p:txBody>
      </p:sp>
      <p:sp>
        <p:nvSpPr>
          <p:cNvPr id="76" name="Textplatzhalter 12">
            <a:extLst>
              <a:ext uri="{FF2B5EF4-FFF2-40B4-BE49-F238E27FC236}">
                <a16:creationId xmlns:a16="http://schemas.microsoft.com/office/drawing/2014/main" xmlns="" id="{DA4EB09C-F6EA-0856-B68B-86DD14D2BEC6}"/>
              </a:ext>
            </a:extLst>
          </p:cNvPr>
          <p:cNvSpPr>
            <a:spLocks noGrp="1"/>
          </p:cNvSpPr>
          <p:nvPr>
            <p:ph type="body" sz="quarter" idx="23" hasCustomPrompt="1"/>
          </p:nvPr>
        </p:nvSpPr>
        <p:spPr>
          <a:xfrm>
            <a:off x="6085295" y="4060626"/>
            <a:ext cx="5408998"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4</a:t>
            </a:r>
            <a:endParaRPr lang="en-US" dirty="0"/>
          </a:p>
        </p:txBody>
      </p:sp>
      <p:sp>
        <p:nvSpPr>
          <p:cNvPr id="77" name="Textplatzhalter 12">
            <a:extLst>
              <a:ext uri="{FF2B5EF4-FFF2-40B4-BE49-F238E27FC236}">
                <a16:creationId xmlns:a16="http://schemas.microsoft.com/office/drawing/2014/main" xmlns="" id="{7E01ADFF-1B36-9D01-5AC8-B1A5FADCE152}"/>
              </a:ext>
            </a:extLst>
          </p:cNvPr>
          <p:cNvSpPr>
            <a:spLocks noGrp="1"/>
          </p:cNvSpPr>
          <p:nvPr>
            <p:ph type="body" sz="quarter" idx="24" hasCustomPrompt="1"/>
          </p:nvPr>
        </p:nvSpPr>
        <p:spPr>
          <a:xfrm>
            <a:off x="6085295" y="4369832"/>
            <a:ext cx="5408998"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78" name="Textplatzhalter 12">
            <a:extLst>
              <a:ext uri="{FF2B5EF4-FFF2-40B4-BE49-F238E27FC236}">
                <a16:creationId xmlns:a16="http://schemas.microsoft.com/office/drawing/2014/main" xmlns="" id="{750702C6-3AAA-C76C-EEF4-5C67FA4257E7}"/>
              </a:ext>
            </a:extLst>
          </p:cNvPr>
          <p:cNvSpPr>
            <a:spLocks noGrp="1"/>
          </p:cNvSpPr>
          <p:nvPr>
            <p:ph type="body" sz="quarter" idx="25" hasCustomPrompt="1"/>
          </p:nvPr>
        </p:nvSpPr>
        <p:spPr>
          <a:xfrm>
            <a:off x="5346700" y="4871243"/>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05</a:t>
            </a:r>
            <a:endParaRPr lang="en-US" dirty="0"/>
          </a:p>
        </p:txBody>
      </p:sp>
      <p:sp>
        <p:nvSpPr>
          <p:cNvPr id="79" name="Textplatzhalter 12">
            <a:extLst>
              <a:ext uri="{FF2B5EF4-FFF2-40B4-BE49-F238E27FC236}">
                <a16:creationId xmlns:a16="http://schemas.microsoft.com/office/drawing/2014/main" xmlns="" id="{84DDD0C1-466F-4BC6-EE5D-BD6B77D5298D}"/>
              </a:ext>
            </a:extLst>
          </p:cNvPr>
          <p:cNvSpPr>
            <a:spLocks noGrp="1"/>
          </p:cNvSpPr>
          <p:nvPr>
            <p:ph type="body" sz="quarter" idx="26" hasCustomPrompt="1"/>
          </p:nvPr>
        </p:nvSpPr>
        <p:spPr>
          <a:xfrm>
            <a:off x="6085295" y="4871243"/>
            <a:ext cx="5408998"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5</a:t>
            </a:r>
            <a:endParaRPr lang="en-US" dirty="0"/>
          </a:p>
        </p:txBody>
      </p:sp>
      <p:sp>
        <p:nvSpPr>
          <p:cNvPr id="80" name="Textplatzhalter 12">
            <a:extLst>
              <a:ext uri="{FF2B5EF4-FFF2-40B4-BE49-F238E27FC236}">
                <a16:creationId xmlns:a16="http://schemas.microsoft.com/office/drawing/2014/main" xmlns="" id="{3DEF9D27-FA73-B4EF-0CED-F647A98EC8D9}"/>
              </a:ext>
            </a:extLst>
          </p:cNvPr>
          <p:cNvSpPr>
            <a:spLocks noGrp="1"/>
          </p:cNvSpPr>
          <p:nvPr>
            <p:ph type="body" sz="quarter" idx="27" hasCustomPrompt="1"/>
          </p:nvPr>
        </p:nvSpPr>
        <p:spPr>
          <a:xfrm>
            <a:off x="6085295" y="5180449"/>
            <a:ext cx="5408998"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81" name="Textplatzhalter 12">
            <a:extLst>
              <a:ext uri="{FF2B5EF4-FFF2-40B4-BE49-F238E27FC236}">
                <a16:creationId xmlns:a16="http://schemas.microsoft.com/office/drawing/2014/main" xmlns="" id="{ED356335-F1E1-92F5-EE95-0DF0F85C8FEF}"/>
              </a:ext>
            </a:extLst>
          </p:cNvPr>
          <p:cNvSpPr>
            <a:spLocks noGrp="1"/>
          </p:cNvSpPr>
          <p:nvPr>
            <p:ph type="body" sz="quarter" idx="28" hasCustomPrompt="1"/>
          </p:nvPr>
        </p:nvSpPr>
        <p:spPr>
          <a:xfrm>
            <a:off x="5346700" y="5681860"/>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06</a:t>
            </a:r>
            <a:endParaRPr lang="en-US" dirty="0"/>
          </a:p>
        </p:txBody>
      </p:sp>
      <p:sp>
        <p:nvSpPr>
          <p:cNvPr id="82" name="Textplatzhalter 12">
            <a:extLst>
              <a:ext uri="{FF2B5EF4-FFF2-40B4-BE49-F238E27FC236}">
                <a16:creationId xmlns:a16="http://schemas.microsoft.com/office/drawing/2014/main" xmlns="" id="{D8D9529F-5B21-7D85-E0CC-A4061023A94D}"/>
              </a:ext>
            </a:extLst>
          </p:cNvPr>
          <p:cNvSpPr>
            <a:spLocks noGrp="1"/>
          </p:cNvSpPr>
          <p:nvPr>
            <p:ph type="body" sz="quarter" idx="29" hasCustomPrompt="1"/>
          </p:nvPr>
        </p:nvSpPr>
        <p:spPr>
          <a:xfrm>
            <a:off x="6085295" y="5681860"/>
            <a:ext cx="5408998"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6</a:t>
            </a:r>
            <a:endParaRPr lang="en-US" dirty="0"/>
          </a:p>
        </p:txBody>
      </p:sp>
      <p:sp>
        <p:nvSpPr>
          <p:cNvPr id="83" name="Textplatzhalter 12">
            <a:extLst>
              <a:ext uri="{FF2B5EF4-FFF2-40B4-BE49-F238E27FC236}">
                <a16:creationId xmlns:a16="http://schemas.microsoft.com/office/drawing/2014/main" xmlns="" id="{ABC7AF2C-DB06-B133-E8E0-75E6D0AEFEB0}"/>
              </a:ext>
            </a:extLst>
          </p:cNvPr>
          <p:cNvSpPr>
            <a:spLocks noGrp="1"/>
          </p:cNvSpPr>
          <p:nvPr>
            <p:ph type="body" sz="quarter" idx="30" hasCustomPrompt="1"/>
          </p:nvPr>
        </p:nvSpPr>
        <p:spPr>
          <a:xfrm>
            <a:off x="6085295" y="5991066"/>
            <a:ext cx="5408998"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85" name="Textplatzhalter 12">
            <a:extLst>
              <a:ext uri="{FF2B5EF4-FFF2-40B4-BE49-F238E27FC236}">
                <a16:creationId xmlns:a16="http://schemas.microsoft.com/office/drawing/2014/main" xmlns="" id="{8154DE7F-83AF-13CA-5BA5-EE24D95C3AEC}"/>
              </a:ext>
            </a:extLst>
          </p:cNvPr>
          <p:cNvSpPr>
            <a:spLocks noGrp="1"/>
          </p:cNvSpPr>
          <p:nvPr>
            <p:ph type="body" sz="quarter" idx="31" hasCustomPrompt="1"/>
          </p:nvPr>
        </p:nvSpPr>
        <p:spPr>
          <a:xfrm>
            <a:off x="719547" y="1628775"/>
            <a:ext cx="2931570" cy="738664"/>
          </a:xfrm>
        </p:spPr>
        <p:txBody>
          <a:bodyPr wrap="square">
            <a:spAutoFit/>
          </a:bodyPr>
          <a:lstStyle>
            <a:lvl1pPr marL="0" indent="0">
              <a:buNone/>
              <a:defRPr sz="4800" b="1">
                <a:solidFill>
                  <a:schemeClr val="bg1"/>
                </a:solidFill>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a:t>
            </a:r>
            <a:endParaRPr lang="en-US" dirty="0"/>
          </a:p>
        </p:txBody>
      </p:sp>
    </p:spTree>
    <p:extLst>
      <p:ext uri="{BB962C8B-B14F-4D97-AF65-F5344CB8AC3E}">
        <p14:creationId xmlns:p14="http://schemas.microsoft.com/office/powerpoint/2010/main" xmlns="" val="1764876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genda 4 topics">
    <p:spTree>
      <p:nvGrpSpPr>
        <p:cNvPr id="1" name=""/>
        <p:cNvGrpSpPr/>
        <p:nvPr/>
      </p:nvGrpSpPr>
      <p:grpSpPr>
        <a:xfrm>
          <a:off x="0" y="0"/>
          <a:ext cx="0" cy="0"/>
          <a:chOff x="0" y="0"/>
          <a:chExt cx="0" cy="0"/>
        </a:xfrm>
      </p:grpSpPr>
      <p:sp>
        <p:nvSpPr>
          <p:cNvPr id="14" name="Freihandform: Form 13">
            <a:extLst>
              <a:ext uri="{FF2B5EF4-FFF2-40B4-BE49-F238E27FC236}">
                <a16:creationId xmlns:a16="http://schemas.microsoft.com/office/drawing/2014/main" xmlns="" id="{47D2F0D6-826A-8322-E56F-20A4B81CED33}"/>
              </a:ext>
            </a:extLst>
          </p:cNvPr>
          <p:cNvSpPr/>
          <p:nvPr/>
        </p:nvSpPr>
        <p:spPr>
          <a:xfrm flipH="1">
            <a:off x="4134250" y="1"/>
            <a:ext cx="8057750" cy="6857999"/>
          </a:xfrm>
          <a:custGeom>
            <a:avLst/>
            <a:gdLst>
              <a:gd name="connsiteX0" fmla="*/ 8057750 w 8057750"/>
              <a:gd name="connsiteY0" fmla="*/ 0 h 6857999"/>
              <a:gd name="connsiteX1" fmla="*/ 1238943 w 8057750"/>
              <a:gd name="connsiteY1" fmla="*/ 0 h 6857999"/>
              <a:gd name="connsiteX2" fmla="*/ 0 w 8057750"/>
              <a:gd name="connsiteY2" fmla="*/ 1648913 h 6857999"/>
              <a:gd name="connsiteX3" fmla="*/ 0 w 8057750"/>
              <a:gd name="connsiteY3" fmla="*/ 6857999 h 6857999"/>
              <a:gd name="connsiteX4" fmla="*/ 2825936 w 8057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750" h="6857999">
                <a:moveTo>
                  <a:pt x="8057750" y="0"/>
                </a:moveTo>
                <a:lnTo>
                  <a:pt x="1238943" y="0"/>
                </a:lnTo>
                <a:lnTo>
                  <a:pt x="0" y="1648913"/>
                </a:lnTo>
                <a:lnTo>
                  <a:pt x="0" y="6857999"/>
                </a:lnTo>
                <a:lnTo>
                  <a:pt x="2825936" y="6857999"/>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3" name="Freihandform: Form 2">
            <a:extLst>
              <a:ext uri="{FF2B5EF4-FFF2-40B4-BE49-F238E27FC236}">
                <a16:creationId xmlns:a16="http://schemas.microsoft.com/office/drawing/2014/main" xmlns="" id="{96FB8F27-0135-C7C9-0DD2-3DCC88A4730A}"/>
              </a:ext>
            </a:extLst>
          </p:cNvPr>
          <p:cNvSpPr/>
          <p:nvPr/>
        </p:nvSpPr>
        <p:spPr>
          <a:xfrm>
            <a:off x="0" y="0"/>
            <a:ext cx="4249196" cy="6858000"/>
          </a:xfrm>
          <a:custGeom>
            <a:avLst/>
            <a:gdLst>
              <a:gd name="connsiteX0" fmla="*/ 0 w 4249196"/>
              <a:gd name="connsiteY0" fmla="*/ 0 h 6858000"/>
              <a:gd name="connsiteX1" fmla="*/ 2699439 w 4249196"/>
              <a:gd name="connsiteY1" fmla="*/ 0 h 6858000"/>
              <a:gd name="connsiteX2" fmla="*/ 4249196 w 4249196"/>
              <a:gd name="connsiteY2" fmla="*/ 2062578 h 6858000"/>
              <a:gd name="connsiteX3" fmla="*/ 956514 w 4249196"/>
              <a:gd name="connsiteY3" fmla="*/ 6858000 h 6858000"/>
              <a:gd name="connsiteX4" fmla="*/ 0 w 424919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9196" h="6858000">
                <a:moveTo>
                  <a:pt x="0" y="0"/>
                </a:moveTo>
                <a:lnTo>
                  <a:pt x="2699439" y="0"/>
                </a:lnTo>
                <a:lnTo>
                  <a:pt x="4249196" y="2062578"/>
                </a:lnTo>
                <a:lnTo>
                  <a:pt x="956514" y="6858000"/>
                </a:lnTo>
                <a:lnTo>
                  <a:pt x="0" y="685800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 name="Gruppieren 6">
            <a:extLst>
              <a:ext uri="{FF2B5EF4-FFF2-40B4-BE49-F238E27FC236}">
                <a16:creationId xmlns:a16="http://schemas.microsoft.com/office/drawing/2014/main" xmlns="" id="{95E6AD5D-7221-E3C6-DEDD-7632BB58CE18}"/>
              </a:ext>
            </a:extLst>
          </p:cNvPr>
          <p:cNvGrpSpPr/>
          <p:nvPr/>
        </p:nvGrpSpPr>
        <p:grpSpPr>
          <a:xfrm>
            <a:off x="9938597" y="441325"/>
            <a:ext cx="1558078" cy="295275"/>
            <a:chOff x="9938597" y="441325"/>
            <a:chExt cx="1558078" cy="295275"/>
          </a:xfrm>
        </p:grpSpPr>
        <p:sp>
          <p:nvSpPr>
            <p:cNvPr id="9" name="Freeform: Shape 10">
              <a:extLst>
                <a:ext uri="{FF2B5EF4-FFF2-40B4-BE49-F238E27FC236}">
                  <a16:creationId xmlns:a16="http://schemas.microsoft.com/office/drawing/2014/main" xmlns="" id="{9C4AB1CA-9EDA-8DD1-E1E4-3BC75A6E6AB7}"/>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10" name="Freeform: Shape 11">
              <a:extLst>
                <a:ext uri="{FF2B5EF4-FFF2-40B4-BE49-F238E27FC236}">
                  <a16:creationId xmlns:a16="http://schemas.microsoft.com/office/drawing/2014/main" xmlns="" id="{A6C3246B-613A-02A5-6E13-F2EB67F70B94}"/>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5" name="Textplatzhalter 12">
            <a:extLst>
              <a:ext uri="{FF2B5EF4-FFF2-40B4-BE49-F238E27FC236}">
                <a16:creationId xmlns:a16="http://schemas.microsoft.com/office/drawing/2014/main" xmlns="" id="{8154DE7F-83AF-13CA-5BA5-EE24D95C3AEC}"/>
              </a:ext>
            </a:extLst>
          </p:cNvPr>
          <p:cNvSpPr>
            <a:spLocks noGrp="1"/>
          </p:cNvSpPr>
          <p:nvPr>
            <p:ph type="body" sz="quarter" idx="31" hasCustomPrompt="1"/>
          </p:nvPr>
        </p:nvSpPr>
        <p:spPr>
          <a:xfrm>
            <a:off x="719547" y="1628775"/>
            <a:ext cx="2931570" cy="738664"/>
          </a:xfrm>
        </p:spPr>
        <p:txBody>
          <a:bodyPr wrap="square">
            <a:spAutoFit/>
          </a:bodyPr>
          <a:lstStyle>
            <a:lvl1pPr marL="0" indent="0">
              <a:buNone/>
              <a:defRPr sz="4800" b="1">
                <a:solidFill>
                  <a:schemeClr val="bg1"/>
                </a:solidFill>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a:t>
            </a:r>
            <a:endParaRPr lang="en-US" dirty="0"/>
          </a:p>
        </p:txBody>
      </p:sp>
      <p:sp>
        <p:nvSpPr>
          <p:cNvPr id="2" name="Textplatzhalter 12">
            <a:extLst>
              <a:ext uri="{FF2B5EF4-FFF2-40B4-BE49-F238E27FC236}">
                <a16:creationId xmlns:a16="http://schemas.microsoft.com/office/drawing/2014/main" xmlns="" id="{7EDDADE7-6917-594A-90FF-0462A8277BCE}"/>
              </a:ext>
            </a:extLst>
          </p:cNvPr>
          <p:cNvSpPr>
            <a:spLocks noGrp="1"/>
          </p:cNvSpPr>
          <p:nvPr>
            <p:ph type="body" sz="quarter" idx="13" hasCustomPrompt="1"/>
          </p:nvPr>
        </p:nvSpPr>
        <p:spPr>
          <a:xfrm>
            <a:off x="5346700" y="1769188"/>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01</a:t>
            </a:r>
            <a:endParaRPr lang="en-US" dirty="0"/>
          </a:p>
        </p:txBody>
      </p:sp>
      <p:sp>
        <p:nvSpPr>
          <p:cNvPr id="5" name="Textplatzhalter 12">
            <a:extLst>
              <a:ext uri="{FF2B5EF4-FFF2-40B4-BE49-F238E27FC236}">
                <a16:creationId xmlns:a16="http://schemas.microsoft.com/office/drawing/2014/main" xmlns="" id="{C6B071FD-68BB-BE86-AFA9-C982A5B1EAC1}"/>
              </a:ext>
            </a:extLst>
          </p:cNvPr>
          <p:cNvSpPr>
            <a:spLocks noGrp="1"/>
          </p:cNvSpPr>
          <p:nvPr>
            <p:ph type="body" sz="quarter" idx="14" hasCustomPrompt="1"/>
          </p:nvPr>
        </p:nvSpPr>
        <p:spPr>
          <a:xfrm>
            <a:off x="5346699" y="2200075"/>
            <a:ext cx="2892425"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1</a:t>
            </a:r>
            <a:endParaRPr lang="en-US" dirty="0"/>
          </a:p>
        </p:txBody>
      </p:sp>
      <p:sp>
        <p:nvSpPr>
          <p:cNvPr id="8" name="Textplatzhalter 12">
            <a:extLst>
              <a:ext uri="{FF2B5EF4-FFF2-40B4-BE49-F238E27FC236}">
                <a16:creationId xmlns:a16="http://schemas.microsoft.com/office/drawing/2014/main" xmlns="" id="{209917FD-61B4-3754-AA8C-E22E76A0F626}"/>
              </a:ext>
            </a:extLst>
          </p:cNvPr>
          <p:cNvSpPr>
            <a:spLocks noGrp="1"/>
          </p:cNvSpPr>
          <p:nvPr>
            <p:ph type="body" sz="quarter" idx="15" hasCustomPrompt="1"/>
          </p:nvPr>
        </p:nvSpPr>
        <p:spPr>
          <a:xfrm>
            <a:off x="5346699" y="2509281"/>
            <a:ext cx="2892425"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65" name="Textplatzhalter 12">
            <a:extLst>
              <a:ext uri="{FF2B5EF4-FFF2-40B4-BE49-F238E27FC236}">
                <a16:creationId xmlns:a16="http://schemas.microsoft.com/office/drawing/2014/main" xmlns="" id="{B9713A3D-9F1E-7EAD-C98F-17E713E2A057}"/>
              </a:ext>
            </a:extLst>
          </p:cNvPr>
          <p:cNvSpPr>
            <a:spLocks noGrp="1"/>
          </p:cNvSpPr>
          <p:nvPr>
            <p:ph type="body" sz="quarter" idx="32" hasCustomPrompt="1"/>
          </p:nvPr>
        </p:nvSpPr>
        <p:spPr>
          <a:xfrm>
            <a:off x="8601869" y="1769188"/>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02</a:t>
            </a:r>
            <a:endParaRPr lang="en-US" dirty="0"/>
          </a:p>
        </p:txBody>
      </p:sp>
      <p:sp>
        <p:nvSpPr>
          <p:cNvPr id="66" name="Textplatzhalter 12">
            <a:extLst>
              <a:ext uri="{FF2B5EF4-FFF2-40B4-BE49-F238E27FC236}">
                <a16:creationId xmlns:a16="http://schemas.microsoft.com/office/drawing/2014/main" xmlns="" id="{D990A8A0-AD5D-8426-1E89-27EFB4F807F6}"/>
              </a:ext>
            </a:extLst>
          </p:cNvPr>
          <p:cNvSpPr>
            <a:spLocks noGrp="1"/>
          </p:cNvSpPr>
          <p:nvPr>
            <p:ph type="body" sz="quarter" idx="33" hasCustomPrompt="1"/>
          </p:nvPr>
        </p:nvSpPr>
        <p:spPr>
          <a:xfrm>
            <a:off x="8601868" y="2200075"/>
            <a:ext cx="2892425"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2</a:t>
            </a:r>
            <a:endParaRPr lang="en-US" dirty="0"/>
          </a:p>
        </p:txBody>
      </p:sp>
      <p:sp>
        <p:nvSpPr>
          <p:cNvPr id="67" name="Textplatzhalter 12">
            <a:extLst>
              <a:ext uri="{FF2B5EF4-FFF2-40B4-BE49-F238E27FC236}">
                <a16:creationId xmlns:a16="http://schemas.microsoft.com/office/drawing/2014/main" xmlns="" id="{BA26C544-2723-FAC7-1A96-AA2DA2A53821}"/>
              </a:ext>
            </a:extLst>
          </p:cNvPr>
          <p:cNvSpPr>
            <a:spLocks noGrp="1"/>
          </p:cNvSpPr>
          <p:nvPr>
            <p:ph type="body" sz="quarter" idx="34" hasCustomPrompt="1"/>
          </p:nvPr>
        </p:nvSpPr>
        <p:spPr>
          <a:xfrm>
            <a:off x="8601868" y="2509281"/>
            <a:ext cx="2892425"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91" name="Textplatzhalter 12">
            <a:extLst>
              <a:ext uri="{FF2B5EF4-FFF2-40B4-BE49-F238E27FC236}">
                <a16:creationId xmlns:a16="http://schemas.microsoft.com/office/drawing/2014/main" xmlns="" id="{32641F2A-1075-3F34-0925-4B14D767DB1C}"/>
              </a:ext>
            </a:extLst>
          </p:cNvPr>
          <p:cNvSpPr>
            <a:spLocks noGrp="1"/>
          </p:cNvSpPr>
          <p:nvPr>
            <p:ph type="body" sz="quarter" idx="35" hasCustomPrompt="1"/>
          </p:nvPr>
        </p:nvSpPr>
        <p:spPr>
          <a:xfrm>
            <a:off x="5346700" y="3882304"/>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03</a:t>
            </a:r>
            <a:endParaRPr lang="en-US" dirty="0"/>
          </a:p>
        </p:txBody>
      </p:sp>
      <p:sp>
        <p:nvSpPr>
          <p:cNvPr id="92" name="Textplatzhalter 12">
            <a:extLst>
              <a:ext uri="{FF2B5EF4-FFF2-40B4-BE49-F238E27FC236}">
                <a16:creationId xmlns:a16="http://schemas.microsoft.com/office/drawing/2014/main" xmlns="" id="{14611E4A-E9E3-01A1-1ADE-3FD056491EF4}"/>
              </a:ext>
            </a:extLst>
          </p:cNvPr>
          <p:cNvSpPr>
            <a:spLocks noGrp="1"/>
          </p:cNvSpPr>
          <p:nvPr>
            <p:ph type="body" sz="quarter" idx="36" hasCustomPrompt="1"/>
          </p:nvPr>
        </p:nvSpPr>
        <p:spPr>
          <a:xfrm>
            <a:off x="5346699" y="4313191"/>
            <a:ext cx="2892425"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3</a:t>
            </a:r>
            <a:endParaRPr lang="en-US" dirty="0"/>
          </a:p>
        </p:txBody>
      </p:sp>
      <p:sp>
        <p:nvSpPr>
          <p:cNvPr id="93" name="Textplatzhalter 12">
            <a:extLst>
              <a:ext uri="{FF2B5EF4-FFF2-40B4-BE49-F238E27FC236}">
                <a16:creationId xmlns:a16="http://schemas.microsoft.com/office/drawing/2014/main" xmlns="" id="{F33BF8CE-0F27-B798-4767-9DEEDF11CA2D}"/>
              </a:ext>
            </a:extLst>
          </p:cNvPr>
          <p:cNvSpPr>
            <a:spLocks noGrp="1"/>
          </p:cNvSpPr>
          <p:nvPr>
            <p:ph type="body" sz="quarter" idx="37" hasCustomPrompt="1"/>
          </p:nvPr>
        </p:nvSpPr>
        <p:spPr>
          <a:xfrm>
            <a:off x="5346699" y="4622397"/>
            <a:ext cx="2892425"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
        <p:nvSpPr>
          <p:cNvPr id="94" name="Textplatzhalter 12">
            <a:extLst>
              <a:ext uri="{FF2B5EF4-FFF2-40B4-BE49-F238E27FC236}">
                <a16:creationId xmlns:a16="http://schemas.microsoft.com/office/drawing/2014/main" xmlns="" id="{A1C324CD-3192-114D-70CF-6F8FC5EE76B4}"/>
              </a:ext>
            </a:extLst>
          </p:cNvPr>
          <p:cNvSpPr>
            <a:spLocks noGrp="1"/>
          </p:cNvSpPr>
          <p:nvPr>
            <p:ph type="body" sz="quarter" idx="38" hasCustomPrompt="1"/>
          </p:nvPr>
        </p:nvSpPr>
        <p:spPr>
          <a:xfrm>
            <a:off x="8601869" y="3882304"/>
            <a:ext cx="603250" cy="307777"/>
          </a:xfrm>
        </p:spPr>
        <p:txBody>
          <a:bodyPr wrap="square">
            <a:spAutoFit/>
          </a:bodyPr>
          <a:lstStyle>
            <a:lvl1pPr marL="0" indent="0">
              <a:buNone/>
              <a:defRPr>
                <a:solidFill>
                  <a:schemeClr val="accent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04</a:t>
            </a:r>
            <a:endParaRPr lang="en-US" dirty="0"/>
          </a:p>
        </p:txBody>
      </p:sp>
      <p:sp>
        <p:nvSpPr>
          <p:cNvPr id="95" name="Textplatzhalter 12">
            <a:extLst>
              <a:ext uri="{FF2B5EF4-FFF2-40B4-BE49-F238E27FC236}">
                <a16:creationId xmlns:a16="http://schemas.microsoft.com/office/drawing/2014/main" xmlns="" id="{D7C4AEB6-C16B-9516-EAD8-0A9918ACE331}"/>
              </a:ext>
            </a:extLst>
          </p:cNvPr>
          <p:cNvSpPr>
            <a:spLocks noGrp="1"/>
          </p:cNvSpPr>
          <p:nvPr>
            <p:ph type="body" sz="quarter" idx="39" hasCustomPrompt="1"/>
          </p:nvPr>
        </p:nvSpPr>
        <p:spPr>
          <a:xfrm>
            <a:off x="8601868" y="4313191"/>
            <a:ext cx="2892425" cy="307777"/>
          </a:xfrm>
        </p:spPr>
        <p:txBody>
          <a:bodyPr wrap="square">
            <a:spAutoFit/>
          </a:bodyPr>
          <a:lstStyle>
            <a:lvl1pPr marL="0" indent="0">
              <a:buNone/>
              <a:defRPr b="1">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Agenda </a:t>
            </a:r>
            <a:r>
              <a:rPr lang="de-DE" dirty="0" err="1"/>
              <a:t>topic</a:t>
            </a:r>
            <a:r>
              <a:rPr lang="de-DE" dirty="0"/>
              <a:t> 4</a:t>
            </a:r>
            <a:endParaRPr lang="en-US" dirty="0"/>
          </a:p>
        </p:txBody>
      </p:sp>
      <p:sp>
        <p:nvSpPr>
          <p:cNvPr id="96" name="Textplatzhalter 12">
            <a:extLst>
              <a:ext uri="{FF2B5EF4-FFF2-40B4-BE49-F238E27FC236}">
                <a16:creationId xmlns:a16="http://schemas.microsoft.com/office/drawing/2014/main" xmlns="" id="{7F8954A6-F085-5859-9286-A1458AD0290D}"/>
              </a:ext>
            </a:extLst>
          </p:cNvPr>
          <p:cNvSpPr>
            <a:spLocks noGrp="1"/>
          </p:cNvSpPr>
          <p:nvPr>
            <p:ph type="body" sz="quarter" idx="40" hasCustomPrompt="1"/>
          </p:nvPr>
        </p:nvSpPr>
        <p:spPr>
          <a:xfrm>
            <a:off x="8601868" y="4622397"/>
            <a:ext cx="2892425" cy="246221"/>
          </a:xfrm>
        </p:spPr>
        <p:txBody>
          <a:bodyPr wrap="square">
            <a:spAutoFit/>
          </a:bodyPr>
          <a:lstStyle>
            <a:lvl1pPr marL="0" indent="0">
              <a:buNone/>
              <a:defRPr sz="1600" b="0">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Details</a:t>
            </a:r>
            <a:endParaRPr lang="en-US" dirty="0"/>
          </a:p>
        </p:txBody>
      </p:sp>
    </p:spTree>
    <p:extLst>
      <p:ext uri="{BB962C8B-B14F-4D97-AF65-F5344CB8AC3E}">
        <p14:creationId xmlns:p14="http://schemas.microsoft.com/office/powerpoint/2010/main" xmlns="" val="484394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Gradient &amp; content 1">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xmlns="" id="{17D09648-0C75-DD97-7551-5CA070758DD6}"/>
              </a:ext>
            </a:extLst>
          </p:cNvPr>
          <p:cNvSpPr/>
          <p:nvPr/>
        </p:nvSpPr>
        <p:spPr>
          <a:xfrm flipH="1">
            <a:off x="3386699" y="1"/>
            <a:ext cx="8813269" cy="6857999"/>
          </a:xfrm>
          <a:custGeom>
            <a:avLst/>
            <a:gdLst>
              <a:gd name="connsiteX0" fmla="*/ 8813269 w 8813269"/>
              <a:gd name="connsiteY0" fmla="*/ 0 h 6857999"/>
              <a:gd name="connsiteX1" fmla="*/ 1994462 w 8813269"/>
              <a:gd name="connsiteY1" fmla="*/ 0 h 6857999"/>
              <a:gd name="connsiteX2" fmla="*/ 0 w 8813269"/>
              <a:gd name="connsiteY2" fmla="*/ 2654436 h 6857999"/>
              <a:gd name="connsiteX3" fmla="*/ 0 w 8813269"/>
              <a:gd name="connsiteY3" fmla="*/ 6857999 h 6857999"/>
              <a:gd name="connsiteX4" fmla="*/ 3581455 w 8813269"/>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269" h="6857999">
                <a:moveTo>
                  <a:pt x="8813269" y="0"/>
                </a:moveTo>
                <a:lnTo>
                  <a:pt x="1994462" y="0"/>
                </a:lnTo>
                <a:lnTo>
                  <a:pt x="0" y="2654436"/>
                </a:lnTo>
                <a:lnTo>
                  <a:pt x="0" y="6857999"/>
                </a:lnTo>
                <a:lnTo>
                  <a:pt x="3581455" y="6857999"/>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grpSp>
        <p:nvGrpSpPr>
          <p:cNvPr id="7" name="Gruppieren 6">
            <a:extLst>
              <a:ext uri="{FF2B5EF4-FFF2-40B4-BE49-F238E27FC236}">
                <a16:creationId xmlns:a16="http://schemas.microsoft.com/office/drawing/2014/main" xmlns="" id="{95E6AD5D-7221-E3C6-DEDD-7632BB58CE18}"/>
              </a:ext>
            </a:extLst>
          </p:cNvPr>
          <p:cNvGrpSpPr/>
          <p:nvPr/>
        </p:nvGrpSpPr>
        <p:grpSpPr>
          <a:xfrm>
            <a:off x="9938597" y="441325"/>
            <a:ext cx="1558078" cy="295275"/>
            <a:chOff x="9938597" y="441325"/>
            <a:chExt cx="1558078" cy="295275"/>
          </a:xfrm>
        </p:grpSpPr>
        <p:sp>
          <p:nvSpPr>
            <p:cNvPr id="9" name="Freeform: Shape 10">
              <a:extLst>
                <a:ext uri="{FF2B5EF4-FFF2-40B4-BE49-F238E27FC236}">
                  <a16:creationId xmlns:a16="http://schemas.microsoft.com/office/drawing/2014/main" xmlns="" id="{9C4AB1CA-9EDA-8DD1-E1E4-3BC75A6E6AB7}"/>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10" name="Freeform: Shape 11">
              <a:extLst>
                <a:ext uri="{FF2B5EF4-FFF2-40B4-BE49-F238E27FC236}">
                  <a16:creationId xmlns:a16="http://schemas.microsoft.com/office/drawing/2014/main" xmlns="" id="{A6C3246B-613A-02A5-6E13-F2EB67F70B94}"/>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64" name="Freihandform: Form 63">
            <a:extLst>
              <a:ext uri="{FF2B5EF4-FFF2-40B4-BE49-F238E27FC236}">
                <a16:creationId xmlns:a16="http://schemas.microsoft.com/office/drawing/2014/main" xmlns="" id="{B70FF43D-DC81-AC09-45B7-E3BB2388D467}"/>
              </a:ext>
            </a:extLst>
          </p:cNvPr>
          <p:cNvSpPr/>
          <p:nvPr/>
        </p:nvSpPr>
        <p:spPr>
          <a:xfrm>
            <a:off x="0" y="0"/>
            <a:ext cx="6096000" cy="6873277"/>
          </a:xfrm>
          <a:custGeom>
            <a:avLst/>
            <a:gdLst>
              <a:gd name="connsiteX0" fmla="*/ 0 w 6096000"/>
              <a:gd name="connsiteY0" fmla="*/ 0 h 6858000"/>
              <a:gd name="connsiteX1" fmla="*/ 189454 w 6096000"/>
              <a:gd name="connsiteY1" fmla="*/ 0 h 6858000"/>
              <a:gd name="connsiteX2" fmla="*/ 4546243 w 6096000"/>
              <a:gd name="connsiteY2" fmla="*/ 0 h 6858000"/>
              <a:gd name="connsiteX3" fmla="*/ 6096000 w 6096000"/>
              <a:gd name="connsiteY3" fmla="*/ 2062577 h 6858000"/>
              <a:gd name="connsiteX4" fmla="*/ 2803319 w 6096000"/>
              <a:gd name="connsiteY4" fmla="*/ 6858000 h 6858000"/>
              <a:gd name="connsiteX5" fmla="*/ 189454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189454" y="0"/>
                </a:lnTo>
                <a:lnTo>
                  <a:pt x="4546243" y="0"/>
                </a:lnTo>
                <a:lnTo>
                  <a:pt x="6096000" y="2062577"/>
                </a:lnTo>
                <a:lnTo>
                  <a:pt x="2803319" y="6858000"/>
                </a:lnTo>
                <a:lnTo>
                  <a:pt x="189454" y="6858000"/>
                </a:lnTo>
                <a:lnTo>
                  <a:pt x="0" y="685800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Titel 26">
            <a:extLst>
              <a:ext uri="{FF2B5EF4-FFF2-40B4-BE49-F238E27FC236}">
                <a16:creationId xmlns:a16="http://schemas.microsoft.com/office/drawing/2014/main" xmlns="" id="{C13B8925-254E-71DF-C904-6A94BAA0B7FE}"/>
              </a:ext>
            </a:extLst>
          </p:cNvPr>
          <p:cNvSpPr>
            <a:spLocks noGrp="1"/>
          </p:cNvSpPr>
          <p:nvPr>
            <p:ph type="title" hasCustomPrompt="1"/>
          </p:nvPr>
        </p:nvSpPr>
        <p:spPr>
          <a:xfrm>
            <a:off x="695325" y="372268"/>
            <a:ext cx="3973494" cy="443198"/>
          </a:xfrm>
        </p:spPr>
        <p:txBody>
          <a:bodyPr vert="horz"/>
          <a:lstStyle>
            <a:lvl1pPr>
              <a:defRPr>
                <a:solidFill>
                  <a:schemeClr val="bg1"/>
                </a:solidFill>
              </a:defRPr>
            </a:lvl1pPr>
          </a:lstStyle>
          <a:p>
            <a:r>
              <a:rPr lang="de-DE" dirty="0"/>
              <a:t>Title, Calibri </a:t>
            </a:r>
            <a:r>
              <a:rPr lang="de-DE" dirty="0" err="1"/>
              <a:t>Bold</a:t>
            </a:r>
            <a:r>
              <a:rPr lang="de-DE" dirty="0"/>
              <a:t>, 32pt</a:t>
            </a:r>
            <a:endParaRPr lang="en-US" dirty="0"/>
          </a:p>
        </p:txBody>
      </p:sp>
      <p:sp>
        <p:nvSpPr>
          <p:cNvPr id="28" name="Textplatzhalter 7">
            <a:extLst>
              <a:ext uri="{FF2B5EF4-FFF2-40B4-BE49-F238E27FC236}">
                <a16:creationId xmlns:a16="http://schemas.microsoft.com/office/drawing/2014/main" xmlns="" id="{A8F2504F-652C-D4B3-CCB2-0D520D12CD37}"/>
              </a:ext>
            </a:extLst>
          </p:cNvPr>
          <p:cNvSpPr>
            <a:spLocks noGrp="1"/>
          </p:cNvSpPr>
          <p:nvPr>
            <p:ph type="body" sz="quarter" idx="13" hasCustomPrompt="1"/>
          </p:nvPr>
        </p:nvSpPr>
        <p:spPr>
          <a:xfrm>
            <a:off x="695325" y="815466"/>
            <a:ext cx="3973652" cy="350838"/>
          </a:xfrm>
        </p:spPr>
        <p:txBody>
          <a:bodyPr>
            <a:noAutofit/>
          </a:bodyPr>
          <a:lstStyle>
            <a:lvl1pPr marL="0" indent="0">
              <a:buNone/>
              <a:defRPr sz="2400">
                <a:solidFill>
                  <a:schemeClr val="bg1"/>
                </a:solidFill>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69" name="Inhaltsplatzhalter 2">
            <a:extLst>
              <a:ext uri="{FF2B5EF4-FFF2-40B4-BE49-F238E27FC236}">
                <a16:creationId xmlns:a16="http://schemas.microsoft.com/office/drawing/2014/main" xmlns="" id="{CC7C7637-E6BD-D078-604D-4F2FFF33B87E}"/>
              </a:ext>
            </a:extLst>
          </p:cNvPr>
          <p:cNvSpPr>
            <a:spLocks noGrp="1"/>
          </p:cNvSpPr>
          <p:nvPr>
            <p:ph idx="1" hasCustomPrompt="1"/>
          </p:nvPr>
        </p:nvSpPr>
        <p:spPr>
          <a:xfrm>
            <a:off x="695325" y="1628775"/>
            <a:ext cx="3973494" cy="20796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70" name="Inhaltsplatzhalter 2">
            <a:extLst>
              <a:ext uri="{FF2B5EF4-FFF2-40B4-BE49-F238E27FC236}">
                <a16:creationId xmlns:a16="http://schemas.microsoft.com/office/drawing/2014/main" xmlns="" id="{6C8D42EA-46C6-E0C6-8B33-A0EB00E49C3B}"/>
              </a:ext>
            </a:extLst>
          </p:cNvPr>
          <p:cNvSpPr>
            <a:spLocks noGrp="1"/>
          </p:cNvSpPr>
          <p:nvPr>
            <p:ph idx="14" hasCustomPrompt="1"/>
          </p:nvPr>
        </p:nvSpPr>
        <p:spPr>
          <a:xfrm>
            <a:off x="6527799" y="1628775"/>
            <a:ext cx="4966493" cy="46085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71" name="Fußzeilenplatzhalter 70">
            <a:extLst>
              <a:ext uri="{FF2B5EF4-FFF2-40B4-BE49-F238E27FC236}">
                <a16:creationId xmlns:a16="http://schemas.microsoft.com/office/drawing/2014/main" xmlns="" id="{BBE6D205-A0A1-2B93-3D00-8BF192968312}"/>
              </a:ext>
            </a:extLst>
          </p:cNvPr>
          <p:cNvSpPr>
            <a:spLocks noGrp="1"/>
          </p:cNvSpPr>
          <p:nvPr>
            <p:ph type="ftr" sz="quarter" idx="15"/>
          </p:nvPr>
        </p:nvSpPr>
        <p:spPr>
          <a:xfrm>
            <a:off x="695325" y="6561220"/>
            <a:ext cx="1882775" cy="184666"/>
          </a:xfrm>
        </p:spPr>
        <p:txBody>
          <a:bodyPr/>
          <a:lstStyle>
            <a:lvl1pPr>
              <a:defRPr>
                <a:solidFill>
                  <a:schemeClr val="bg1"/>
                </a:solidFill>
              </a:defRPr>
            </a:lvl1pPr>
          </a:lstStyle>
          <a:p>
            <a:r>
              <a:rPr lang="en-US"/>
              <a:t>Suport curs utilizare Observatorul Copilului</a:t>
            </a:r>
            <a:endParaRPr lang="en-US" dirty="0"/>
          </a:p>
        </p:txBody>
      </p:sp>
    </p:spTree>
    <p:extLst>
      <p:ext uri="{BB962C8B-B14F-4D97-AF65-F5344CB8AC3E}">
        <p14:creationId xmlns:p14="http://schemas.microsoft.com/office/powerpoint/2010/main" xmlns="" val="864543406"/>
      </p:ext>
    </p:extLst>
  </p:cSld>
  <p:clrMapOvr>
    <a:masterClrMapping/>
  </p:clrMapOvr>
  <p:extLst>
    <p:ext uri="{DCECCB84-F9BA-43D5-87BE-67443E8EF086}">
      <p15:sldGuideLst xmlns:p15="http://schemas.microsoft.com/office/powerpoint/2012/main" xmlns="">
        <p15:guide id="1" pos="3840">
          <p15:clr>
            <a:srgbClr val="FBAE40"/>
          </p15:clr>
        </p15:guide>
        <p15:guide id="2" pos="4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Gradient &amp; content 2">
    <p:spTree>
      <p:nvGrpSpPr>
        <p:cNvPr id="1" name=""/>
        <p:cNvGrpSpPr/>
        <p:nvPr/>
      </p:nvGrpSpPr>
      <p:grpSpPr>
        <a:xfrm>
          <a:off x="0" y="0"/>
          <a:ext cx="0" cy="0"/>
          <a:chOff x="0" y="0"/>
          <a:chExt cx="0" cy="0"/>
        </a:xfrm>
      </p:grpSpPr>
      <p:sp>
        <p:nvSpPr>
          <p:cNvPr id="3" name="Freihandform: Form 2">
            <a:extLst>
              <a:ext uri="{FF2B5EF4-FFF2-40B4-BE49-F238E27FC236}">
                <a16:creationId xmlns:a16="http://schemas.microsoft.com/office/drawing/2014/main" xmlns="" id="{FF0E11F7-669A-48F2-38EE-771CAD614C11}"/>
              </a:ext>
            </a:extLst>
          </p:cNvPr>
          <p:cNvSpPr/>
          <p:nvPr/>
        </p:nvSpPr>
        <p:spPr>
          <a:xfrm>
            <a:off x="1" y="2"/>
            <a:ext cx="5267525" cy="6857999"/>
          </a:xfrm>
          <a:custGeom>
            <a:avLst/>
            <a:gdLst>
              <a:gd name="connsiteX0" fmla="*/ 0 w 5267525"/>
              <a:gd name="connsiteY0" fmla="*/ 0 h 6857999"/>
              <a:gd name="connsiteX1" fmla="*/ 5267525 w 5267525"/>
              <a:gd name="connsiteY1" fmla="*/ 0 h 6857999"/>
              <a:gd name="connsiteX2" fmla="*/ 5267525 w 5267525"/>
              <a:gd name="connsiteY2" fmla="*/ 3429000 h 6857999"/>
              <a:gd name="connsiteX3" fmla="*/ 5267525 w 5267525"/>
              <a:gd name="connsiteY3" fmla="*/ 4307861 h 6857999"/>
              <a:gd name="connsiteX4" fmla="*/ 3398911 w 5267525"/>
              <a:gd name="connsiteY4" fmla="*/ 6857999 h 6857999"/>
              <a:gd name="connsiteX5" fmla="*/ 0 w 5267525"/>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7525" h="6857999">
                <a:moveTo>
                  <a:pt x="0" y="0"/>
                </a:moveTo>
                <a:lnTo>
                  <a:pt x="5267525" y="0"/>
                </a:lnTo>
                <a:lnTo>
                  <a:pt x="5267525" y="3429000"/>
                </a:lnTo>
                <a:lnTo>
                  <a:pt x="5267525" y="4307861"/>
                </a:lnTo>
                <a:lnTo>
                  <a:pt x="3398911" y="6857999"/>
                </a:lnTo>
                <a:lnTo>
                  <a:pt x="0" y="6857999"/>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lt1"/>
              </a:solidFill>
            </a:endParaRPr>
          </a:p>
        </p:txBody>
      </p:sp>
      <p:grpSp>
        <p:nvGrpSpPr>
          <p:cNvPr id="7" name="Gruppieren 6">
            <a:extLst>
              <a:ext uri="{FF2B5EF4-FFF2-40B4-BE49-F238E27FC236}">
                <a16:creationId xmlns:a16="http://schemas.microsoft.com/office/drawing/2014/main" xmlns="" id="{95E6AD5D-7221-E3C6-DEDD-7632BB58CE18}"/>
              </a:ext>
            </a:extLst>
          </p:cNvPr>
          <p:cNvGrpSpPr/>
          <p:nvPr/>
        </p:nvGrpSpPr>
        <p:grpSpPr>
          <a:xfrm>
            <a:off x="9938597" y="441325"/>
            <a:ext cx="1558078" cy="295275"/>
            <a:chOff x="9938597" y="441325"/>
            <a:chExt cx="1558078" cy="295275"/>
          </a:xfrm>
        </p:grpSpPr>
        <p:sp>
          <p:nvSpPr>
            <p:cNvPr id="9" name="Freeform: Shape 10">
              <a:extLst>
                <a:ext uri="{FF2B5EF4-FFF2-40B4-BE49-F238E27FC236}">
                  <a16:creationId xmlns:a16="http://schemas.microsoft.com/office/drawing/2014/main" xmlns="" id="{9C4AB1CA-9EDA-8DD1-E1E4-3BC75A6E6AB7}"/>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10" name="Freeform: Shape 11">
              <a:extLst>
                <a:ext uri="{FF2B5EF4-FFF2-40B4-BE49-F238E27FC236}">
                  <a16:creationId xmlns:a16="http://schemas.microsoft.com/office/drawing/2014/main" xmlns="" id="{A6C3246B-613A-02A5-6E13-F2EB67F70B94}"/>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27" name="Titel 26">
            <a:extLst>
              <a:ext uri="{FF2B5EF4-FFF2-40B4-BE49-F238E27FC236}">
                <a16:creationId xmlns:a16="http://schemas.microsoft.com/office/drawing/2014/main" xmlns="" id="{C13B8925-254E-71DF-C904-6A94BAA0B7FE}"/>
              </a:ext>
            </a:extLst>
          </p:cNvPr>
          <p:cNvSpPr>
            <a:spLocks noGrp="1"/>
          </p:cNvSpPr>
          <p:nvPr>
            <p:ph type="title" hasCustomPrompt="1"/>
          </p:nvPr>
        </p:nvSpPr>
        <p:spPr>
          <a:xfrm>
            <a:off x="695325" y="372268"/>
            <a:ext cx="3973494" cy="443198"/>
          </a:xfrm>
        </p:spPr>
        <p:txBody>
          <a:bodyPr vert="horz"/>
          <a:lstStyle>
            <a:lvl1pPr>
              <a:defRPr>
                <a:solidFill>
                  <a:schemeClr val="bg1"/>
                </a:solidFill>
              </a:defRPr>
            </a:lvl1pPr>
          </a:lstStyle>
          <a:p>
            <a:r>
              <a:rPr lang="de-DE" dirty="0"/>
              <a:t>Title, Calibri </a:t>
            </a:r>
            <a:r>
              <a:rPr lang="de-DE" dirty="0" err="1"/>
              <a:t>Bold</a:t>
            </a:r>
            <a:r>
              <a:rPr lang="de-DE" dirty="0"/>
              <a:t>, 32pt</a:t>
            </a:r>
            <a:endParaRPr lang="en-US" dirty="0"/>
          </a:p>
        </p:txBody>
      </p:sp>
      <p:sp>
        <p:nvSpPr>
          <p:cNvPr id="28" name="Textplatzhalter 7">
            <a:extLst>
              <a:ext uri="{FF2B5EF4-FFF2-40B4-BE49-F238E27FC236}">
                <a16:creationId xmlns:a16="http://schemas.microsoft.com/office/drawing/2014/main" xmlns="" id="{A8F2504F-652C-D4B3-CCB2-0D520D12CD37}"/>
              </a:ext>
            </a:extLst>
          </p:cNvPr>
          <p:cNvSpPr>
            <a:spLocks noGrp="1"/>
          </p:cNvSpPr>
          <p:nvPr>
            <p:ph type="body" sz="quarter" idx="13" hasCustomPrompt="1"/>
          </p:nvPr>
        </p:nvSpPr>
        <p:spPr>
          <a:xfrm>
            <a:off x="695325" y="815466"/>
            <a:ext cx="3973652" cy="350838"/>
          </a:xfrm>
        </p:spPr>
        <p:txBody>
          <a:bodyPr>
            <a:noAutofit/>
          </a:bodyPr>
          <a:lstStyle>
            <a:lvl1pPr marL="0" indent="0">
              <a:buNone/>
              <a:defRPr sz="2400">
                <a:solidFill>
                  <a:schemeClr val="bg1"/>
                </a:solidFill>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69" name="Inhaltsplatzhalter 2">
            <a:extLst>
              <a:ext uri="{FF2B5EF4-FFF2-40B4-BE49-F238E27FC236}">
                <a16:creationId xmlns:a16="http://schemas.microsoft.com/office/drawing/2014/main" xmlns="" id="{CC7C7637-E6BD-D078-604D-4F2FFF33B87E}"/>
              </a:ext>
            </a:extLst>
          </p:cNvPr>
          <p:cNvSpPr>
            <a:spLocks noGrp="1"/>
          </p:cNvSpPr>
          <p:nvPr>
            <p:ph idx="1" hasCustomPrompt="1"/>
          </p:nvPr>
        </p:nvSpPr>
        <p:spPr>
          <a:xfrm>
            <a:off x="695325" y="1628775"/>
            <a:ext cx="3973494" cy="297549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70" name="Inhaltsplatzhalter 2">
            <a:extLst>
              <a:ext uri="{FF2B5EF4-FFF2-40B4-BE49-F238E27FC236}">
                <a16:creationId xmlns:a16="http://schemas.microsoft.com/office/drawing/2014/main" xmlns="" id="{6C8D42EA-46C6-E0C6-8B33-A0EB00E49C3B}"/>
              </a:ext>
            </a:extLst>
          </p:cNvPr>
          <p:cNvSpPr>
            <a:spLocks noGrp="1"/>
          </p:cNvSpPr>
          <p:nvPr>
            <p:ph idx="14" hasCustomPrompt="1"/>
          </p:nvPr>
        </p:nvSpPr>
        <p:spPr>
          <a:xfrm>
            <a:off x="5700713" y="1628775"/>
            <a:ext cx="5793579" cy="46085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2" name="Fußzeilenplatzhalter 1">
            <a:extLst>
              <a:ext uri="{FF2B5EF4-FFF2-40B4-BE49-F238E27FC236}">
                <a16:creationId xmlns:a16="http://schemas.microsoft.com/office/drawing/2014/main" xmlns="" id="{FF18CE59-F5B8-932D-9CA0-2DFEE9B19A95}"/>
              </a:ext>
            </a:extLst>
          </p:cNvPr>
          <p:cNvSpPr>
            <a:spLocks noGrp="1"/>
          </p:cNvSpPr>
          <p:nvPr>
            <p:ph type="ftr" sz="quarter" idx="15"/>
          </p:nvPr>
        </p:nvSpPr>
        <p:spPr>
          <a:xfrm>
            <a:off x="695326" y="6561220"/>
            <a:ext cx="2476500" cy="184666"/>
          </a:xfrm>
        </p:spPr>
        <p:txBody>
          <a:bodyPr/>
          <a:lstStyle>
            <a:lvl1pPr>
              <a:defRPr>
                <a:solidFill>
                  <a:schemeClr val="bg1"/>
                </a:solidFill>
              </a:defRPr>
            </a:lvl1pPr>
          </a:lstStyle>
          <a:p>
            <a:r>
              <a:rPr lang="en-US"/>
              <a:t>Suport curs utilizare Observatorul Copilului</a:t>
            </a:r>
            <a:endParaRPr lang="en-US" dirty="0"/>
          </a:p>
        </p:txBody>
      </p:sp>
    </p:spTree>
    <p:extLst>
      <p:ext uri="{BB962C8B-B14F-4D97-AF65-F5344CB8AC3E}">
        <p14:creationId xmlns:p14="http://schemas.microsoft.com/office/powerpoint/2010/main" xmlns="" val="4278781911"/>
      </p:ext>
    </p:extLst>
  </p:cSld>
  <p:clrMapOvr>
    <a:masterClrMapping/>
  </p:clrMapOvr>
  <p:extLst>
    <p:ext uri="{DCECCB84-F9BA-43D5-87BE-67443E8EF086}">
      <p15:sldGuideLst xmlns:p15="http://schemas.microsoft.com/office/powerpoint/2012/main" xmlns="">
        <p15:guide id="1" pos="3318">
          <p15:clr>
            <a:srgbClr val="FBAE40"/>
          </p15:clr>
        </p15:guide>
        <p15:guide id="2" pos="359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amp; conten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dirty="0"/>
          </a:p>
        </p:txBody>
      </p:sp>
      <p:sp>
        <p:nvSpPr>
          <p:cNvPr id="11" name="Bildplatzhalter 10">
            <a:extLst>
              <a:ext uri="{FF2B5EF4-FFF2-40B4-BE49-F238E27FC236}">
                <a16:creationId xmlns:a16="http://schemas.microsoft.com/office/drawing/2014/main" xmlns="" id="{21BA48A4-0CC2-4137-525E-43E3BED18DCA}"/>
              </a:ext>
            </a:extLst>
          </p:cNvPr>
          <p:cNvSpPr>
            <a:spLocks noGrp="1"/>
          </p:cNvSpPr>
          <p:nvPr>
            <p:ph type="pic" sz="quarter" idx="15" hasCustomPrompt="1"/>
          </p:nvPr>
        </p:nvSpPr>
        <p:spPr>
          <a:xfrm>
            <a:off x="0" y="0"/>
            <a:ext cx="6558820" cy="6858000"/>
          </a:xfrm>
          <a:custGeom>
            <a:avLst/>
            <a:gdLst>
              <a:gd name="connsiteX0" fmla="*/ 0 w 6558820"/>
              <a:gd name="connsiteY0" fmla="*/ 0 h 6858000"/>
              <a:gd name="connsiteX1" fmla="*/ 4396342 w 6558820"/>
              <a:gd name="connsiteY1" fmla="*/ 0 h 6858000"/>
              <a:gd name="connsiteX2" fmla="*/ 6558820 w 6558820"/>
              <a:gd name="connsiteY2" fmla="*/ 2878052 h 6858000"/>
              <a:gd name="connsiteX3" fmla="*/ 3826068 w 6558820"/>
              <a:gd name="connsiteY3" fmla="*/ 6858000 h 6858000"/>
              <a:gd name="connsiteX4" fmla="*/ 0 w 65588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820" h="6858000">
                <a:moveTo>
                  <a:pt x="0" y="0"/>
                </a:moveTo>
                <a:lnTo>
                  <a:pt x="4396342" y="0"/>
                </a:lnTo>
                <a:lnTo>
                  <a:pt x="6558820" y="2878052"/>
                </a:lnTo>
                <a:lnTo>
                  <a:pt x="3826068" y="6858000"/>
                </a:lnTo>
                <a:lnTo>
                  <a:pt x="0" y="6858000"/>
                </a:lnTo>
                <a:close/>
              </a:path>
            </a:pathLst>
          </a:custGeom>
          <a:solidFill>
            <a:schemeClr val="bg2"/>
          </a:solidFill>
        </p:spPr>
        <p:txBody>
          <a:bodyPr wrap="square" lIns="144000" tIns="144000" rIns="144000" bIns="144000" anchor="b">
            <a:noAutofit/>
          </a:bodyPr>
          <a:lstStyle>
            <a:lvl1pPr marL="0" indent="0">
              <a:buNone/>
              <a:defRPr sz="1400"/>
            </a:lvl1pPr>
          </a:lstStyle>
          <a:p>
            <a:r>
              <a:rPr lang="en-US" dirty="0"/>
              <a:t>Please click on icon to insert image</a:t>
            </a:r>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a:xfrm>
            <a:off x="695325" y="372268"/>
            <a:ext cx="3891189" cy="443198"/>
          </a:xfrm>
        </p:spPr>
        <p:txBody>
          <a:bodyPr vert="horz"/>
          <a:lstStyle>
            <a:lvl1pPr>
              <a:defRPr>
                <a:solidFill>
                  <a:schemeClr val="bg1"/>
                </a:solidFill>
              </a:defRPr>
            </a:lvl1pPr>
          </a:lstStyle>
          <a:p>
            <a:r>
              <a:rPr lang="de-DE" dirty="0"/>
              <a:t>Title, Calibri </a:t>
            </a:r>
            <a:r>
              <a:rPr lang="de-DE" dirty="0" err="1"/>
              <a:t>Bold</a:t>
            </a:r>
            <a:r>
              <a:rPr lang="de-DE" dirty="0"/>
              <a:t>, 32pt</a:t>
            </a:r>
            <a:endParaRPr lang="en-US" dirty="0"/>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3891344" cy="350838"/>
          </a:xfrm>
        </p:spPr>
        <p:txBody>
          <a:bodyPr>
            <a:noAutofit/>
          </a:bodyPr>
          <a:lstStyle>
            <a:lvl1pPr marL="0" indent="0">
              <a:buNone/>
              <a:defRPr sz="2400">
                <a:solidFill>
                  <a:schemeClr val="bg1"/>
                </a:solidFill>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16" name="Inhaltsplatzhalter 15">
            <a:extLst>
              <a:ext uri="{FF2B5EF4-FFF2-40B4-BE49-F238E27FC236}">
                <a16:creationId xmlns:a16="http://schemas.microsoft.com/office/drawing/2014/main" xmlns="" id="{E9CA20AB-8DCB-36FF-A5AE-484D05943EAF}"/>
              </a:ext>
            </a:extLst>
          </p:cNvPr>
          <p:cNvSpPr>
            <a:spLocks noGrp="1"/>
          </p:cNvSpPr>
          <p:nvPr>
            <p:ph sz="quarter" idx="16" hasCustomPrompt="1"/>
          </p:nvPr>
        </p:nvSpPr>
        <p:spPr>
          <a:xfrm>
            <a:off x="6996113" y="1628775"/>
            <a:ext cx="4497387" cy="4608513"/>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Tree>
    <p:extLst>
      <p:ext uri="{BB962C8B-B14F-4D97-AF65-F5344CB8AC3E}">
        <p14:creationId xmlns:p14="http://schemas.microsoft.com/office/powerpoint/2010/main" xmlns="" val="1980703332"/>
      </p:ext>
    </p:extLst>
  </p:cSld>
  <p:clrMapOvr>
    <a:masterClrMapping/>
  </p:clrMapOvr>
  <p:extLst>
    <p:ext uri="{DCECCB84-F9BA-43D5-87BE-67443E8EF086}">
      <p15:sldGuideLst xmlns:p15="http://schemas.microsoft.com/office/powerpoint/2012/main" xmlns="">
        <p15:guide id="1" pos="4135">
          <p15:clr>
            <a:srgbClr val="FBAE40"/>
          </p15:clr>
        </p15:guide>
        <p15:guide id="2" pos="440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with gradient 1">
    <p:bg>
      <p:bgPr>
        <a:gradFill>
          <a:gsLst>
            <a:gs pos="11000">
              <a:schemeClr val="accent1"/>
            </a:gs>
            <a:gs pos="100000">
              <a:schemeClr val="accent3"/>
            </a:gs>
          </a:gsLst>
          <a:lin ang="189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AAB0E1-19E2-486E-9FA6-0A1F4F1C09D4}"/>
              </a:ext>
            </a:extLst>
          </p:cNvPr>
          <p:cNvSpPr>
            <a:spLocks noGrp="1"/>
          </p:cNvSpPr>
          <p:nvPr>
            <p:ph type="ctrTitle" hasCustomPrompt="1"/>
          </p:nvPr>
        </p:nvSpPr>
        <p:spPr>
          <a:xfrm>
            <a:off x="1511300" y="4109865"/>
            <a:ext cx="7560000" cy="443198"/>
          </a:xfrm>
        </p:spPr>
        <p:txBody>
          <a:bodyPr vert="horz" wrap="square" anchor="b"/>
          <a:lstStyle>
            <a:lvl1pPr algn="l">
              <a:defRPr sz="3200">
                <a:solidFill>
                  <a:schemeClr val="bg1"/>
                </a:solidFill>
              </a:defRPr>
            </a:lvl1pPr>
          </a:lstStyle>
          <a:p>
            <a:r>
              <a:rPr lang="de-DE" dirty="0"/>
              <a:t>Title in </a:t>
            </a:r>
            <a:r>
              <a:rPr lang="de-DE" dirty="0" err="1"/>
              <a:t>one</a:t>
            </a:r>
            <a:r>
              <a:rPr lang="de-DE" dirty="0"/>
              <a:t> </a:t>
            </a:r>
            <a:r>
              <a:rPr lang="de-DE" dirty="0" err="1"/>
              <a:t>line</a:t>
            </a:r>
            <a:r>
              <a:rPr lang="de-DE" dirty="0"/>
              <a:t>, Calibri </a:t>
            </a:r>
            <a:r>
              <a:rPr lang="de-DE" dirty="0" err="1"/>
              <a:t>Bold</a:t>
            </a:r>
            <a:r>
              <a:rPr lang="de-DE" dirty="0"/>
              <a:t>, 32pt</a:t>
            </a:r>
            <a:endParaRPr lang="en-US" dirty="0"/>
          </a:p>
        </p:txBody>
      </p:sp>
      <p:sp>
        <p:nvSpPr>
          <p:cNvPr id="3" name="Untertitel 2">
            <a:extLst>
              <a:ext uri="{FF2B5EF4-FFF2-40B4-BE49-F238E27FC236}">
                <a16:creationId xmlns:a16="http://schemas.microsoft.com/office/drawing/2014/main" xmlns="" id="{1D2245C3-0347-4A19-B37F-371700C8C7F8}"/>
              </a:ext>
            </a:extLst>
          </p:cNvPr>
          <p:cNvSpPr>
            <a:spLocks noGrp="1"/>
          </p:cNvSpPr>
          <p:nvPr>
            <p:ph type="subTitle" idx="1" hasCustomPrompt="1"/>
          </p:nvPr>
        </p:nvSpPr>
        <p:spPr>
          <a:xfrm>
            <a:off x="1511300" y="4780278"/>
            <a:ext cx="7560000" cy="307777"/>
          </a:xfrm>
        </p:spPr>
        <p:txBody>
          <a:bodyPr wrap="square">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Subtitle</a:t>
            </a:r>
            <a:r>
              <a:rPr lang="de-DE" dirty="0"/>
              <a:t> in </a:t>
            </a:r>
            <a:r>
              <a:rPr lang="de-DE" dirty="0" err="1"/>
              <a:t>one</a:t>
            </a:r>
            <a:r>
              <a:rPr lang="de-DE" dirty="0"/>
              <a:t> </a:t>
            </a:r>
            <a:r>
              <a:rPr lang="de-DE" dirty="0" err="1"/>
              <a:t>line</a:t>
            </a:r>
            <a:r>
              <a:rPr lang="de-DE" dirty="0"/>
              <a:t>, Calibri Light, 20pt</a:t>
            </a:r>
            <a:endParaRPr lang="en-US" dirty="0"/>
          </a:p>
        </p:txBody>
      </p:sp>
      <p:sp>
        <p:nvSpPr>
          <p:cNvPr id="19" name="TextBox 28">
            <a:extLst>
              <a:ext uri="{FF2B5EF4-FFF2-40B4-BE49-F238E27FC236}">
                <a16:creationId xmlns:a16="http://schemas.microsoft.com/office/drawing/2014/main" xmlns="" id="{0F142C4B-50A7-F05E-6BAA-FAF09DC22154}"/>
              </a:ext>
            </a:extLst>
          </p:cNvPr>
          <p:cNvSpPr txBox="1"/>
          <p:nvPr/>
        </p:nvSpPr>
        <p:spPr>
          <a:xfrm>
            <a:off x="695325" y="2310804"/>
            <a:ext cx="3497811" cy="492443"/>
          </a:xfrm>
          <a:prstGeom prst="rect">
            <a:avLst/>
          </a:prstGeom>
          <a:noFill/>
        </p:spPr>
        <p:txBody>
          <a:bodyPr wrap="square" lIns="0" tIns="0" rIns="0" bIns="0" rtlCol="0">
            <a:spAutoFit/>
          </a:bodyPr>
          <a:lstStyle/>
          <a:p>
            <a:pPr algn="l"/>
            <a:r>
              <a:rPr lang="en-GB" sz="2000" b="1" dirty="0">
                <a:solidFill>
                  <a:srgbClr val="FFFFFF"/>
                </a:solidFill>
                <a:effectLst/>
                <a:latin typeface="Calibri" panose="020F0502020204030204" pitchFamily="34" charset="0"/>
              </a:rPr>
              <a:t>Explore the Kontron Group</a:t>
            </a:r>
          </a:p>
          <a:p>
            <a:pPr algn="l"/>
            <a:r>
              <a:rPr lang="en-US" sz="1200" dirty="0">
                <a:solidFill>
                  <a:srgbClr val="FFFFFF"/>
                </a:solidFill>
                <a:effectLst/>
                <a:latin typeface="Calibri Light" panose="020F0302020204030204" pitchFamily="34" charset="0"/>
              </a:rPr>
              <a:t>We are a fast-moving multinational technology leader.</a:t>
            </a:r>
            <a:endParaRPr lang="en-GB" sz="1200" dirty="0">
              <a:solidFill>
                <a:srgbClr val="FFFFFF"/>
              </a:solidFill>
              <a:effectLst/>
              <a:latin typeface="Calibri Light" panose="020F0302020204030204" pitchFamily="34" charset="0"/>
            </a:endParaRPr>
          </a:p>
        </p:txBody>
      </p:sp>
      <p:cxnSp>
        <p:nvCxnSpPr>
          <p:cNvPr id="39" name="Gerader Verbinder 38">
            <a:extLst>
              <a:ext uri="{FF2B5EF4-FFF2-40B4-BE49-F238E27FC236}">
                <a16:creationId xmlns:a16="http://schemas.microsoft.com/office/drawing/2014/main" xmlns="" id="{60B78CA5-DDCE-5A6F-D386-E9AEC96D2544}"/>
              </a:ext>
            </a:extLst>
          </p:cNvPr>
          <p:cNvCxnSpPr>
            <a:cxnSpLocks/>
          </p:cNvCxnSpPr>
          <p:nvPr/>
        </p:nvCxnSpPr>
        <p:spPr>
          <a:xfrm>
            <a:off x="1511300" y="4666670"/>
            <a:ext cx="68961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reihandform: Form 33">
            <a:extLst>
              <a:ext uri="{FF2B5EF4-FFF2-40B4-BE49-F238E27FC236}">
                <a16:creationId xmlns:a16="http://schemas.microsoft.com/office/drawing/2014/main" xmlns="" id="{A994A3DB-6021-91F8-F66B-E58B159FC7C9}"/>
              </a:ext>
            </a:extLst>
          </p:cNvPr>
          <p:cNvSpPr/>
          <p:nvPr/>
        </p:nvSpPr>
        <p:spPr>
          <a:xfrm flipH="1">
            <a:off x="8791632" y="0"/>
            <a:ext cx="3400369" cy="3251144"/>
          </a:xfrm>
          <a:custGeom>
            <a:avLst/>
            <a:gdLst>
              <a:gd name="connsiteX0" fmla="*/ 3400369 w 3400369"/>
              <a:gd name="connsiteY0" fmla="*/ 0 h 3251144"/>
              <a:gd name="connsiteX1" fmla="*/ 550671 w 3400369"/>
              <a:gd name="connsiteY1" fmla="*/ 0 h 3251144"/>
              <a:gd name="connsiteX2" fmla="*/ 0 w 3400369"/>
              <a:gd name="connsiteY2" fmla="*/ 732890 h 3251144"/>
              <a:gd name="connsiteX3" fmla="*/ 0 w 3400369"/>
              <a:gd name="connsiteY3" fmla="*/ 3251144 h 3251144"/>
              <a:gd name="connsiteX4" fmla="*/ 920144 w 3400369"/>
              <a:gd name="connsiteY4" fmla="*/ 3251144 h 325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369" h="3251144">
                <a:moveTo>
                  <a:pt x="3400369" y="0"/>
                </a:moveTo>
                <a:lnTo>
                  <a:pt x="550671" y="0"/>
                </a:lnTo>
                <a:lnTo>
                  <a:pt x="0" y="732890"/>
                </a:lnTo>
                <a:lnTo>
                  <a:pt x="0" y="3251144"/>
                </a:lnTo>
                <a:lnTo>
                  <a:pt x="920144" y="3251144"/>
                </a:lnTo>
                <a:close/>
              </a:path>
            </a:pathLst>
          </a:custGeom>
          <a:gradFill>
            <a:gsLst>
              <a:gs pos="11000">
                <a:schemeClr val="bg1">
                  <a:alpha val="0"/>
                </a:schemeClr>
              </a:gs>
              <a:gs pos="100000">
                <a:schemeClr val="bg1">
                  <a:alpha val="19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2" name="Freihandform: Form 31">
            <a:extLst>
              <a:ext uri="{FF2B5EF4-FFF2-40B4-BE49-F238E27FC236}">
                <a16:creationId xmlns:a16="http://schemas.microsoft.com/office/drawing/2014/main" xmlns="" id="{849EE277-AC61-3D32-CC44-3B3D67795364}"/>
              </a:ext>
            </a:extLst>
          </p:cNvPr>
          <p:cNvSpPr/>
          <p:nvPr/>
        </p:nvSpPr>
        <p:spPr>
          <a:xfrm>
            <a:off x="6228249" y="0"/>
            <a:ext cx="5292506" cy="3251144"/>
          </a:xfrm>
          <a:custGeom>
            <a:avLst/>
            <a:gdLst>
              <a:gd name="connsiteX0" fmla="*/ 2442807 w 5292506"/>
              <a:gd name="connsiteY0" fmla="*/ 0 h 3251144"/>
              <a:gd name="connsiteX1" fmla="*/ 5292506 w 5292506"/>
              <a:gd name="connsiteY1" fmla="*/ 0 h 3251144"/>
              <a:gd name="connsiteX2" fmla="*/ 2812281 w 5292506"/>
              <a:gd name="connsiteY2" fmla="*/ 3251144 h 3251144"/>
              <a:gd name="connsiteX3" fmla="*/ 0 w 5292506"/>
              <a:gd name="connsiteY3" fmla="*/ 3251144 h 3251144"/>
            </a:gdLst>
            <a:ahLst/>
            <a:cxnLst>
              <a:cxn ang="0">
                <a:pos x="connsiteX0" y="connsiteY0"/>
              </a:cxn>
              <a:cxn ang="0">
                <a:pos x="connsiteX1" y="connsiteY1"/>
              </a:cxn>
              <a:cxn ang="0">
                <a:pos x="connsiteX2" y="connsiteY2"/>
              </a:cxn>
              <a:cxn ang="0">
                <a:pos x="connsiteX3" y="connsiteY3"/>
              </a:cxn>
            </a:cxnLst>
            <a:rect l="l" t="t" r="r" b="b"/>
            <a:pathLst>
              <a:path w="5292506" h="3251144">
                <a:moveTo>
                  <a:pt x="2442807" y="0"/>
                </a:moveTo>
                <a:lnTo>
                  <a:pt x="5292506" y="0"/>
                </a:lnTo>
                <a:lnTo>
                  <a:pt x="2812281" y="3251144"/>
                </a:lnTo>
                <a:lnTo>
                  <a:pt x="0" y="3251144"/>
                </a:lnTo>
                <a:close/>
              </a:path>
            </a:pathLst>
          </a:custGeom>
          <a:gradFill>
            <a:gsLst>
              <a:gs pos="11000">
                <a:schemeClr val="bg1">
                  <a:alpha val="38000"/>
                </a:schemeClr>
              </a:gs>
              <a:gs pos="100000">
                <a:schemeClr val="bg1">
                  <a:alpha val="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lt1"/>
              </a:solidFill>
            </a:endParaRPr>
          </a:p>
        </p:txBody>
      </p:sp>
      <p:sp>
        <p:nvSpPr>
          <p:cNvPr id="30" name="Freihandform: Form 29">
            <a:extLst>
              <a:ext uri="{FF2B5EF4-FFF2-40B4-BE49-F238E27FC236}">
                <a16:creationId xmlns:a16="http://schemas.microsoft.com/office/drawing/2014/main" xmlns="" id="{0AFA0D22-A622-3DC7-6219-76828DDDACA0}"/>
              </a:ext>
            </a:extLst>
          </p:cNvPr>
          <p:cNvSpPr/>
          <p:nvPr/>
        </p:nvSpPr>
        <p:spPr>
          <a:xfrm flipH="1">
            <a:off x="3615539" y="0"/>
            <a:ext cx="5292507" cy="3251144"/>
          </a:xfrm>
          <a:custGeom>
            <a:avLst/>
            <a:gdLst>
              <a:gd name="connsiteX0" fmla="*/ 5292507 w 5292507"/>
              <a:gd name="connsiteY0" fmla="*/ 0 h 3251144"/>
              <a:gd name="connsiteX1" fmla="*/ 2442808 w 5292507"/>
              <a:gd name="connsiteY1" fmla="*/ 0 h 3251144"/>
              <a:gd name="connsiteX2" fmla="*/ 0 w 5292507"/>
              <a:gd name="connsiteY2" fmla="*/ 3251144 h 3251144"/>
              <a:gd name="connsiteX3" fmla="*/ 2812282 w 5292507"/>
              <a:gd name="connsiteY3" fmla="*/ 3251144 h 3251144"/>
            </a:gdLst>
            <a:ahLst/>
            <a:cxnLst>
              <a:cxn ang="0">
                <a:pos x="connsiteX0" y="connsiteY0"/>
              </a:cxn>
              <a:cxn ang="0">
                <a:pos x="connsiteX1" y="connsiteY1"/>
              </a:cxn>
              <a:cxn ang="0">
                <a:pos x="connsiteX2" y="connsiteY2"/>
              </a:cxn>
              <a:cxn ang="0">
                <a:pos x="connsiteX3" y="connsiteY3"/>
              </a:cxn>
            </a:cxnLst>
            <a:rect l="l" t="t" r="r" b="b"/>
            <a:pathLst>
              <a:path w="5292507" h="3251144">
                <a:moveTo>
                  <a:pt x="5292507" y="0"/>
                </a:moveTo>
                <a:lnTo>
                  <a:pt x="2442808" y="0"/>
                </a:lnTo>
                <a:lnTo>
                  <a:pt x="0" y="3251144"/>
                </a:lnTo>
                <a:lnTo>
                  <a:pt x="2812282" y="3251144"/>
                </a:lnTo>
                <a:close/>
              </a:path>
            </a:pathLst>
          </a:custGeom>
          <a:gradFill>
            <a:gsLst>
              <a:gs pos="11000">
                <a:schemeClr val="bg1">
                  <a:alpha val="0"/>
                </a:schemeClr>
              </a:gs>
              <a:gs pos="100000">
                <a:schemeClr val="bg1">
                  <a:alpha val="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7" name="Freihandform: Form 26">
            <a:extLst>
              <a:ext uri="{FF2B5EF4-FFF2-40B4-BE49-F238E27FC236}">
                <a16:creationId xmlns:a16="http://schemas.microsoft.com/office/drawing/2014/main" xmlns="" id="{27B79729-C41A-FF29-4063-ABCA279ED4CF}"/>
              </a:ext>
            </a:extLst>
          </p:cNvPr>
          <p:cNvSpPr/>
          <p:nvPr/>
        </p:nvSpPr>
        <p:spPr>
          <a:xfrm>
            <a:off x="1052155" y="0"/>
            <a:ext cx="5292508" cy="3251144"/>
          </a:xfrm>
          <a:custGeom>
            <a:avLst/>
            <a:gdLst>
              <a:gd name="connsiteX0" fmla="*/ 2442809 w 5292508"/>
              <a:gd name="connsiteY0" fmla="*/ 0 h 3251144"/>
              <a:gd name="connsiteX1" fmla="*/ 5292508 w 5292508"/>
              <a:gd name="connsiteY1" fmla="*/ 0 h 3251144"/>
              <a:gd name="connsiteX2" fmla="*/ 2812283 w 5292508"/>
              <a:gd name="connsiteY2" fmla="*/ 3251144 h 3251144"/>
              <a:gd name="connsiteX3" fmla="*/ 0 w 5292508"/>
              <a:gd name="connsiteY3" fmla="*/ 3251144 h 3251144"/>
            </a:gdLst>
            <a:ahLst/>
            <a:cxnLst>
              <a:cxn ang="0">
                <a:pos x="connsiteX0" y="connsiteY0"/>
              </a:cxn>
              <a:cxn ang="0">
                <a:pos x="connsiteX1" y="connsiteY1"/>
              </a:cxn>
              <a:cxn ang="0">
                <a:pos x="connsiteX2" y="connsiteY2"/>
              </a:cxn>
              <a:cxn ang="0">
                <a:pos x="connsiteX3" y="connsiteY3"/>
              </a:cxn>
            </a:cxnLst>
            <a:rect l="l" t="t" r="r" b="b"/>
            <a:pathLst>
              <a:path w="5292508" h="3251144">
                <a:moveTo>
                  <a:pt x="2442809" y="0"/>
                </a:moveTo>
                <a:lnTo>
                  <a:pt x="5292508" y="0"/>
                </a:lnTo>
                <a:lnTo>
                  <a:pt x="2812283" y="3251144"/>
                </a:lnTo>
                <a:lnTo>
                  <a:pt x="0" y="3251144"/>
                </a:lnTo>
                <a:close/>
              </a:path>
            </a:pathLst>
          </a:custGeom>
          <a:gradFill>
            <a:gsLst>
              <a:gs pos="33000">
                <a:schemeClr val="bg1">
                  <a:alpha val="0"/>
                </a:schemeClr>
              </a:gs>
              <a:gs pos="100000">
                <a:schemeClr val="bg1">
                  <a:alpha val="2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lt1"/>
              </a:solidFill>
            </a:endParaRPr>
          </a:p>
        </p:txBody>
      </p:sp>
      <p:sp>
        <p:nvSpPr>
          <p:cNvPr id="24" name="Freihandform: Form 23">
            <a:extLst>
              <a:ext uri="{FF2B5EF4-FFF2-40B4-BE49-F238E27FC236}">
                <a16:creationId xmlns:a16="http://schemas.microsoft.com/office/drawing/2014/main" xmlns="" id="{69F0BBE3-FAB3-B2CB-1D05-8B4DEF8CB317}"/>
              </a:ext>
            </a:extLst>
          </p:cNvPr>
          <p:cNvSpPr/>
          <p:nvPr/>
        </p:nvSpPr>
        <p:spPr>
          <a:xfrm flipH="1" flipV="1">
            <a:off x="8757799" y="3555267"/>
            <a:ext cx="3434201" cy="3302733"/>
          </a:xfrm>
          <a:custGeom>
            <a:avLst/>
            <a:gdLst>
              <a:gd name="connsiteX0" fmla="*/ 914620 w 3434201"/>
              <a:gd name="connsiteY0" fmla="*/ 3302733 h 3302733"/>
              <a:gd name="connsiteX1" fmla="*/ 0 w 3434201"/>
              <a:gd name="connsiteY1" fmla="*/ 3302733 h 3302733"/>
              <a:gd name="connsiteX2" fmla="*/ 0 w 3434201"/>
              <a:gd name="connsiteY2" fmla="*/ 777127 h 3302733"/>
              <a:gd name="connsiteX3" fmla="*/ 583909 w 3434201"/>
              <a:gd name="connsiteY3" fmla="*/ 0 h 3302733"/>
              <a:gd name="connsiteX4" fmla="*/ 3434201 w 3434201"/>
              <a:gd name="connsiteY4" fmla="*/ 0 h 330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201" h="3302733">
                <a:moveTo>
                  <a:pt x="914620" y="3302733"/>
                </a:moveTo>
                <a:lnTo>
                  <a:pt x="0" y="3302733"/>
                </a:lnTo>
                <a:lnTo>
                  <a:pt x="0" y="777127"/>
                </a:lnTo>
                <a:lnTo>
                  <a:pt x="583909" y="0"/>
                </a:lnTo>
                <a:lnTo>
                  <a:pt x="3434201" y="0"/>
                </a:lnTo>
                <a:close/>
              </a:path>
            </a:pathLst>
          </a:custGeom>
          <a:gradFill>
            <a:gsLst>
              <a:gs pos="11000">
                <a:schemeClr val="bg1">
                  <a:alpha val="0"/>
                </a:schemeClr>
              </a:gs>
              <a:gs pos="100000">
                <a:schemeClr val="bg1">
                  <a:alpha val="19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0" name="Freihandform: Form 19">
            <a:extLst>
              <a:ext uri="{FF2B5EF4-FFF2-40B4-BE49-F238E27FC236}">
                <a16:creationId xmlns:a16="http://schemas.microsoft.com/office/drawing/2014/main" xmlns="" id="{91114AED-B58A-A268-0C06-B77DE53675BE}"/>
              </a:ext>
            </a:extLst>
          </p:cNvPr>
          <p:cNvSpPr/>
          <p:nvPr/>
        </p:nvSpPr>
        <p:spPr>
          <a:xfrm flipV="1">
            <a:off x="6272744" y="3555267"/>
            <a:ext cx="5331862" cy="3302733"/>
          </a:xfrm>
          <a:custGeom>
            <a:avLst/>
            <a:gdLst>
              <a:gd name="connsiteX0" fmla="*/ 0 w 5331862"/>
              <a:gd name="connsiteY0" fmla="*/ 3302733 h 3302733"/>
              <a:gd name="connsiteX1" fmla="*/ 2812281 w 5331862"/>
              <a:gd name="connsiteY1" fmla="*/ 3302733 h 3302733"/>
              <a:gd name="connsiteX2" fmla="*/ 5331862 w 5331862"/>
              <a:gd name="connsiteY2" fmla="*/ 0 h 3302733"/>
              <a:gd name="connsiteX3" fmla="*/ 2481570 w 5331862"/>
              <a:gd name="connsiteY3" fmla="*/ 0 h 3302733"/>
            </a:gdLst>
            <a:ahLst/>
            <a:cxnLst>
              <a:cxn ang="0">
                <a:pos x="connsiteX0" y="connsiteY0"/>
              </a:cxn>
              <a:cxn ang="0">
                <a:pos x="connsiteX1" y="connsiteY1"/>
              </a:cxn>
              <a:cxn ang="0">
                <a:pos x="connsiteX2" y="connsiteY2"/>
              </a:cxn>
              <a:cxn ang="0">
                <a:pos x="connsiteX3" y="connsiteY3"/>
              </a:cxn>
            </a:cxnLst>
            <a:rect l="l" t="t" r="r" b="b"/>
            <a:pathLst>
              <a:path w="5331862" h="3302733">
                <a:moveTo>
                  <a:pt x="0" y="3302733"/>
                </a:moveTo>
                <a:lnTo>
                  <a:pt x="2812281" y="3302733"/>
                </a:lnTo>
                <a:lnTo>
                  <a:pt x="5331862" y="0"/>
                </a:lnTo>
                <a:lnTo>
                  <a:pt x="2481570" y="0"/>
                </a:lnTo>
                <a:close/>
              </a:path>
            </a:pathLst>
          </a:custGeom>
          <a:gradFill>
            <a:gsLst>
              <a:gs pos="11000">
                <a:schemeClr val="bg1">
                  <a:alpha val="0"/>
                </a:schemeClr>
              </a:gs>
              <a:gs pos="100000">
                <a:schemeClr val="bg1">
                  <a:alpha val="27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lt1"/>
              </a:solidFill>
            </a:endParaRPr>
          </a:p>
        </p:txBody>
      </p:sp>
      <p:pic>
        <p:nvPicPr>
          <p:cNvPr id="4" name="Grafik 3">
            <a:extLst>
              <a:ext uri="{FF2B5EF4-FFF2-40B4-BE49-F238E27FC236}">
                <a16:creationId xmlns:a16="http://schemas.microsoft.com/office/drawing/2014/main" xmlns="" id="{931FC9C0-B1B0-E438-8708-A66605C8AB9D}"/>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695325" y="4315973"/>
            <a:ext cx="561116" cy="701394"/>
          </a:xfrm>
          <a:prstGeom prst="rect">
            <a:avLst/>
          </a:prstGeom>
        </p:spPr>
      </p:pic>
      <p:grpSp>
        <p:nvGrpSpPr>
          <p:cNvPr id="5" name="Gruppieren 4">
            <a:extLst>
              <a:ext uri="{FF2B5EF4-FFF2-40B4-BE49-F238E27FC236}">
                <a16:creationId xmlns:a16="http://schemas.microsoft.com/office/drawing/2014/main" xmlns="" id="{F24B1B36-4898-95F2-9189-445D17CD767C}"/>
              </a:ext>
            </a:extLst>
          </p:cNvPr>
          <p:cNvGrpSpPr/>
          <p:nvPr/>
        </p:nvGrpSpPr>
        <p:grpSpPr>
          <a:xfrm>
            <a:off x="695324" y="1628872"/>
            <a:ext cx="2998881" cy="568325"/>
            <a:chOff x="10407695" y="441325"/>
            <a:chExt cx="1088979" cy="206375"/>
          </a:xfrm>
          <a:solidFill>
            <a:schemeClr val="bg1"/>
          </a:solidFill>
        </p:grpSpPr>
        <p:sp>
          <p:nvSpPr>
            <p:cNvPr id="6" name="Freeform: Shape 10">
              <a:extLst>
                <a:ext uri="{FF2B5EF4-FFF2-40B4-BE49-F238E27FC236}">
                  <a16:creationId xmlns:a16="http://schemas.microsoft.com/office/drawing/2014/main" xmlns="" id="{C3A2C26C-6379-610E-5B2B-6DFE64D8A5FE}"/>
                </a:ext>
              </a:extLst>
            </p:cNvPr>
            <p:cNvSpPr/>
            <p:nvPr/>
          </p:nvSpPr>
          <p:spPr>
            <a:xfrm>
              <a:off x="10407695" y="441325"/>
              <a:ext cx="54179" cy="202059"/>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grpFill/>
            <a:ln w="6540" cap="flat">
              <a:noFill/>
              <a:prstDash val="solid"/>
              <a:miter/>
            </a:ln>
          </p:spPr>
          <p:txBody>
            <a:bodyPr rtlCol="0" anchor="ctr"/>
            <a:lstStyle/>
            <a:p>
              <a:endParaRPr lang="en-GB"/>
            </a:p>
          </p:txBody>
        </p:sp>
        <p:sp>
          <p:nvSpPr>
            <p:cNvPr id="7" name="Freeform: Shape 11">
              <a:extLst>
                <a:ext uri="{FF2B5EF4-FFF2-40B4-BE49-F238E27FC236}">
                  <a16:creationId xmlns:a16="http://schemas.microsoft.com/office/drawing/2014/main" xmlns="" id="{FC0D3C72-B24B-2201-15E1-4086777BBBE4}"/>
                </a:ext>
              </a:extLst>
            </p:cNvPr>
            <p:cNvSpPr/>
            <p:nvPr/>
          </p:nvSpPr>
          <p:spPr>
            <a:xfrm>
              <a:off x="10461874" y="441325"/>
              <a:ext cx="1034800" cy="2063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grpFill/>
            <a:ln w="6540" cap="flat">
              <a:noFill/>
              <a:prstDash val="solid"/>
              <a:miter/>
            </a:ln>
          </p:spPr>
          <p:txBody>
            <a:bodyPr rtlCol="0" anchor="ctr"/>
            <a:lstStyle/>
            <a:p>
              <a:endParaRPr lang="en-GB" dirty="0"/>
            </a:p>
          </p:txBody>
        </p:sp>
      </p:grpSp>
    </p:spTree>
    <p:extLst>
      <p:ext uri="{BB962C8B-B14F-4D97-AF65-F5344CB8AC3E}">
        <p14:creationId xmlns:p14="http://schemas.microsoft.com/office/powerpoint/2010/main" xmlns="" val="2241892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amp; image">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xmlns="" id="{2227D67F-FE3B-68CC-E7FC-35B027BDAEBB}"/>
              </a:ext>
            </a:extLst>
          </p:cNvPr>
          <p:cNvSpPr>
            <a:spLocks noGrp="1"/>
          </p:cNvSpPr>
          <p:nvPr>
            <p:ph type="pic" sz="quarter" idx="17" hasCustomPrompt="1"/>
          </p:nvPr>
        </p:nvSpPr>
        <p:spPr>
          <a:xfrm>
            <a:off x="5627688" y="0"/>
            <a:ext cx="6563966" cy="6858000"/>
          </a:xfrm>
          <a:custGeom>
            <a:avLst/>
            <a:gdLst>
              <a:gd name="connsiteX0" fmla="*/ 5507776 w 6563966"/>
              <a:gd name="connsiteY0" fmla="*/ 560333 h 6858000"/>
              <a:gd name="connsiteX1" fmla="*/ 5547360 w 6563966"/>
              <a:gd name="connsiteY1" fmla="*/ 625451 h 6858000"/>
              <a:gd name="connsiteX2" fmla="*/ 5507776 w 6563966"/>
              <a:gd name="connsiteY2" fmla="*/ 690568 h 6858000"/>
              <a:gd name="connsiteX3" fmla="*/ 5468192 w 6563966"/>
              <a:gd name="connsiteY3" fmla="*/ 625451 h 6858000"/>
              <a:gd name="connsiteX4" fmla="*/ 5507776 w 6563966"/>
              <a:gd name="connsiteY4" fmla="*/ 560333 h 6858000"/>
              <a:gd name="connsiteX5" fmla="*/ 4671563 w 6563966"/>
              <a:gd name="connsiteY5" fmla="*/ 560333 h 6858000"/>
              <a:gd name="connsiteX6" fmla="*/ 4711147 w 6563966"/>
              <a:gd name="connsiteY6" fmla="*/ 625451 h 6858000"/>
              <a:gd name="connsiteX7" fmla="*/ 4671563 w 6563966"/>
              <a:gd name="connsiteY7" fmla="*/ 690568 h 6858000"/>
              <a:gd name="connsiteX8" fmla="*/ 4631979 w 6563966"/>
              <a:gd name="connsiteY8" fmla="*/ 625451 h 6858000"/>
              <a:gd name="connsiteX9" fmla="*/ 4671563 w 6563966"/>
              <a:gd name="connsiteY9" fmla="*/ 560333 h 6858000"/>
              <a:gd name="connsiteX10" fmla="*/ 5792561 w 6563966"/>
              <a:gd name="connsiteY10" fmla="*/ 514302 h 6858000"/>
              <a:gd name="connsiteX11" fmla="*/ 5728237 w 6563966"/>
              <a:gd name="connsiteY11" fmla="*/ 543493 h 6858000"/>
              <a:gd name="connsiteX12" fmla="*/ 5727138 w 6563966"/>
              <a:gd name="connsiteY12" fmla="*/ 520477 h 6858000"/>
              <a:gd name="connsiteX13" fmla="*/ 5650719 w 6563966"/>
              <a:gd name="connsiteY13" fmla="*/ 520477 h 6858000"/>
              <a:gd name="connsiteX14" fmla="*/ 5650719 w 6563966"/>
              <a:gd name="connsiteY14" fmla="*/ 729864 h 6858000"/>
              <a:gd name="connsiteX15" fmla="*/ 5728237 w 6563966"/>
              <a:gd name="connsiteY15" fmla="*/ 729864 h 6858000"/>
              <a:gd name="connsiteX16" fmla="*/ 5728237 w 6563966"/>
              <a:gd name="connsiteY16" fmla="*/ 610294 h 6858000"/>
              <a:gd name="connsiteX17" fmla="*/ 5761774 w 6563966"/>
              <a:gd name="connsiteY17" fmla="*/ 564824 h 6858000"/>
              <a:gd name="connsiteX18" fmla="*/ 5791462 w 6563966"/>
              <a:gd name="connsiteY18" fmla="*/ 607487 h 6858000"/>
              <a:gd name="connsiteX19" fmla="*/ 5791462 w 6563966"/>
              <a:gd name="connsiteY19" fmla="*/ 730425 h 6858000"/>
              <a:gd name="connsiteX20" fmla="*/ 5868981 w 6563966"/>
              <a:gd name="connsiteY20" fmla="*/ 730425 h 6858000"/>
              <a:gd name="connsiteX21" fmla="*/ 5868981 w 6563966"/>
              <a:gd name="connsiteY21" fmla="*/ 590086 h 6858000"/>
              <a:gd name="connsiteX22" fmla="*/ 5792561 w 6563966"/>
              <a:gd name="connsiteY22" fmla="*/ 514302 h 6858000"/>
              <a:gd name="connsiteX23" fmla="*/ 5507776 w 6563966"/>
              <a:gd name="connsiteY23" fmla="*/ 514302 h 6858000"/>
              <a:gd name="connsiteX24" fmla="*/ 5388474 w 6563966"/>
              <a:gd name="connsiteY24" fmla="*/ 625451 h 6858000"/>
              <a:gd name="connsiteX25" fmla="*/ 5507776 w 6563966"/>
              <a:gd name="connsiteY25" fmla="*/ 736600 h 6858000"/>
              <a:gd name="connsiteX26" fmla="*/ 5627078 w 6563966"/>
              <a:gd name="connsiteY26" fmla="*/ 625451 h 6858000"/>
              <a:gd name="connsiteX27" fmla="*/ 5507776 w 6563966"/>
              <a:gd name="connsiteY27" fmla="*/ 514302 h 6858000"/>
              <a:gd name="connsiteX28" fmla="*/ 5377478 w 6563966"/>
              <a:gd name="connsiteY28" fmla="*/ 514302 h 6858000"/>
              <a:gd name="connsiteX29" fmla="*/ 5308756 w 6563966"/>
              <a:gd name="connsiteY29" fmla="*/ 559772 h 6858000"/>
              <a:gd name="connsiteX30" fmla="*/ 5308207 w 6563966"/>
              <a:gd name="connsiteY30" fmla="*/ 559772 h 6858000"/>
              <a:gd name="connsiteX31" fmla="*/ 5306558 w 6563966"/>
              <a:gd name="connsiteY31" fmla="*/ 520477 h 6858000"/>
              <a:gd name="connsiteX32" fmla="*/ 5230138 w 6563966"/>
              <a:gd name="connsiteY32" fmla="*/ 520477 h 6858000"/>
              <a:gd name="connsiteX33" fmla="*/ 5230138 w 6563966"/>
              <a:gd name="connsiteY33" fmla="*/ 729864 h 6858000"/>
              <a:gd name="connsiteX34" fmla="*/ 5307657 w 6563966"/>
              <a:gd name="connsiteY34" fmla="*/ 729864 h 6858000"/>
              <a:gd name="connsiteX35" fmla="*/ 5307657 w 6563966"/>
              <a:gd name="connsiteY35" fmla="*/ 645660 h 6858000"/>
              <a:gd name="connsiteX36" fmla="*/ 5360985 w 6563966"/>
              <a:gd name="connsiteY36" fmla="*/ 580542 h 6858000"/>
              <a:gd name="connsiteX37" fmla="*/ 5377478 w 6563966"/>
              <a:gd name="connsiteY37" fmla="*/ 581104 h 6858000"/>
              <a:gd name="connsiteX38" fmla="*/ 4960196 w 6563966"/>
              <a:gd name="connsiteY38" fmla="*/ 514302 h 6858000"/>
              <a:gd name="connsiteX39" fmla="*/ 4895872 w 6563966"/>
              <a:gd name="connsiteY39" fmla="*/ 543493 h 6858000"/>
              <a:gd name="connsiteX40" fmla="*/ 4894773 w 6563966"/>
              <a:gd name="connsiteY40" fmla="*/ 520477 h 6858000"/>
              <a:gd name="connsiteX41" fmla="*/ 4818354 w 6563966"/>
              <a:gd name="connsiteY41" fmla="*/ 520477 h 6858000"/>
              <a:gd name="connsiteX42" fmla="*/ 4818354 w 6563966"/>
              <a:gd name="connsiteY42" fmla="*/ 729864 h 6858000"/>
              <a:gd name="connsiteX43" fmla="*/ 4895872 w 6563966"/>
              <a:gd name="connsiteY43" fmla="*/ 729864 h 6858000"/>
              <a:gd name="connsiteX44" fmla="*/ 4895872 w 6563966"/>
              <a:gd name="connsiteY44" fmla="*/ 609733 h 6858000"/>
              <a:gd name="connsiteX45" fmla="*/ 4929409 w 6563966"/>
              <a:gd name="connsiteY45" fmla="*/ 564262 h 6858000"/>
              <a:gd name="connsiteX46" fmla="*/ 4959097 w 6563966"/>
              <a:gd name="connsiteY46" fmla="*/ 606926 h 6858000"/>
              <a:gd name="connsiteX47" fmla="*/ 4959097 w 6563966"/>
              <a:gd name="connsiteY47" fmla="*/ 729864 h 6858000"/>
              <a:gd name="connsiteX48" fmla="*/ 5036616 w 6563966"/>
              <a:gd name="connsiteY48" fmla="*/ 729864 h 6858000"/>
              <a:gd name="connsiteX49" fmla="*/ 5036616 w 6563966"/>
              <a:gd name="connsiteY49" fmla="*/ 589524 h 6858000"/>
              <a:gd name="connsiteX50" fmla="*/ 4960196 w 6563966"/>
              <a:gd name="connsiteY50" fmla="*/ 514302 h 6858000"/>
              <a:gd name="connsiteX51" fmla="*/ 4671563 w 6563966"/>
              <a:gd name="connsiteY51" fmla="*/ 514302 h 6858000"/>
              <a:gd name="connsiteX52" fmla="*/ 4552261 w 6563966"/>
              <a:gd name="connsiteY52" fmla="*/ 625451 h 6858000"/>
              <a:gd name="connsiteX53" fmla="*/ 4671563 w 6563966"/>
              <a:gd name="connsiteY53" fmla="*/ 736600 h 6858000"/>
              <a:gd name="connsiteX54" fmla="*/ 4790865 w 6563966"/>
              <a:gd name="connsiteY54" fmla="*/ 625451 h 6858000"/>
              <a:gd name="connsiteX55" fmla="*/ 4671563 w 6563966"/>
              <a:gd name="connsiteY55" fmla="*/ 514302 h 6858000"/>
              <a:gd name="connsiteX56" fmla="*/ 5148771 w 6563966"/>
              <a:gd name="connsiteY56" fmla="*/ 441325 h 6858000"/>
              <a:gd name="connsiteX57" fmla="*/ 5071252 w 6563966"/>
              <a:gd name="connsiteY57" fmla="*/ 544615 h 6858000"/>
              <a:gd name="connsiteX58" fmla="*/ 5070703 w 6563966"/>
              <a:gd name="connsiteY58" fmla="*/ 664185 h 6858000"/>
              <a:gd name="connsiteX59" fmla="*/ 5151520 w 6563966"/>
              <a:gd name="connsiteY59" fmla="*/ 736039 h 6858000"/>
              <a:gd name="connsiteX60" fmla="*/ 5193303 w 6563966"/>
              <a:gd name="connsiteY60" fmla="*/ 732109 h 6858000"/>
              <a:gd name="connsiteX61" fmla="*/ 5193303 w 6563966"/>
              <a:gd name="connsiteY61" fmla="*/ 684955 h 6858000"/>
              <a:gd name="connsiteX62" fmla="*/ 5163615 w 6563966"/>
              <a:gd name="connsiteY62" fmla="*/ 686077 h 6858000"/>
              <a:gd name="connsiteX63" fmla="*/ 5148771 w 6563966"/>
              <a:gd name="connsiteY63" fmla="*/ 653519 h 6858000"/>
              <a:gd name="connsiteX64" fmla="*/ 5148771 w 6563966"/>
              <a:gd name="connsiteY64" fmla="*/ 570438 h 6858000"/>
              <a:gd name="connsiteX65" fmla="*/ 5193852 w 6563966"/>
              <a:gd name="connsiteY65" fmla="*/ 570438 h 6858000"/>
              <a:gd name="connsiteX66" fmla="*/ 5193852 w 6563966"/>
              <a:gd name="connsiteY66" fmla="*/ 521038 h 6858000"/>
              <a:gd name="connsiteX67" fmla="*/ 5148771 w 6563966"/>
              <a:gd name="connsiteY67" fmla="*/ 521038 h 6858000"/>
              <a:gd name="connsiteX68" fmla="*/ 4310909 w 6563966"/>
              <a:gd name="connsiteY68" fmla="*/ 441325 h 6858000"/>
              <a:gd name="connsiteX69" fmla="*/ 4310909 w 6563966"/>
              <a:gd name="connsiteY69" fmla="*/ 730425 h 6858000"/>
              <a:gd name="connsiteX70" fmla="*/ 4388428 w 6563966"/>
              <a:gd name="connsiteY70" fmla="*/ 627136 h 6858000"/>
              <a:gd name="connsiteX71" fmla="*/ 4459348 w 6563966"/>
              <a:gd name="connsiteY71" fmla="*/ 730425 h 6858000"/>
              <a:gd name="connsiteX72" fmla="*/ 4551162 w 6563966"/>
              <a:gd name="connsiteY72" fmla="*/ 730425 h 6858000"/>
              <a:gd name="connsiteX73" fmla="*/ 4471443 w 6563966"/>
              <a:gd name="connsiteY73" fmla="*/ 627135 h 6858000"/>
              <a:gd name="connsiteX74" fmla="*/ 4552811 w 6563966"/>
              <a:gd name="connsiteY74" fmla="*/ 520477 h 6858000"/>
              <a:gd name="connsiteX75" fmla="*/ 4468145 w 6563966"/>
              <a:gd name="connsiteY75" fmla="*/ 521038 h 6858000"/>
              <a:gd name="connsiteX76" fmla="*/ 4388428 w 6563966"/>
              <a:gd name="connsiteY76" fmla="*/ 627133 h 6858000"/>
              <a:gd name="connsiteX77" fmla="*/ 4388428 w 6563966"/>
              <a:gd name="connsiteY77" fmla="*/ 441325 h 6858000"/>
              <a:gd name="connsiteX78" fmla="*/ 1495989 w 6563966"/>
              <a:gd name="connsiteY78" fmla="*/ 0 h 6858000"/>
              <a:gd name="connsiteX79" fmla="*/ 6563966 w 6563966"/>
              <a:gd name="connsiteY79" fmla="*/ 0 h 6858000"/>
              <a:gd name="connsiteX80" fmla="*/ 6563966 w 6563966"/>
              <a:gd name="connsiteY80" fmla="*/ 6858000 h 6858000"/>
              <a:gd name="connsiteX81" fmla="*/ 3341815 w 6563966"/>
              <a:gd name="connsiteY81" fmla="*/ 6858000 h 6858000"/>
              <a:gd name="connsiteX82" fmla="*/ 0 w 6563966"/>
              <a:gd name="connsiteY82" fmla="*/ 19910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563966" h="6858000">
                <a:moveTo>
                  <a:pt x="5507776" y="560333"/>
                </a:moveTo>
                <a:cubicBezTo>
                  <a:pt x="5540213" y="560333"/>
                  <a:pt x="5547360" y="595699"/>
                  <a:pt x="5547360" y="625451"/>
                </a:cubicBezTo>
                <a:cubicBezTo>
                  <a:pt x="5547360" y="655203"/>
                  <a:pt x="5540213" y="690568"/>
                  <a:pt x="5507776" y="690568"/>
                </a:cubicBezTo>
                <a:cubicBezTo>
                  <a:pt x="5474790" y="690568"/>
                  <a:pt x="5468192" y="655203"/>
                  <a:pt x="5468192" y="625451"/>
                </a:cubicBezTo>
                <a:cubicBezTo>
                  <a:pt x="5468192" y="595699"/>
                  <a:pt x="5475339" y="560333"/>
                  <a:pt x="5507776" y="560333"/>
                </a:cubicBezTo>
                <a:close/>
                <a:moveTo>
                  <a:pt x="4671563" y="560333"/>
                </a:moveTo>
                <a:cubicBezTo>
                  <a:pt x="4704000" y="560333"/>
                  <a:pt x="4711147" y="595699"/>
                  <a:pt x="4711147" y="625451"/>
                </a:cubicBezTo>
                <a:cubicBezTo>
                  <a:pt x="4711147" y="655203"/>
                  <a:pt x="4704000" y="690568"/>
                  <a:pt x="4671563" y="690568"/>
                </a:cubicBezTo>
                <a:cubicBezTo>
                  <a:pt x="4639126" y="690568"/>
                  <a:pt x="4631979" y="655203"/>
                  <a:pt x="4631979" y="625451"/>
                </a:cubicBezTo>
                <a:cubicBezTo>
                  <a:pt x="4631979" y="595699"/>
                  <a:pt x="4639126" y="560333"/>
                  <a:pt x="4671563" y="560333"/>
                </a:cubicBezTo>
                <a:close/>
                <a:moveTo>
                  <a:pt x="5792561" y="514302"/>
                </a:moveTo>
                <a:cubicBezTo>
                  <a:pt x="5766172" y="514302"/>
                  <a:pt x="5745830" y="522722"/>
                  <a:pt x="5728237" y="543493"/>
                </a:cubicBezTo>
                <a:lnTo>
                  <a:pt x="5727138" y="520477"/>
                </a:lnTo>
                <a:lnTo>
                  <a:pt x="5650719" y="520477"/>
                </a:lnTo>
                <a:lnTo>
                  <a:pt x="5650719" y="729864"/>
                </a:lnTo>
                <a:lnTo>
                  <a:pt x="5728237" y="729864"/>
                </a:lnTo>
                <a:lnTo>
                  <a:pt x="5728237" y="610294"/>
                </a:lnTo>
                <a:cubicBezTo>
                  <a:pt x="5728237" y="608049"/>
                  <a:pt x="5723289" y="564824"/>
                  <a:pt x="5761774" y="564824"/>
                </a:cubicBezTo>
                <a:cubicBezTo>
                  <a:pt x="5785965" y="564824"/>
                  <a:pt x="5790913" y="586717"/>
                  <a:pt x="5791462" y="607487"/>
                </a:cubicBezTo>
                <a:lnTo>
                  <a:pt x="5791462" y="730425"/>
                </a:lnTo>
                <a:lnTo>
                  <a:pt x="5868981" y="730425"/>
                </a:lnTo>
                <a:lnTo>
                  <a:pt x="5868981" y="590086"/>
                </a:lnTo>
                <a:cubicBezTo>
                  <a:pt x="5869531" y="543493"/>
                  <a:pt x="5836544" y="514302"/>
                  <a:pt x="5792561" y="514302"/>
                </a:cubicBezTo>
                <a:close/>
                <a:moveTo>
                  <a:pt x="5507776" y="514302"/>
                </a:moveTo>
                <a:cubicBezTo>
                  <a:pt x="5443452" y="514302"/>
                  <a:pt x="5388474" y="547984"/>
                  <a:pt x="5388474" y="625451"/>
                </a:cubicBezTo>
                <a:cubicBezTo>
                  <a:pt x="5388474" y="702919"/>
                  <a:pt x="5443452" y="736600"/>
                  <a:pt x="5507776" y="736600"/>
                </a:cubicBezTo>
                <a:cubicBezTo>
                  <a:pt x="5572100" y="736600"/>
                  <a:pt x="5627078" y="702919"/>
                  <a:pt x="5627078" y="625451"/>
                </a:cubicBezTo>
                <a:cubicBezTo>
                  <a:pt x="5627078" y="547984"/>
                  <a:pt x="5571551" y="514302"/>
                  <a:pt x="5507776" y="514302"/>
                </a:cubicBezTo>
                <a:close/>
                <a:moveTo>
                  <a:pt x="5377478" y="514302"/>
                </a:moveTo>
                <a:cubicBezTo>
                  <a:pt x="5343393" y="513740"/>
                  <a:pt x="5317553" y="524968"/>
                  <a:pt x="5308756" y="559772"/>
                </a:cubicBezTo>
                <a:lnTo>
                  <a:pt x="5308207" y="559772"/>
                </a:lnTo>
                <a:lnTo>
                  <a:pt x="5306558" y="520477"/>
                </a:lnTo>
                <a:lnTo>
                  <a:pt x="5230138" y="520477"/>
                </a:lnTo>
                <a:lnTo>
                  <a:pt x="5230138" y="729864"/>
                </a:lnTo>
                <a:lnTo>
                  <a:pt x="5307657" y="729864"/>
                </a:lnTo>
                <a:lnTo>
                  <a:pt x="5307657" y="645660"/>
                </a:lnTo>
                <a:cubicBezTo>
                  <a:pt x="5306558" y="605803"/>
                  <a:pt x="5320302" y="581104"/>
                  <a:pt x="5360985" y="580542"/>
                </a:cubicBezTo>
                <a:cubicBezTo>
                  <a:pt x="5366484" y="580542"/>
                  <a:pt x="5371431" y="580542"/>
                  <a:pt x="5377478" y="581104"/>
                </a:cubicBezTo>
                <a:close/>
                <a:moveTo>
                  <a:pt x="4960196" y="514302"/>
                </a:moveTo>
                <a:cubicBezTo>
                  <a:pt x="4933808" y="514302"/>
                  <a:pt x="4913466" y="522722"/>
                  <a:pt x="4895872" y="543493"/>
                </a:cubicBezTo>
                <a:lnTo>
                  <a:pt x="4894773" y="520477"/>
                </a:lnTo>
                <a:lnTo>
                  <a:pt x="4818354" y="520477"/>
                </a:lnTo>
                <a:lnTo>
                  <a:pt x="4818354" y="729864"/>
                </a:lnTo>
                <a:lnTo>
                  <a:pt x="4895872" y="729864"/>
                </a:lnTo>
                <a:lnTo>
                  <a:pt x="4895872" y="609733"/>
                </a:lnTo>
                <a:cubicBezTo>
                  <a:pt x="4895872" y="607487"/>
                  <a:pt x="4890925" y="564262"/>
                  <a:pt x="4929409" y="564262"/>
                </a:cubicBezTo>
                <a:cubicBezTo>
                  <a:pt x="4953600" y="564262"/>
                  <a:pt x="4958548" y="586156"/>
                  <a:pt x="4959097" y="606926"/>
                </a:cubicBezTo>
                <a:lnTo>
                  <a:pt x="4959097" y="729864"/>
                </a:lnTo>
                <a:lnTo>
                  <a:pt x="5036616" y="729864"/>
                </a:lnTo>
                <a:lnTo>
                  <a:pt x="5036616" y="589524"/>
                </a:lnTo>
                <a:cubicBezTo>
                  <a:pt x="5036616" y="543493"/>
                  <a:pt x="5004179" y="514302"/>
                  <a:pt x="4960196" y="514302"/>
                </a:cubicBezTo>
                <a:close/>
                <a:moveTo>
                  <a:pt x="4671563" y="514302"/>
                </a:moveTo>
                <a:cubicBezTo>
                  <a:pt x="4607239" y="514302"/>
                  <a:pt x="4552261" y="547984"/>
                  <a:pt x="4552261" y="625451"/>
                </a:cubicBezTo>
                <a:cubicBezTo>
                  <a:pt x="4552261" y="702919"/>
                  <a:pt x="4607239" y="736600"/>
                  <a:pt x="4671563" y="736600"/>
                </a:cubicBezTo>
                <a:cubicBezTo>
                  <a:pt x="4735888" y="736600"/>
                  <a:pt x="4790865" y="702919"/>
                  <a:pt x="4790865" y="625451"/>
                </a:cubicBezTo>
                <a:cubicBezTo>
                  <a:pt x="4791415" y="548545"/>
                  <a:pt x="4735888" y="514302"/>
                  <a:pt x="4671563" y="514302"/>
                </a:cubicBezTo>
                <a:close/>
                <a:moveTo>
                  <a:pt x="5148771" y="441325"/>
                </a:moveTo>
                <a:lnTo>
                  <a:pt x="5071252" y="544615"/>
                </a:lnTo>
                <a:lnTo>
                  <a:pt x="5070703" y="664185"/>
                </a:lnTo>
                <a:cubicBezTo>
                  <a:pt x="5066854" y="728741"/>
                  <a:pt x="5098741" y="736039"/>
                  <a:pt x="5151520" y="736039"/>
                </a:cubicBezTo>
                <a:cubicBezTo>
                  <a:pt x="5163065" y="736039"/>
                  <a:pt x="5175710" y="735478"/>
                  <a:pt x="5193303" y="732109"/>
                </a:cubicBezTo>
                <a:lnTo>
                  <a:pt x="5193303" y="684955"/>
                </a:lnTo>
                <a:cubicBezTo>
                  <a:pt x="5184506" y="686077"/>
                  <a:pt x="5173511" y="686077"/>
                  <a:pt x="5163615" y="686077"/>
                </a:cubicBezTo>
                <a:cubicBezTo>
                  <a:pt x="5145472" y="686077"/>
                  <a:pt x="5148771" y="659133"/>
                  <a:pt x="5148771" y="653519"/>
                </a:cubicBezTo>
                <a:lnTo>
                  <a:pt x="5148771" y="570438"/>
                </a:lnTo>
                <a:lnTo>
                  <a:pt x="5193852" y="570438"/>
                </a:lnTo>
                <a:lnTo>
                  <a:pt x="5193852" y="521038"/>
                </a:lnTo>
                <a:lnTo>
                  <a:pt x="5148771" y="521038"/>
                </a:lnTo>
                <a:close/>
                <a:moveTo>
                  <a:pt x="4310909" y="441325"/>
                </a:moveTo>
                <a:lnTo>
                  <a:pt x="4310909" y="730425"/>
                </a:lnTo>
                <a:lnTo>
                  <a:pt x="4388428" y="627136"/>
                </a:lnTo>
                <a:lnTo>
                  <a:pt x="4459348" y="730425"/>
                </a:lnTo>
                <a:lnTo>
                  <a:pt x="4551162" y="730425"/>
                </a:lnTo>
                <a:lnTo>
                  <a:pt x="4471443" y="627135"/>
                </a:lnTo>
                <a:lnTo>
                  <a:pt x="4552811" y="520477"/>
                </a:lnTo>
                <a:lnTo>
                  <a:pt x="4468145" y="521038"/>
                </a:lnTo>
                <a:lnTo>
                  <a:pt x="4388428" y="627133"/>
                </a:lnTo>
                <a:lnTo>
                  <a:pt x="4388428" y="441325"/>
                </a:lnTo>
                <a:close/>
                <a:moveTo>
                  <a:pt x="1495989" y="0"/>
                </a:moveTo>
                <a:lnTo>
                  <a:pt x="6563966" y="0"/>
                </a:lnTo>
                <a:lnTo>
                  <a:pt x="6563966" y="6858000"/>
                </a:lnTo>
                <a:lnTo>
                  <a:pt x="3341815" y="6858000"/>
                </a:lnTo>
                <a:lnTo>
                  <a:pt x="0" y="1991019"/>
                </a:lnTo>
                <a:close/>
              </a:path>
            </a:pathLst>
          </a:custGeom>
          <a:solidFill>
            <a:schemeClr val="bg2"/>
          </a:solidFill>
        </p:spPr>
        <p:txBody>
          <a:bodyPr wrap="square" lIns="144000" tIns="144000" rIns="144000">
            <a:noAutofit/>
          </a:bodyPr>
          <a:lstStyle>
            <a:lvl1pPr marL="0" indent="0" algn="r">
              <a:buNone/>
              <a:defRPr sz="1200"/>
            </a:lvl1pPr>
          </a:lstStyle>
          <a:p>
            <a:r>
              <a:rPr lang="en-US" dirty="0"/>
              <a:t>Please click on icon to insert image</a:t>
            </a:r>
          </a:p>
        </p:txBody>
      </p:sp>
      <p:sp>
        <p:nvSpPr>
          <p:cNvPr id="16" name="Inhaltsplatzhalter 15">
            <a:extLst>
              <a:ext uri="{FF2B5EF4-FFF2-40B4-BE49-F238E27FC236}">
                <a16:creationId xmlns:a16="http://schemas.microsoft.com/office/drawing/2014/main" xmlns="" id="{E9CA20AB-8DCB-36FF-A5AE-484D05943EAF}"/>
              </a:ext>
            </a:extLst>
          </p:cNvPr>
          <p:cNvSpPr>
            <a:spLocks noGrp="1"/>
          </p:cNvSpPr>
          <p:nvPr>
            <p:ph sz="quarter" idx="16" hasCustomPrompt="1"/>
          </p:nvPr>
        </p:nvSpPr>
        <p:spPr>
          <a:xfrm>
            <a:off x="695325" y="1628775"/>
            <a:ext cx="4497387" cy="4608513"/>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4" name="Titel 3">
            <a:extLst>
              <a:ext uri="{FF2B5EF4-FFF2-40B4-BE49-F238E27FC236}">
                <a16:creationId xmlns:a16="http://schemas.microsoft.com/office/drawing/2014/main" xmlns="" id="{AC983BDF-3D2F-A6BF-9B0A-CAF8AF5319A5}"/>
              </a:ext>
            </a:extLst>
          </p:cNvPr>
          <p:cNvSpPr>
            <a:spLocks noGrp="1"/>
          </p:cNvSpPr>
          <p:nvPr>
            <p:ph type="title" hasCustomPrompt="1"/>
          </p:nvPr>
        </p:nvSpPr>
        <p:spPr>
          <a:xfrm>
            <a:off x="695325" y="372268"/>
            <a:ext cx="4500563" cy="443198"/>
          </a:xfrm>
        </p:spPr>
        <p:txBody>
          <a:bodyPr vert="horz"/>
          <a:lstStyle/>
          <a:p>
            <a:r>
              <a:rPr lang="de-DE" dirty="0"/>
              <a:t>Title, Calibri </a:t>
            </a:r>
            <a:r>
              <a:rPr lang="de-DE" dirty="0" err="1"/>
              <a:t>Bold</a:t>
            </a:r>
            <a:r>
              <a:rPr lang="de-DE" dirty="0"/>
              <a:t>, 32pt</a:t>
            </a:r>
            <a:endParaRPr lang="en-US" dirty="0"/>
          </a:p>
        </p:txBody>
      </p:sp>
      <p:sp>
        <p:nvSpPr>
          <p:cNvPr id="5" name="Textplatzhalter 7">
            <a:extLst>
              <a:ext uri="{FF2B5EF4-FFF2-40B4-BE49-F238E27FC236}">
                <a16:creationId xmlns:a16="http://schemas.microsoft.com/office/drawing/2014/main" xmlns="" id="{A3D3127A-A812-A48E-2E34-459A068FDB5C}"/>
              </a:ext>
            </a:extLst>
          </p:cNvPr>
          <p:cNvSpPr>
            <a:spLocks noGrp="1"/>
          </p:cNvSpPr>
          <p:nvPr>
            <p:ph type="body" sz="quarter" idx="13" hasCustomPrompt="1"/>
          </p:nvPr>
        </p:nvSpPr>
        <p:spPr>
          <a:xfrm>
            <a:off x="695325" y="815466"/>
            <a:ext cx="4500742"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22" name="Fußzeilenplatzhalter 21">
            <a:extLst>
              <a:ext uri="{FF2B5EF4-FFF2-40B4-BE49-F238E27FC236}">
                <a16:creationId xmlns:a16="http://schemas.microsoft.com/office/drawing/2014/main" xmlns="" id="{F80F7B66-2040-B4A3-637B-5C313F134380}"/>
              </a:ext>
            </a:extLst>
          </p:cNvPr>
          <p:cNvSpPr>
            <a:spLocks noGrp="1"/>
          </p:cNvSpPr>
          <p:nvPr>
            <p:ph type="ftr" sz="quarter" idx="18"/>
          </p:nvPr>
        </p:nvSpPr>
        <p:spPr>
          <a:xfrm>
            <a:off x="695325" y="6561220"/>
            <a:ext cx="7089775" cy="184666"/>
          </a:xfrm>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477978377"/>
      </p:ext>
    </p:extLst>
  </p:cSld>
  <p:clrMapOvr>
    <a:masterClrMapping/>
  </p:clrMapOvr>
  <p:extLst>
    <p:ext uri="{DCECCB84-F9BA-43D5-87BE-67443E8EF086}">
      <p15:sldGuideLst xmlns:p15="http://schemas.microsoft.com/office/powerpoint/2012/main" xmlns="">
        <p15:guide id="1" pos="3545">
          <p15:clr>
            <a:srgbClr val="FBAE40"/>
          </p15:clr>
        </p15:guide>
        <p15:guide id="2" pos="327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Key message">
    <p:bg>
      <p:bgPr>
        <a:gradFill>
          <a:gsLst>
            <a:gs pos="11000">
              <a:schemeClr val="accent1"/>
            </a:gs>
            <a:gs pos="100000">
              <a:schemeClr val="accent3"/>
            </a:gs>
          </a:gsLst>
          <a:lin ang="18900000" scaled="0"/>
        </a:gradFill>
        <a:effectLst/>
      </p:bgPr>
    </p:bg>
    <p:spTree>
      <p:nvGrpSpPr>
        <p:cNvPr id="1" name=""/>
        <p:cNvGrpSpPr/>
        <p:nvPr/>
      </p:nvGrpSpPr>
      <p:grpSpPr>
        <a:xfrm>
          <a:off x="0" y="0"/>
          <a:ext cx="0" cy="0"/>
          <a:chOff x="0" y="0"/>
          <a:chExt cx="0" cy="0"/>
        </a:xfrm>
      </p:grpSpPr>
      <p:sp>
        <p:nvSpPr>
          <p:cNvPr id="6" name="Freihandform: Form 5">
            <a:extLst>
              <a:ext uri="{FF2B5EF4-FFF2-40B4-BE49-F238E27FC236}">
                <a16:creationId xmlns:a16="http://schemas.microsoft.com/office/drawing/2014/main" xmlns="" id="{B0773389-CEBB-EAB2-7F38-A9949B066E2A}"/>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5000"/>
            </a:schemeClr>
          </a:solidFill>
          <a:ln w="6540" cap="flat">
            <a:noFill/>
            <a:prstDash val="solid"/>
            <a:miter/>
          </a:ln>
        </p:spPr>
        <p:txBody>
          <a:bodyPr wrap="square" rtlCol="0" anchor="ctr">
            <a:noAutofit/>
          </a:bodyPr>
          <a:lstStyle/>
          <a:p>
            <a:pPr lvl="0"/>
            <a:endParaRPr lang="en-GB" dirty="0"/>
          </a:p>
        </p:txBody>
      </p:sp>
      <p:grpSp>
        <p:nvGrpSpPr>
          <p:cNvPr id="8" name="Gruppieren 7">
            <a:extLst>
              <a:ext uri="{FF2B5EF4-FFF2-40B4-BE49-F238E27FC236}">
                <a16:creationId xmlns:a16="http://schemas.microsoft.com/office/drawing/2014/main" xmlns="" id="{748D6721-1211-2C9B-2FA2-A51C8F9F5513}"/>
              </a:ext>
            </a:extLst>
          </p:cNvPr>
          <p:cNvGrpSpPr/>
          <p:nvPr/>
        </p:nvGrpSpPr>
        <p:grpSpPr>
          <a:xfrm>
            <a:off x="9938597" y="441325"/>
            <a:ext cx="1558078" cy="295275"/>
            <a:chOff x="9938597" y="441325"/>
            <a:chExt cx="1558078" cy="295275"/>
          </a:xfrm>
          <a:solidFill>
            <a:schemeClr val="bg2"/>
          </a:solidFill>
        </p:grpSpPr>
        <p:sp>
          <p:nvSpPr>
            <p:cNvPr id="9" name="Freeform: Shape 10">
              <a:extLst>
                <a:ext uri="{FF2B5EF4-FFF2-40B4-BE49-F238E27FC236}">
                  <a16:creationId xmlns:a16="http://schemas.microsoft.com/office/drawing/2014/main" xmlns="" id="{D0317194-07C3-8F56-7A5F-6192CC94F085}"/>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grpFill/>
            <a:ln w="6540" cap="flat">
              <a:noFill/>
              <a:prstDash val="solid"/>
              <a:miter/>
            </a:ln>
          </p:spPr>
          <p:txBody>
            <a:bodyPr rtlCol="0" anchor="ctr"/>
            <a:lstStyle/>
            <a:p>
              <a:endParaRPr lang="en-GB"/>
            </a:p>
          </p:txBody>
        </p:sp>
        <p:sp>
          <p:nvSpPr>
            <p:cNvPr id="10" name="Freeform: Shape 11">
              <a:extLst>
                <a:ext uri="{FF2B5EF4-FFF2-40B4-BE49-F238E27FC236}">
                  <a16:creationId xmlns:a16="http://schemas.microsoft.com/office/drawing/2014/main" xmlns="" id="{05712D71-19F8-BAF3-0C42-111DC7A3B198}"/>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grpFill/>
            <a:ln w="6540" cap="flat">
              <a:noFill/>
              <a:prstDash val="solid"/>
              <a:miter/>
            </a:ln>
          </p:spPr>
          <p:txBody>
            <a:bodyPr rtlCol="0" anchor="ctr"/>
            <a:lstStyle/>
            <a:p>
              <a:endParaRPr lang="en-GB" dirty="0"/>
            </a:p>
          </p:txBody>
        </p:sp>
      </p:grpSp>
      <p:sp>
        <p:nvSpPr>
          <p:cNvPr id="12" name="Textplatzhalter 11">
            <a:extLst>
              <a:ext uri="{FF2B5EF4-FFF2-40B4-BE49-F238E27FC236}">
                <a16:creationId xmlns:a16="http://schemas.microsoft.com/office/drawing/2014/main" xmlns="" id="{B5BD8CC8-2440-F0F0-4F9C-730496BFD487}"/>
              </a:ext>
            </a:extLst>
          </p:cNvPr>
          <p:cNvSpPr>
            <a:spLocks noGrp="1"/>
          </p:cNvSpPr>
          <p:nvPr>
            <p:ph type="body" sz="quarter" idx="10" hasCustomPrompt="1"/>
          </p:nvPr>
        </p:nvSpPr>
        <p:spPr>
          <a:xfrm>
            <a:off x="1754188" y="3817886"/>
            <a:ext cx="8683625" cy="615553"/>
          </a:xfrm>
        </p:spPr>
        <p:txBody>
          <a:bodyPr anchor="b">
            <a:spAutoFit/>
          </a:bodyPr>
          <a:lstStyle>
            <a:lvl1pPr marL="0" indent="0">
              <a:buNone/>
              <a:defRPr sz="4000">
                <a:solidFill>
                  <a:schemeClr val="accent5"/>
                </a:solidFill>
              </a:defRPr>
            </a:lvl1pPr>
            <a:lvl2pPr marL="216000" indent="0">
              <a:buNone/>
              <a:defRPr sz="3600">
                <a:solidFill>
                  <a:schemeClr val="accent1"/>
                </a:solidFill>
              </a:defRPr>
            </a:lvl2pPr>
            <a:lvl3pPr marL="432000" indent="0">
              <a:buNone/>
              <a:defRPr sz="3200">
                <a:solidFill>
                  <a:schemeClr val="accent1"/>
                </a:solidFill>
              </a:defRPr>
            </a:lvl3pPr>
            <a:lvl4pPr marL="648000" indent="0">
              <a:buNone/>
              <a:defRPr sz="2800">
                <a:solidFill>
                  <a:schemeClr val="accent1"/>
                </a:solidFill>
              </a:defRPr>
            </a:lvl4pPr>
            <a:lvl5pPr marL="864000" indent="0">
              <a:buNone/>
              <a:defRPr sz="2400">
                <a:solidFill>
                  <a:schemeClr val="accent1"/>
                </a:solidFill>
              </a:defRPr>
            </a:lvl5pPr>
          </a:lstStyle>
          <a:p>
            <a:pPr lvl="0"/>
            <a:r>
              <a:rPr lang="de-DE" dirty="0"/>
              <a:t>Key </a:t>
            </a:r>
            <a:r>
              <a:rPr lang="de-DE" dirty="0" err="1"/>
              <a:t>message</a:t>
            </a:r>
            <a:r>
              <a:rPr lang="de-DE" dirty="0"/>
              <a:t>, Calibri Light, 40pt</a:t>
            </a:r>
            <a:endParaRPr lang="en-US" dirty="0"/>
          </a:p>
        </p:txBody>
      </p:sp>
      <p:sp>
        <p:nvSpPr>
          <p:cNvPr id="13" name="Textplatzhalter 11">
            <a:extLst>
              <a:ext uri="{FF2B5EF4-FFF2-40B4-BE49-F238E27FC236}">
                <a16:creationId xmlns:a16="http://schemas.microsoft.com/office/drawing/2014/main" xmlns="" id="{82D41072-7096-0C95-9888-8ABE2033E21B}"/>
              </a:ext>
            </a:extLst>
          </p:cNvPr>
          <p:cNvSpPr>
            <a:spLocks noGrp="1"/>
          </p:cNvSpPr>
          <p:nvPr>
            <p:ph type="body" sz="quarter" idx="11" hasCustomPrompt="1"/>
          </p:nvPr>
        </p:nvSpPr>
        <p:spPr>
          <a:xfrm>
            <a:off x="1754188" y="4534864"/>
            <a:ext cx="8683625" cy="307777"/>
          </a:xfrm>
        </p:spPr>
        <p:txBody>
          <a:bodyPr>
            <a:spAutoFit/>
          </a:bodyPr>
          <a:lstStyle>
            <a:lvl1pPr marL="0" indent="0">
              <a:buNone/>
              <a:defRPr sz="2000">
                <a:solidFill>
                  <a:schemeClr val="bg1"/>
                </a:solidFill>
              </a:defRPr>
            </a:lvl1pPr>
            <a:lvl2pPr marL="216000" indent="0">
              <a:buNone/>
              <a:defRPr sz="3600">
                <a:solidFill>
                  <a:schemeClr val="accent1"/>
                </a:solidFill>
              </a:defRPr>
            </a:lvl2pPr>
            <a:lvl3pPr marL="432000" indent="0">
              <a:buNone/>
              <a:defRPr sz="3200">
                <a:solidFill>
                  <a:schemeClr val="accent1"/>
                </a:solidFill>
              </a:defRPr>
            </a:lvl3pPr>
            <a:lvl4pPr marL="648000" indent="0">
              <a:buNone/>
              <a:defRPr sz="2800">
                <a:solidFill>
                  <a:schemeClr val="accent1"/>
                </a:solidFill>
              </a:defRPr>
            </a:lvl4pPr>
            <a:lvl5pPr marL="864000" indent="0">
              <a:buNone/>
              <a:defRPr sz="2400">
                <a:solidFill>
                  <a:schemeClr val="accent1"/>
                </a:solidFill>
              </a:defRPr>
            </a:lvl5pPr>
          </a:lstStyle>
          <a:p>
            <a:pPr lvl="0"/>
            <a:r>
              <a:rPr lang="de-DE" dirty="0" err="1"/>
              <a:t>Subtitle</a:t>
            </a:r>
            <a:r>
              <a:rPr lang="de-DE" dirty="0"/>
              <a:t>, Calibri Light, 20pt</a:t>
            </a:r>
            <a:endParaRPr lang="en-US" dirty="0"/>
          </a:p>
        </p:txBody>
      </p:sp>
    </p:spTree>
    <p:extLst>
      <p:ext uri="{BB962C8B-B14F-4D97-AF65-F5344CB8AC3E}">
        <p14:creationId xmlns:p14="http://schemas.microsoft.com/office/powerpoint/2010/main" xmlns="" val="342547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xmlns="" id="{CB91E3BC-386B-FA7F-0250-6B1D15C50EB4}"/>
              </a:ext>
            </a:extLst>
          </p:cNvPr>
          <p:cNvSpPr/>
          <p:nvPr/>
        </p:nvSpPr>
        <p:spPr>
          <a:xfrm flipH="1">
            <a:off x="4346442" y="1"/>
            <a:ext cx="7845558" cy="6858001"/>
          </a:xfrm>
          <a:custGeom>
            <a:avLst/>
            <a:gdLst>
              <a:gd name="connsiteX0" fmla="*/ 7845558 w 7845558"/>
              <a:gd name="connsiteY0" fmla="*/ 0 h 6858001"/>
              <a:gd name="connsiteX1" fmla="*/ 1242664 w 7845558"/>
              <a:gd name="connsiteY1" fmla="*/ 43751 h 6858001"/>
              <a:gd name="connsiteX2" fmla="*/ 0 w 7845558"/>
              <a:gd name="connsiteY2" fmla="*/ 1697618 h 6858001"/>
              <a:gd name="connsiteX3" fmla="*/ 0 w 7845558"/>
              <a:gd name="connsiteY3" fmla="*/ 6858001 h 6858001"/>
              <a:gd name="connsiteX4" fmla="*/ 2613743 w 7845558"/>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558" h="6858001">
                <a:moveTo>
                  <a:pt x="7845558" y="0"/>
                </a:moveTo>
                <a:lnTo>
                  <a:pt x="1242664" y="43751"/>
                </a:lnTo>
                <a:lnTo>
                  <a:pt x="0" y="1697618"/>
                </a:lnTo>
                <a:lnTo>
                  <a:pt x="0" y="6858001"/>
                </a:lnTo>
                <a:lnTo>
                  <a:pt x="2613743" y="6858001"/>
                </a:lnTo>
                <a:close/>
              </a:path>
            </a:pathLst>
          </a:custGeom>
          <a:solidFill>
            <a:schemeClr val="bg2">
              <a:alpha val="45000"/>
            </a:schemeClr>
          </a:solidFill>
          <a:ln w="6540" cap="flat">
            <a:noFill/>
            <a:prstDash val="solid"/>
            <a:miter/>
          </a:ln>
        </p:spPr>
        <p:txBody>
          <a:bodyPr wrap="square" rtlCol="0" anchor="ctr">
            <a:noAutofit/>
          </a:bodyPr>
          <a:lstStyle/>
          <a:p>
            <a:endParaRPr lang="en-GB" dirty="0"/>
          </a:p>
        </p:txBody>
      </p:sp>
      <p:grpSp>
        <p:nvGrpSpPr>
          <p:cNvPr id="12" name="Gruppieren 11">
            <a:extLst>
              <a:ext uri="{FF2B5EF4-FFF2-40B4-BE49-F238E27FC236}">
                <a16:creationId xmlns:a16="http://schemas.microsoft.com/office/drawing/2014/main" xmlns="" id="{C9AE9D32-12E2-B81D-D5AA-417084C5BE44}"/>
              </a:ext>
            </a:extLst>
          </p:cNvPr>
          <p:cNvGrpSpPr/>
          <p:nvPr/>
        </p:nvGrpSpPr>
        <p:grpSpPr>
          <a:xfrm>
            <a:off x="9938597" y="441325"/>
            <a:ext cx="1558078" cy="295275"/>
            <a:chOff x="9938597" y="441325"/>
            <a:chExt cx="1558078" cy="295275"/>
          </a:xfrm>
        </p:grpSpPr>
        <p:sp>
          <p:nvSpPr>
            <p:cNvPr id="13" name="Freeform: Shape 10">
              <a:extLst>
                <a:ext uri="{FF2B5EF4-FFF2-40B4-BE49-F238E27FC236}">
                  <a16:creationId xmlns:a16="http://schemas.microsoft.com/office/drawing/2014/main" xmlns="" id="{2A155A85-5088-074E-B7D2-7187A0CACE1E}"/>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14" name="Freeform: Shape 11">
              <a:extLst>
                <a:ext uri="{FF2B5EF4-FFF2-40B4-BE49-F238E27FC236}">
                  <a16:creationId xmlns:a16="http://schemas.microsoft.com/office/drawing/2014/main" xmlns="" id="{94C63E7C-2BA6-E65E-E013-6658EA864077}"/>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
        <p:nvSpPr>
          <p:cNvPr id="17" name="Freihandform: Form 16">
            <a:extLst>
              <a:ext uri="{FF2B5EF4-FFF2-40B4-BE49-F238E27FC236}">
                <a16:creationId xmlns:a16="http://schemas.microsoft.com/office/drawing/2014/main" xmlns="" id="{675F2880-19CC-BBF2-2E3B-2761451B6DF3}"/>
              </a:ext>
            </a:extLst>
          </p:cNvPr>
          <p:cNvSpPr/>
          <p:nvPr/>
        </p:nvSpPr>
        <p:spPr>
          <a:xfrm>
            <a:off x="0" y="0"/>
            <a:ext cx="8181110" cy="6858000"/>
          </a:xfrm>
          <a:custGeom>
            <a:avLst/>
            <a:gdLst>
              <a:gd name="connsiteX0" fmla="*/ 0 w 8181110"/>
              <a:gd name="connsiteY0" fmla="*/ 0 h 6858000"/>
              <a:gd name="connsiteX1" fmla="*/ 254256 w 8181110"/>
              <a:gd name="connsiteY1" fmla="*/ 0 h 6858000"/>
              <a:gd name="connsiteX2" fmla="*/ 6101266 w 8181110"/>
              <a:gd name="connsiteY2" fmla="*/ 0 h 6858000"/>
              <a:gd name="connsiteX3" fmla="*/ 8181110 w 8181110"/>
              <a:gd name="connsiteY3" fmla="*/ 2774239 h 6858000"/>
              <a:gd name="connsiteX4" fmla="*/ 5383310 w 8181110"/>
              <a:gd name="connsiteY4" fmla="*/ 6858000 h 6858000"/>
              <a:gd name="connsiteX5" fmla="*/ 0 w 818111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1110" h="6858000">
                <a:moveTo>
                  <a:pt x="0" y="0"/>
                </a:moveTo>
                <a:lnTo>
                  <a:pt x="254256" y="0"/>
                </a:lnTo>
                <a:lnTo>
                  <a:pt x="6101266" y="0"/>
                </a:lnTo>
                <a:lnTo>
                  <a:pt x="8181110" y="2774239"/>
                </a:lnTo>
                <a:lnTo>
                  <a:pt x="5383310" y="6858000"/>
                </a:lnTo>
                <a:lnTo>
                  <a:pt x="0" y="685800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xmlns="" id="{A9080A38-DB3C-CC3A-88A7-FDEA5D2E4CC1}"/>
              </a:ext>
            </a:extLst>
          </p:cNvPr>
          <p:cNvSpPr>
            <a:spLocks noGrp="1"/>
          </p:cNvSpPr>
          <p:nvPr>
            <p:ph type="title" hasCustomPrompt="1"/>
          </p:nvPr>
        </p:nvSpPr>
        <p:spPr>
          <a:xfrm>
            <a:off x="695325" y="1628775"/>
            <a:ext cx="3484789" cy="738664"/>
          </a:xfrm>
        </p:spPr>
        <p:txBody>
          <a:bodyPr vert="horz"/>
          <a:lstStyle>
            <a:lvl1pPr>
              <a:defRPr lang="en-US" sz="4800" b="1" kern="1200" dirty="0">
                <a:solidFill>
                  <a:schemeClr val="bg1"/>
                </a:solidFill>
                <a:latin typeface="+mj-lt"/>
                <a:ea typeface="+mn-ea"/>
                <a:cs typeface="+mn-cs"/>
              </a:defRPr>
            </a:lvl1pPr>
          </a:lstStyle>
          <a:p>
            <a:pPr marL="0" lvl="0" indent="0" algn="l" defTabSz="914400" rtl="0" eaLnBrk="1" latinLnBrk="0" hangingPunct="1">
              <a:lnSpc>
                <a:spcPct val="100000"/>
              </a:lnSpc>
              <a:spcBef>
                <a:spcPts val="300"/>
              </a:spcBef>
              <a:buClr>
                <a:schemeClr val="accent1"/>
              </a:buClr>
              <a:buFont typeface="Calibri Light" panose="020F0302020204030204" pitchFamily="34" charset="0"/>
              <a:buNone/>
            </a:pPr>
            <a:r>
              <a:rPr lang="de-DE" dirty="0"/>
              <a:t>Contact</a:t>
            </a:r>
            <a:endParaRPr lang="en-US" dirty="0"/>
          </a:p>
        </p:txBody>
      </p:sp>
      <p:sp>
        <p:nvSpPr>
          <p:cNvPr id="10" name="Textplatzhalter 9">
            <a:extLst>
              <a:ext uri="{FF2B5EF4-FFF2-40B4-BE49-F238E27FC236}">
                <a16:creationId xmlns:a16="http://schemas.microsoft.com/office/drawing/2014/main" xmlns="" id="{0B85B51E-B209-0343-E399-C7318A9BF9A1}"/>
              </a:ext>
            </a:extLst>
          </p:cNvPr>
          <p:cNvSpPr>
            <a:spLocks noGrp="1"/>
          </p:cNvSpPr>
          <p:nvPr>
            <p:ph type="body" sz="quarter" idx="10" hasCustomPrompt="1"/>
          </p:nvPr>
        </p:nvSpPr>
        <p:spPr>
          <a:xfrm>
            <a:off x="695325" y="2700338"/>
            <a:ext cx="3484789" cy="1465262"/>
          </a:xfrm>
        </p:spPr>
        <p:txBody>
          <a:bodyPr/>
          <a:lstStyle>
            <a:lvl1pPr marL="0" indent="0">
              <a:buNone/>
              <a:defRPr>
                <a:solidFill>
                  <a:schemeClr val="bg1"/>
                </a:solidFill>
              </a:defRPr>
            </a:lvl1pPr>
            <a:lvl2pPr marL="216000" indent="0">
              <a:buNone/>
              <a:defRPr>
                <a:solidFill>
                  <a:schemeClr val="bg1"/>
                </a:solidFill>
              </a:defRPr>
            </a:lvl2pPr>
            <a:lvl3pPr marL="432000" indent="0">
              <a:buNone/>
              <a:defRPr>
                <a:solidFill>
                  <a:schemeClr val="bg1"/>
                </a:solidFill>
              </a:defRPr>
            </a:lvl3pPr>
            <a:lvl4pPr marL="648000" indent="0">
              <a:buNone/>
              <a:defRPr>
                <a:solidFill>
                  <a:schemeClr val="bg1"/>
                </a:solidFill>
              </a:defRPr>
            </a:lvl4pPr>
            <a:lvl5pPr marL="864000" indent="0">
              <a:buNone/>
              <a:defRPr>
                <a:solidFill>
                  <a:schemeClr val="bg1"/>
                </a:solidFill>
              </a:defRPr>
            </a:lvl5pPr>
          </a:lstStyle>
          <a:p>
            <a:pPr lvl="0"/>
            <a:r>
              <a:rPr lang="de-DE" dirty="0"/>
              <a:t>Name </a:t>
            </a:r>
            <a:r>
              <a:rPr lang="de-DE" dirty="0" err="1"/>
              <a:t>Surname</a:t>
            </a:r>
            <a:endParaRPr lang="de-DE" dirty="0"/>
          </a:p>
          <a:p>
            <a:pPr lvl="0"/>
            <a:r>
              <a:rPr lang="de-DE" dirty="0"/>
              <a:t>Job title</a:t>
            </a:r>
          </a:p>
          <a:p>
            <a:pPr lvl="0"/>
            <a:r>
              <a:rPr lang="de-DE" dirty="0"/>
              <a:t>Email</a:t>
            </a:r>
          </a:p>
          <a:p>
            <a:pPr lvl="0"/>
            <a:r>
              <a:rPr lang="de-DE" dirty="0" err="1"/>
              <a:t>Telephone</a:t>
            </a:r>
            <a:endParaRPr lang="en-US" dirty="0"/>
          </a:p>
        </p:txBody>
      </p:sp>
      <p:cxnSp>
        <p:nvCxnSpPr>
          <p:cNvPr id="15" name="Gerader Verbinder 14">
            <a:extLst>
              <a:ext uri="{FF2B5EF4-FFF2-40B4-BE49-F238E27FC236}">
                <a16:creationId xmlns:a16="http://schemas.microsoft.com/office/drawing/2014/main" xmlns="" id="{B71FF52F-D18F-B73D-C713-8CDC6A514BC3}"/>
              </a:ext>
            </a:extLst>
          </p:cNvPr>
          <p:cNvCxnSpPr>
            <a:cxnSpLocks/>
          </p:cNvCxnSpPr>
          <p:nvPr/>
        </p:nvCxnSpPr>
        <p:spPr>
          <a:xfrm>
            <a:off x="695324" y="2533889"/>
            <a:ext cx="68961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xmlns="" id="{1D00B242-845E-89D0-F742-8A8458C08027}"/>
              </a:ext>
            </a:extLst>
          </p:cNvPr>
          <p:cNvSpPr txBox="1"/>
          <p:nvPr/>
        </p:nvSpPr>
        <p:spPr>
          <a:xfrm>
            <a:off x="9938597" y="5136987"/>
            <a:ext cx="1558078" cy="1100301"/>
          </a:xfrm>
          <a:prstGeom prst="rect">
            <a:avLst/>
          </a:prstGeom>
          <a:noFill/>
        </p:spPr>
        <p:txBody>
          <a:bodyPr wrap="square" lIns="0" tIns="0" rIns="0" bIns="0" rtlCol="0">
            <a:spAutoFit/>
          </a:bodyPr>
          <a:lstStyle/>
          <a:p>
            <a:pPr>
              <a:lnSpc>
                <a:spcPct val="100000"/>
              </a:lnSpc>
              <a:spcBef>
                <a:spcPts val="0"/>
              </a:spcBef>
              <a:spcAft>
                <a:spcPts val="300"/>
              </a:spcAft>
            </a:pPr>
            <a:r>
              <a:rPr lang="en-US" sz="1600" b="1" dirty="0">
                <a:solidFill>
                  <a:schemeClr val="accent1"/>
                </a:solidFill>
                <a:latin typeface="+mj-lt"/>
              </a:rPr>
              <a:t>Kontron AG</a:t>
            </a:r>
          </a:p>
          <a:p>
            <a:pPr>
              <a:lnSpc>
                <a:spcPct val="100000"/>
              </a:lnSpc>
              <a:spcBef>
                <a:spcPts val="0"/>
              </a:spcBef>
              <a:spcAft>
                <a:spcPts val="300"/>
              </a:spcAft>
            </a:pPr>
            <a:r>
              <a:rPr kumimoji="0" lang="de-DE" sz="1600" b="0" i="0" u="none" strike="noStrike" kern="1200" cap="none" spc="0" normalizeH="0" baseline="0" noProof="0" dirty="0">
                <a:ln>
                  <a:noFill/>
                </a:ln>
                <a:solidFill>
                  <a:schemeClr val="tx2"/>
                </a:solidFill>
                <a:effectLst/>
                <a:uLnTx/>
                <a:uFillTx/>
                <a:latin typeface="+mn-lt"/>
                <a:ea typeface="+mn-ea"/>
                <a:cs typeface="+mn-cs"/>
              </a:rPr>
              <a:t>Industriezeile 35</a:t>
            </a:r>
          </a:p>
          <a:p>
            <a:pPr marL="0" marR="0" lvl="0" indent="0" algn="l" defTabSz="1219170" rtl="0" eaLnBrk="1" fontAlgn="auto" latinLnBrk="0" hangingPunct="1">
              <a:lnSpc>
                <a:spcPct val="100000"/>
              </a:lnSpc>
              <a:spcBef>
                <a:spcPts val="0"/>
              </a:spcBef>
              <a:spcAft>
                <a:spcPts val="300"/>
              </a:spcAft>
              <a:buClrTx/>
              <a:buSzPct val="70000"/>
              <a:buFont typeface="Arial" pitchFamily="34" charset="0"/>
              <a:buNone/>
              <a:tabLst/>
              <a:defRPr/>
            </a:pPr>
            <a:r>
              <a:rPr kumimoji="0" lang="de-DE" sz="1600" b="0" i="0" u="none" strike="noStrike" kern="1200" cap="none" spc="0" normalizeH="0" baseline="0" noProof="0" dirty="0">
                <a:ln>
                  <a:noFill/>
                </a:ln>
                <a:solidFill>
                  <a:schemeClr val="tx2"/>
                </a:solidFill>
                <a:effectLst/>
                <a:uLnTx/>
                <a:uFillTx/>
                <a:latin typeface="+mn-lt"/>
                <a:ea typeface="+mn-ea"/>
                <a:cs typeface="+mn-cs"/>
              </a:rPr>
              <a:t>A-4020 Linz</a:t>
            </a:r>
          </a:p>
          <a:p>
            <a:pPr marL="0" marR="0" lvl="0" indent="0" algn="l" defTabSz="1219170" rtl="0" eaLnBrk="1" fontAlgn="auto" latinLnBrk="0" hangingPunct="1">
              <a:lnSpc>
                <a:spcPct val="100000"/>
              </a:lnSpc>
              <a:spcBef>
                <a:spcPts val="0"/>
              </a:spcBef>
              <a:spcAft>
                <a:spcPts val="300"/>
              </a:spcAft>
              <a:buClrTx/>
              <a:buSzPct val="70000"/>
              <a:buFont typeface="Arial" pitchFamily="34" charset="0"/>
              <a:buNone/>
              <a:tabLst/>
              <a:defRPr/>
            </a:pPr>
            <a:r>
              <a:rPr kumimoji="0" lang="de-DE" sz="1600" b="0" i="0" u="none" strike="noStrike" kern="1200" cap="none" spc="0" normalizeH="0" baseline="0" noProof="0" dirty="0">
                <a:ln>
                  <a:noFill/>
                </a:ln>
                <a:solidFill>
                  <a:schemeClr val="tx2"/>
                </a:solidFill>
                <a:effectLst/>
                <a:uLnTx/>
                <a:uFillTx/>
                <a:latin typeface="+mn-lt"/>
                <a:ea typeface="+mn-ea"/>
                <a:cs typeface="+mn-cs"/>
              </a:rPr>
              <a:t>www.kontron.com</a:t>
            </a:r>
          </a:p>
        </p:txBody>
      </p:sp>
    </p:spTree>
    <p:extLst>
      <p:ext uri="{BB962C8B-B14F-4D97-AF65-F5344CB8AC3E}">
        <p14:creationId xmlns:p14="http://schemas.microsoft.com/office/powerpoint/2010/main" xmlns="" val="3695004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6" name="Freihandform: Form 25">
            <a:extLst>
              <a:ext uri="{FF2B5EF4-FFF2-40B4-BE49-F238E27FC236}">
                <a16:creationId xmlns:a16="http://schemas.microsoft.com/office/drawing/2014/main" xmlns="" id="{8581936F-09FC-81BC-BD22-D597D6F7651D}"/>
              </a:ext>
            </a:extLst>
          </p:cNvPr>
          <p:cNvSpPr/>
          <p:nvPr/>
        </p:nvSpPr>
        <p:spPr>
          <a:xfrm>
            <a:off x="0" y="0"/>
            <a:ext cx="8181110" cy="6858000"/>
          </a:xfrm>
          <a:custGeom>
            <a:avLst/>
            <a:gdLst>
              <a:gd name="connsiteX0" fmla="*/ 0 w 8181110"/>
              <a:gd name="connsiteY0" fmla="*/ 0 h 6858000"/>
              <a:gd name="connsiteX1" fmla="*/ 254256 w 8181110"/>
              <a:gd name="connsiteY1" fmla="*/ 0 h 6858000"/>
              <a:gd name="connsiteX2" fmla="*/ 6101266 w 8181110"/>
              <a:gd name="connsiteY2" fmla="*/ 0 h 6858000"/>
              <a:gd name="connsiteX3" fmla="*/ 8181110 w 8181110"/>
              <a:gd name="connsiteY3" fmla="*/ 2774239 h 6858000"/>
              <a:gd name="connsiteX4" fmla="*/ 5383310 w 8181110"/>
              <a:gd name="connsiteY4" fmla="*/ 6858000 h 6858000"/>
              <a:gd name="connsiteX5" fmla="*/ 0 w 818111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1110" h="6858000">
                <a:moveTo>
                  <a:pt x="0" y="0"/>
                </a:moveTo>
                <a:lnTo>
                  <a:pt x="254256" y="0"/>
                </a:lnTo>
                <a:lnTo>
                  <a:pt x="6101266" y="0"/>
                </a:lnTo>
                <a:lnTo>
                  <a:pt x="8181110" y="2774239"/>
                </a:lnTo>
                <a:lnTo>
                  <a:pt x="5383310" y="6858000"/>
                </a:lnTo>
                <a:lnTo>
                  <a:pt x="0" y="685800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Bildplatzhalter 24">
            <a:extLst>
              <a:ext uri="{FF2B5EF4-FFF2-40B4-BE49-F238E27FC236}">
                <a16:creationId xmlns:a16="http://schemas.microsoft.com/office/drawing/2014/main" xmlns="" id="{7382CEFB-36FA-B7D0-D5BD-51FBC682F11E}"/>
              </a:ext>
            </a:extLst>
          </p:cNvPr>
          <p:cNvSpPr>
            <a:spLocks noGrp="1"/>
          </p:cNvSpPr>
          <p:nvPr>
            <p:ph type="pic" sz="quarter" idx="12" hasCustomPrompt="1"/>
          </p:nvPr>
        </p:nvSpPr>
        <p:spPr>
          <a:xfrm>
            <a:off x="5383311" y="0"/>
            <a:ext cx="6808689" cy="6858000"/>
          </a:xfrm>
          <a:custGeom>
            <a:avLst/>
            <a:gdLst>
              <a:gd name="connsiteX0" fmla="*/ 717956 w 6808689"/>
              <a:gd name="connsiteY0" fmla="*/ 0 h 6858000"/>
              <a:gd name="connsiteX1" fmla="*/ 6808689 w 6808689"/>
              <a:gd name="connsiteY1" fmla="*/ 0 h 6858000"/>
              <a:gd name="connsiteX2" fmla="*/ 6808689 w 6808689"/>
              <a:gd name="connsiteY2" fmla="*/ 6858000 h 6858000"/>
              <a:gd name="connsiteX3" fmla="*/ 0 w 6808689"/>
              <a:gd name="connsiteY3" fmla="*/ 6858000 h 6858000"/>
              <a:gd name="connsiteX4" fmla="*/ 2797800 w 6808689"/>
              <a:gd name="connsiteY4" fmla="*/ 277423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689" h="6858000">
                <a:moveTo>
                  <a:pt x="717956" y="0"/>
                </a:moveTo>
                <a:lnTo>
                  <a:pt x="6808689" y="0"/>
                </a:lnTo>
                <a:lnTo>
                  <a:pt x="6808689" y="6858000"/>
                </a:lnTo>
                <a:lnTo>
                  <a:pt x="0" y="6858000"/>
                </a:lnTo>
                <a:lnTo>
                  <a:pt x="2797800" y="2774239"/>
                </a:lnTo>
                <a:close/>
              </a:path>
            </a:pathLst>
          </a:custGeom>
          <a:solidFill>
            <a:schemeClr val="bg2"/>
          </a:solidFill>
        </p:spPr>
        <p:txBody>
          <a:bodyPr wrap="square" lIns="144000" tIns="144000" rIns="144000" bIns="144000">
            <a:noAutofit/>
          </a:bodyPr>
          <a:lstStyle>
            <a:lvl1pPr marL="0" indent="0" algn="r">
              <a:buNone/>
              <a:defRPr sz="1400"/>
            </a:lvl1pPr>
          </a:lstStyle>
          <a:p>
            <a:r>
              <a:rPr lang="en-US" dirty="0"/>
              <a:t>Please click on icon to insert image</a:t>
            </a:r>
          </a:p>
        </p:txBody>
      </p:sp>
      <p:grpSp>
        <p:nvGrpSpPr>
          <p:cNvPr id="7" name="Gruppieren 6">
            <a:extLst>
              <a:ext uri="{FF2B5EF4-FFF2-40B4-BE49-F238E27FC236}">
                <a16:creationId xmlns:a16="http://schemas.microsoft.com/office/drawing/2014/main" xmlns="" id="{12F208CD-1CE6-1DAC-8BCF-6E5E55F18B37}"/>
              </a:ext>
            </a:extLst>
          </p:cNvPr>
          <p:cNvGrpSpPr/>
          <p:nvPr/>
        </p:nvGrpSpPr>
        <p:grpSpPr>
          <a:xfrm>
            <a:off x="695324" y="1628775"/>
            <a:ext cx="2998881" cy="568325"/>
            <a:chOff x="10407695" y="441325"/>
            <a:chExt cx="1088979" cy="206375"/>
          </a:xfrm>
          <a:solidFill>
            <a:schemeClr val="bg1"/>
          </a:solidFill>
        </p:grpSpPr>
        <p:sp>
          <p:nvSpPr>
            <p:cNvPr id="8" name="Freeform: Shape 10">
              <a:extLst>
                <a:ext uri="{FF2B5EF4-FFF2-40B4-BE49-F238E27FC236}">
                  <a16:creationId xmlns:a16="http://schemas.microsoft.com/office/drawing/2014/main" xmlns="" id="{E10352DA-2D37-399C-2756-05D9EF45CC57}"/>
                </a:ext>
              </a:extLst>
            </p:cNvPr>
            <p:cNvSpPr/>
            <p:nvPr/>
          </p:nvSpPr>
          <p:spPr>
            <a:xfrm>
              <a:off x="10407695" y="441325"/>
              <a:ext cx="54179" cy="202059"/>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grpFill/>
            <a:ln w="6540" cap="flat">
              <a:noFill/>
              <a:prstDash val="solid"/>
              <a:miter/>
            </a:ln>
          </p:spPr>
          <p:txBody>
            <a:bodyPr rtlCol="0" anchor="ctr"/>
            <a:lstStyle/>
            <a:p>
              <a:endParaRPr lang="en-GB"/>
            </a:p>
          </p:txBody>
        </p:sp>
        <p:sp>
          <p:nvSpPr>
            <p:cNvPr id="9" name="Freeform: Shape 11">
              <a:extLst>
                <a:ext uri="{FF2B5EF4-FFF2-40B4-BE49-F238E27FC236}">
                  <a16:creationId xmlns:a16="http://schemas.microsoft.com/office/drawing/2014/main" xmlns="" id="{FAADBCD9-86C9-65F5-433D-13B99509CD67}"/>
                </a:ext>
              </a:extLst>
            </p:cNvPr>
            <p:cNvSpPr/>
            <p:nvPr/>
          </p:nvSpPr>
          <p:spPr>
            <a:xfrm>
              <a:off x="10461874" y="441325"/>
              <a:ext cx="1034800" cy="2063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grpFill/>
            <a:ln w="6540" cap="flat">
              <a:noFill/>
              <a:prstDash val="solid"/>
              <a:miter/>
            </a:ln>
          </p:spPr>
          <p:txBody>
            <a:bodyPr rtlCol="0" anchor="ctr"/>
            <a:lstStyle/>
            <a:p>
              <a:endParaRPr lang="en-GB" dirty="0"/>
            </a:p>
          </p:txBody>
        </p:sp>
      </p:grpSp>
      <p:sp>
        <p:nvSpPr>
          <p:cNvPr id="21" name="Textplatzhalter 20">
            <a:extLst>
              <a:ext uri="{FF2B5EF4-FFF2-40B4-BE49-F238E27FC236}">
                <a16:creationId xmlns:a16="http://schemas.microsoft.com/office/drawing/2014/main" xmlns="" id="{BFB478B9-BB7B-0686-B0B3-C105A243B22D}"/>
              </a:ext>
            </a:extLst>
          </p:cNvPr>
          <p:cNvSpPr>
            <a:spLocks noGrp="1"/>
          </p:cNvSpPr>
          <p:nvPr>
            <p:ph type="body" sz="quarter" idx="13" hasCustomPrompt="1"/>
          </p:nvPr>
        </p:nvSpPr>
        <p:spPr>
          <a:xfrm>
            <a:off x="695326" y="2967718"/>
            <a:ext cx="4965246" cy="1539875"/>
          </a:xfrm>
        </p:spPr>
        <p:txBody>
          <a:bodyPr lIns="0" tIns="0" rIns="0" bIns="0" anchor="b">
            <a:normAutofit/>
          </a:bodyPr>
          <a:lstStyle>
            <a:lvl1pPr marL="0" indent="0">
              <a:buNone/>
              <a:defRPr lang="en-US" sz="4800" b="1" kern="1200" dirty="0">
                <a:solidFill>
                  <a:schemeClr val="bg1"/>
                </a:solidFill>
                <a:latin typeface="+mj-lt"/>
                <a:ea typeface="+mn-ea"/>
                <a:cs typeface="+mn-cs"/>
              </a:defRPr>
            </a:lvl1pPr>
            <a:lvl2pPr marL="216000" indent="0">
              <a:buNone/>
              <a:defRPr/>
            </a:lvl2pPr>
            <a:lvl3pPr marL="432000" indent="0">
              <a:buNone/>
              <a:defRPr/>
            </a:lvl3pPr>
            <a:lvl4pPr marL="648000" indent="0">
              <a:buNone/>
              <a:defRPr/>
            </a:lvl4pPr>
            <a:lvl5pPr marL="864000" indent="0">
              <a:buNone/>
              <a:defRPr/>
            </a:lvl5pPr>
          </a:lstStyle>
          <a:p>
            <a:pPr marL="0" lvl="0" indent="0" algn="l" defTabSz="914400" rtl="0" eaLnBrk="1" latinLnBrk="0" hangingPunct="1">
              <a:lnSpc>
                <a:spcPct val="100000"/>
              </a:lnSpc>
              <a:spcBef>
                <a:spcPts val="300"/>
              </a:spcBef>
              <a:buClr>
                <a:schemeClr val="accent1"/>
              </a:buClr>
              <a:buFont typeface="Calibri Light" panose="020F0302020204030204" pitchFamily="34" charset="0"/>
              <a:buNone/>
            </a:pPr>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endParaRPr lang="en-US" dirty="0"/>
          </a:p>
        </p:txBody>
      </p:sp>
      <p:cxnSp>
        <p:nvCxnSpPr>
          <p:cNvPr id="22" name="Gerader Verbinder 21">
            <a:extLst>
              <a:ext uri="{FF2B5EF4-FFF2-40B4-BE49-F238E27FC236}">
                <a16:creationId xmlns:a16="http://schemas.microsoft.com/office/drawing/2014/main" xmlns="" id="{FADA38B1-7ED1-B1A6-EEDF-18C3337B110F}"/>
              </a:ext>
            </a:extLst>
          </p:cNvPr>
          <p:cNvCxnSpPr>
            <a:cxnSpLocks/>
          </p:cNvCxnSpPr>
          <p:nvPr/>
        </p:nvCxnSpPr>
        <p:spPr>
          <a:xfrm>
            <a:off x="695324" y="4778942"/>
            <a:ext cx="68961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xmlns="" id="{FE4EE280-2BC9-F270-CE5C-BD16D4AC55FB}"/>
              </a:ext>
            </a:extLst>
          </p:cNvPr>
          <p:cNvSpPr txBox="1">
            <a:spLocks/>
          </p:cNvSpPr>
          <p:nvPr/>
        </p:nvSpPr>
        <p:spPr>
          <a:xfrm>
            <a:off x="695324" y="4970236"/>
            <a:ext cx="4965247" cy="769441"/>
          </a:xfrm>
          <a:prstGeom prst="rect">
            <a:avLst/>
          </a:prstGeom>
          <a:noFill/>
        </p:spPr>
        <p:txBody>
          <a:bodyPr wrap="square" lIns="0" tIns="0" rIns="0" bIns="0">
            <a:spAutoFit/>
          </a:bodyPr>
          <a:lstStyle/>
          <a:p>
            <a:pPr eaLnBrk="1" hangingPunct="1"/>
            <a:r>
              <a:rPr lang="en-US" sz="1000" dirty="0">
                <a:solidFill>
                  <a:schemeClr val="bg1"/>
                </a:solidFill>
                <a:latin typeface="+mn-lt"/>
              </a:rPr>
              <a:t>Copyright © 2023 Kontron AG. All rights reserved. All data is for information purposes only and not guaranteed for legal purposes. Information has been carefully checked and is believed to be accurate; however, no responsibility is assumed for inaccuracies. Kontron and the Kontron logo and all other trademarks or registered trademarks are the property of their respective owners and are recognized. Specifications are subject to change without notice. </a:t>
            </a:r>
            <a:endParaRPr lang="de-DE" sz="1000" dirty="0">
              <a:solidFill>
                <a:schemeClr val="bg1"/>
              </a:solidFill>
              <a:latin typeface="+mn-lt"/>
            </a:endParaRPr>
          </a:p>
        </p:txBody>
      </p:sp>
    </p:spTree>
    <p:extLst>
      <p:ext uri="{BB962C8B-B14F-4D97-AF65-F5344CB8AC3E}">
        <p14:creationId xmlns:p14="http://schemas.microsoft.com/office/powerpoint/2010/main" xmlns="" val="954869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1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4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22" name="Google Shape;22;p14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4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Suport curs utilizare Observatorul Copilului</a:t>
            </a:r>
            <a:endParaRPr/>
          </a:p>
        </p:txBody>
      </p:sp>
      <p:sp>
        <p:nvSpPr>
          <p:cNvPr id="24" name="Google Shape;24;p14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 val="4011098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efault" type="tx">
  <p:cSld name="Default">
    <p:spTree>
      <p:nvGrpSpPr>
        <p:cNvPr id="1" name="Shape 40"/>
        <p:cNvGrpSpPr/>
        <p:nvPr/>
      </p:nvGrpSpPr>
      <p:grpSpPr>
        <a:xfrm>
          <a:off x="0" y="0"/>
          <a:ext cx="0" cy="0"/>
          <a:chOff x="0" y="0"/>
          <a:chExt cx="0" cy="0"/>
        </a:xfrm>
      </p:grpSpPr>
      <p:sp>
        <p:nvSpPr>
          <p:cNvPr id="41" name="Google Shape;41;p14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 val="372914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4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7" name="Google Shape;37;p14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4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Suport curs utilizare Observatorul Copilului</a:t>
            </a:r>
            <a:endParaRPr/>
          </a:p>
        </p:txBody>
      </p:sp>
      <p:sp>
        <p:nvSpPr>
          <p:cNvPr id="39" name="Google Shape;39;p14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xmlns="" val="749267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with gradient 2">
    <p:bg>
      <p:bgPr>
        <a:gradFill>
          <a:gsLst>
            <a:gs pos="11000">
              <a:schemeClr val="accent1"/>
            </a:gs>
            <a:gs pos="100000">
              <a:schemeClr val="accent3"/>
            </a:gs>
          </a:gsLst>
          <a:lin ang="18900000" scaled="0"/>
        </a:gradFill>
        <a:effectLst/>
      </p:bgPr>
    </p:bg>
    <p:spTree>
      <p:nvGrpSpPr>
        <p:cNvPr id="1" name=""/>
        <p:cNvGrpSpPr/>
        <p:nvPr/>
      </p:nvGrpSpPr>
      <p:grpSpPr>
        <a:xfrm>
          <a:off x="0" y="0"/>
          <a:ext cx="0" cy="0"/>
          <a:chOff x="0" y="0"/>
          <a:chExt cx="0" cy="0"/>
        </a:xfrm>
      </p:grpSpPr>
      <p:sp>
        <p:nvSpPr>
          <p:cNvPr id="34" name="Freihandform: Form 33">
            <a:extLst>
              <a:ext uri="{FF2B5EF4-FFF2-40B4-BE49-F238E27FC236}">
                <a16:creationId xmlns:a16="http://schemas.microsoft.com/office/drawing/2014/main" xmlns="" id="{A994A3DB-6021-91F8-F66B-E58B159FC7C9}"/>
              </a:ext>
            </a:extLst>
          </p:cNvPr>
          <p:cNvSpPr/>
          <p:nvPr/>
        </p:nvSpPr>
        <p:spPr>
          <a:xfrm flipH="1">
            <a:off x="8791632" y="0"/>
            <a:ext cx="3400369" cy="3251144"/>
          </a:xfrm>
          <a:custGeom>
            <a:avLst/>
            <a:gdLst>
              <a:gd name="connsiteX0" fmla="*/ 3400369 w 3400369"/>
              <a:gd name="connsiteY0" fmla="*/ 0 h 3251144"/>
              <a:gd name="connsiteX1" fmla="*/ 550671 w 3400369"/>
              <a:gd name="connsiteY1" fmla="*/ 0 h 3251144"/>
              <a:gd name="connsiteX2" fmla="*/ 0 w 3400369"/>
              <a:gd name="connsiteY2" fmla="*/ 732890 h 3251144"/>
              <a:gd name="connsiteX3" fmla="*/ 0 w 3400369"/>
              <a:gd name="connsiteY3" fmla="*/ 3251144 h 3251144"/>
              <a:gd name="connsiteX4" fmla="*/ 920144 w 3400369"/>
              <a:gd name="connsiteY4" fmla="*/ 3251144 h 325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369" h="3251144">
                <a:moveTo>
                  <a:pt x="3400369" y="0"/>
                </a:moveTo>
                <a:lnTo>
                  <a:pt x="550671" y="0"/>
                </a:lnTo>
                <a:lnTo>
                  <a:pt x="0" y="732890"/>
                </a:lnTo>
                <a:lnTo>
                  <a:pt x="0" y="3251144"/>
                </a:lnTo>
                <a:lnTo>
                  <a:pt x="920144" y="3251144"/>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p>
        </p:txBody>
      </p:sp>
      <p:sp>
        <p:nvSpPr>
          <p:cNvPr id="32" name="Freihandform: Form 31">
            <a:extLst>
              <a:ext uri="{FF2B5EF4-FFF2-40B4-BE49-F238E27FC236}">
                <a16:creationId xmlns:a16="http://schemas.microsoft.com/office/drawing/2014/main" xmlns="" id="{849EE277-AC61-3D32-CC44-3B3D67795364}"/>
              </a:ext>
            </a:extLst>
          </p:cNvPr>
          <p:cNvSpPr/>
          <p:nvPr/>
        </p:nvSpPr>
        <p:spPr>
          <a:xfrm>
            <a:off x="6228249" y="0"/>
            <a:ext cx="5292506" cy="3251144"/>
          </a:xfrm>
          <a:custGeom>
            <a:avLst/>
            <a:gdLst>
              <a:gd name="connsiteX0" fmla="*/ 2442807 w 5292506"/>
              <a:gd name="connsiteY0" fmla="*/ 0 h 3251144"/>
              <a:gd name="connsiteX1" fmla="*/ 5292506 w 5292506"/>
              <a:gd name="connsiteY1" fmla="*/ 0 h 3251144"/>
              <a:gd name="connsiteX2" fmla="*/ 2812281 w 5292506"/>
              <a:gd name="connsiteY2" fmla="*/ 3251144 h 3251144"/>
              <a:gd name="connsiteX3" fmla="*/ 0 w 5292506"/>
              <a:gd name="connsiteY3" fmla="*/ 3251144 h 3251144"/>
            </a:gdLst>
            <a:ahLst/>
            <a:cxnLst>
              <a:cxn ang="0">
                <a:pos x="connsiteX0" y="connsiteY0"/>
              </a:cxn>
              <a:cxn ang="0">
                <a:pos x="connsiteX1" y="connsiteY1"/>
              </a:cxn>
              <a:cxn ang="0">
                <a:pos x="connsiteX2" y="connsiteY2"/>
              </a:cxn>
              <a:cxn ang="0">
                <a:pos x="connsiteX3" y="connsiteY3"/>
              </a:cxn>
            </a:cxnLst>
            <a:rect l="l" t="t" r="r" b="b"/>
            <a:pathLst>
              <a:path w="5292506" h="3251144">
                <a:moveTo>
                  <a:pt x="2442807" y="0"/>
                </a:moveTo>
                <a:lnTo>
                  <a:pt x="5292506" y="0"/>
                </a:lnTo>
                <a:lnTo>
                  <a:pt x="2812281" y="3251144"/>
                </a:lnTo>
                <a:lnTo>
                  <a:pt x="0" y="3251144"/>
                </a:lnTo>
                <a:close/>
              </a:path>
            </a:pathLst>
          </a:custGeom>
          <a:gradFill>
            <a:gsLst>
              <a:gs pos="0">
                <a:schemeClr val="accent1"/>
              </a:gs>
              <a:gs pos="100000">
                <a:schemeClr val="accent1">
                  <a:alpha val="0"/>
                </a:schemeClr>
              </a:gs>
            </a:gsLst>
            <a:lin ang="5400000" scaled="1"/>
          </a:gradFill>
          <a:ln w="6540" cap="flat">
            <a:noFill/>
            <a:prstDash val="solid"/>
            <a:miter/>
          </a:ln>
        </p:spPr>
        <p:txBody>
          <a:bodyPr wrap="square" rtlCol="0" anchor="ctr">
            <a:noAutofit/>
          </a:bodyPr>
          <a:lstStyle/>
          <a:p>
            <a:pPr lvl="0"/>
            <a:endParaRPr lang="en-GB" dirty="0">
              <a:solidFill>
                <a:schemeClr val="tx1"/>
              </a:solidFill>
            </a:endParaRPr>
          </a:p>
        </p:txBody>
      </p:sp>
      <p:sp>
        <p:nvSpPr>
          <p:cNvPr id="30" name="Freihandform: Form 29">
            <a:extLst>
              <a:ext uri="{FF2B5EF4-FFF2-40B4-BE49-F238E27FC236}">
                <a16:creationId xmlns:a16="http://schemas.microsoft.com/office/drawing/2014/main" xmlns="" id="{0AFA0D22-A622-3DC7-6219-76828DDDACA0}"/>
              </a:ext>
            </a:extLst>
          </p:cNvPr>
          <p:cNvSpPr/>
          <p:nvPr/>
        </p:nvSpPr>
        <p:spPr>
          <a:xfrm flipH="1">
            <a:off x="3615539" y="0"/>
            <a:ext cx="5292507" cy="3251144"/>
          </a:xfrm>
          <a:custGeom>
            <a:avLst/>
            <a:gdLst>
              <a:gd name="connsiteX0" fmla="*/ 5292507 w 5292507"/>
              <a:gd name="connsiteY0" fmla="*/ 0 h 3251144"/>
              <a:gd name="connsiteX1" fmla="*/ 2442808 w 5292507"/>
              <a:gd name="connsiteY1" fmla="*/ 0 h 3251144"/>
              <a:gd name="connsiteX2" fmla="*/ 0 w 5292507"/>
              <a:gd name="connsiteY2" fmla="*/ 3251144 h 3251144"/>
              <a:gd name="connsiteX3" fmla="*/ 2812282 w 5292507"/>
              <a:gd name="connsiteY3" fmla="*/ 3251144 h 3251144"/>
            </a:gdLst>
            <a:ahLst/>
            <a:cxnLst>
              <a:cxn ang="0">
                <a:pos x="connsiteX0" y="connsiteY0"/>
              </a:cxn>
              <a:cxn ang="0">
                <a:pos x="connsiteX1" y="connsiteY1"/>
              </a:cxn>
              <a:cxn ang="0">
                <a:pos x="connsiteX2" y="connsiteY2"/>
              </a:cxn>
              <a:cxn ang="0">
                <a:pos x="connsiteX3" y="connsiteY3"/>
              </a:cxn>
            </a:cxnLst>
            <a:rect l="l" t="t" r="r" b="b"/>
            <a:pathLst>
              <a:path w="5292507" h="3251144">
                <a:moveTo>
                  <a:pt x="5292507" y="0"/>
                </a:moveTo>
                <a:lnTo>
                  <a:pt x="2442808" y="0"/>
                </a:lnTo>
                <a:lnTo>
                  <a:pt x="0" y="3251144"/>
                </a:lnTo>
                <a:lnTo>
                  <a:pt x="2812282" y="3251144"/>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7" name="Freihandform: Form 26">
            <a:extLst>
              <a:ext uri="{FF2B5EF4-FFF2-40B4-BE49-F238E27FC236}">
                <a16:creationId xmlns:a16="http://schemas.microsoft.com/office/drawing/2014/main" xmlns="" id="{27B79729-C41A-FF29-4063-ABCA279ED4CF}"/>
              </a:ext>
            </a:extLst>
          </p:cNvPr>
          <p:cNvSpPr/>
          <p:nvPr/>
        </p:nvSpPr>
        <p:spPr>
          <a:xfrm>
            <a:off x="1052155" y="0"/>
            <a:ext cx="5292508" cy="3251144"/>
          </a:xfrm>
          <a:custGeom>
            <a:avLst/>
            <a:gdLst>
              <a:gd name="connsiteX0" fmla="*/ 2442809 w 5292508"/>
              <a:gd name="connsiteY0" fmla="*/ 0 h 3251144"/>
              <a:gd name="connsiteX1" fmla="*/ 5292508 w 5292508"/>
              <a:gd name="connsiteY1" fmla="*/ 0 h 3251144"/>
              <a:gd name="connsiteX2" fmla="*/ 2812283 w 5292508"/>
              <a:gd name="connsiteY2" fmla="*/ 3251144 h 3251144"/>
              <a:gd name="connsiteX3" fmla="*/ 0 w 5292508"/>
              <a:gd name="connsiteY3" fmla="*/ 3251144 h 3251144"/>
            </a:gdLst>
            <a:ahLst/>
            <a:cxnLst>
              <a:cxn ang="0">
                <a:pos x="connsiteX0" y="connsiteY0"/>
              </a:cxn>
              <a:cxn ang="0">
                <a:pos x="connsiteX1" y="connsiteY1"/>
              </a:cxn>
              <a:cxn ang="0">
                <a:pos x="connsiteX2" y="connsiteY2"/>
              </a:cxn>
              <a:cxn ang="0">
                <a:pos x="connsiteX3" y="connsiteY3"/>
              </a:cxn>
            </a:cxnLst>
            <a:rect l="l" t="t" r="r" b="b"/>
            <a:pathLst>
              <a:path w="5292508" h="3251144">
                <a:moveTo>
                  <a:pt x="2442809" y="0"/>
                </a:moveTo>
                <a:lnTo>
                  <a:pt x="5292508" y="0"/>
                </a:lnTo>
                <a:lnTo>
                  <a:pt x="2812283" y="3251144"/>
                </a:lnTo>
                <a:lnTo>
                  <a:pt x="0" y="3251144"/>
                </a:lnTo>
                <a:close/>
              </a:path>
            </a:pathLst>
          </a:custGeom>
          <a:gradFill>
            <a:gsLst>
              <a:gs pos="0">
                <a:schemeClr val="accent1"/>
              </a:gs>
              <a:gs pos="100000">
                <a:schemeClr val="accent1">
                  <a:alpha val="0"/>
                </a:schemeClr>
              </a:gs>
            </a:gsLst>
            <a:lin ang="5400000" scaled="1"/>
          </a:gradFill>
          <a:ln w="6540" cap="flat">
            <a:noFill/>
            <a:prstDash val="solid"/>
            <a:miter/>
          </a:ln>
        </p:spPr>
        <p:txBody>
          <a:bodyPr wrap="square" rtlCol="0" anchor="ctr">
            <a:noAutofit/>
          </a:bodyPr>
          <a:lstStyle/>
          <a:p>
            <a:pPr lvl="0"/>
            <a:endParaRPr lang="en-GB" dirty="0">
              <a:solidFill>
                <a:schemeClr val="tx1"/>
              </a:solidFill>
            </a:endParaRPr>
          </a:p>
        </p:txBody>
      </p:sp>
      <p:sp>
        <p:nvSpPr>
          <p:cNvPr id="24" name="Freihandform: Form 23">
            <a:extLst>
              <a:ext uri="{FF2B5EF4-FFF2-40B4-BE49-F238E27FC236}">
                <a16:creationId xmlns:a16="http://schemas.microsoft.com/office/drawing/2014/main" xmlns="" id="{69F0BBE3-FAB3-B2CB-1D05-8B4DEF8CB317}"/>
              </a:ext>
            </a:extLst>
          </p:cNvPr>
          <p:cNvSpPr/>
          <p:nvPr/>
        </p:nvSpPr>
        <p:spPr>
          <a:xfrm flipH="1" flipV="1">
            <a:off x="8757799" y="3555267"/>
            <a:ext cx="3434201" cy="3302733"/>
          </a:xfrm>
          <a:custGeom>
            <a:avLst/>
            <a:gdLst>
              <a:gd name="connsiteX0" fmla="*/ 914620 w 3434201"/>
              <a:gd name="connsiteY0" fmla="*/ 3302733 h 3302733"/>
              <a:gd name="connsiteX1" fmla="*/ 0 w 3434201"/>
              <a:gd name="connsiteY1" fmla="*/ 3302733 h 3302733"/>
              <a:gd name="connsiteX2" fmla="*/ 0 w 3434201"/>
              <a:gd name="connsiteY2" fmla="*/ 777127 h 3302733"/>
              <a:gd name="connsiteX3" fmla="*/ 583909 w 3434201"/>
              <a:gd name="connsiteY3" fmla="*/ 0 h 3302733"/>
              <a:gd name="connsiteX4" fmla="*/ 3434201 w 3434201"/>
              <a:gd name="connsiteY4" fmla="*/ 0 h 330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201" h="3302733">
                <a:moveTo>
                  <a:pt x="914620" y="3302733"/>
                </a:moveTo>
                <a:lnTo>
                  <a:pt x="0" y="3302733"/>
                </a:lnTo>
                <a:lnTo>
                  <a:pt x="0" y="777127"/>
                </a:lnTo>
                <a:lnTo>
                  <a:pt x="583909" y="0"/>
                </a:lnTo>
                <a:lnTo>
                  <a:pt x="3434201" y="0"/>
                </a:lnTo>
                <a:close/>
              </a:path>
            </a:pathLst>
          </a:custGeom>
          <a:gradFill>
            <a:gsLst>
              <a:gs pos="11000">
                <a:schemeClr val="accent1"/>
              </a:gs>
              <a:gs pos="100000">
                <a:schemeClr val="accent3"/>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p>
        </p:txBody>
      </p:sp>
      <p:sp>
        <p:nvSpPr>
          <p:cNvPr id="20" name="Freihandform: Form 19">
            <a:extLst>
              <a:ext uri="{FF2B5EF4-FFF2-40B4-BE49-F238E27FC236}">
                <a16:creationId xmlns:a16="http://schemas.microsoft.com/office/drawing/2014/main" xmlns="" id="{91114AED-B58A-A268-0C06-B77DE53675BE}"/>
              </a:ext>
            </a:extLst>
          </p:cNvPr>
          <p:cNvSpPr/>
          <p:nvPr/>
        </p:nvSpPr>
        <p:spPr>
          <a:xfrm flipV="1">
            <a:off x="6272744" y="3555267"/>
            <a:ext cx="5331862" cy="3302733"/>
          </a:xfrm>
          <a:custGeom>
            <a:avLst/>
            <a:gdLst>
              <a:gd name="connsiteX0" fmla="*/ 0 w 5331862"/>
              <a:gd name="connsiteY0" fmla="*/ 3302733 h 3302733"/>
              <a:gd name="connsiteX1" fmla="*/ 2812281 w 5331862"/>
              <a:gd name="connsiteY1" fmla="*/ 3302733 h 3302733"/>
              <a:gd name="connsiteX2" fmla="*/ 5331862 w 5331862"/>
              <a:gd name="connsiteY2" fmla="*/ 0 h 3302733"/>
              <a:gd name="connsiteX3" fmla="*/ 2481570 w 5331862"/>
              <a:gd name="connsiteY3" fmla="*/ 0 h 3302733"/>
            </a:gdLst>
            <a:ahLst/>
            <a:cxnLst>
              <a:cxn ang="0">
                <a:pos x="connsiteX0" y="connsiteY0"/>
              </a:cxn>
              <a:cxn ang="0">
                <a:pos x="connsiteX1" y="connsiteY1"/>
              </a:cxn>
              <a:cxn ang="0">
                <a:pos x="connsiteX2" y="connsiteY2"/>
              </a:cxn>
              <a:cxn ang="0">
                <a:pos x="connsiteX3" y="connsiteY3"/>
              </a:cxn>
            </a:cxnLst>
            <a:rect l="l" t="t" r="r" b="b"/>
            <a:pathLst>
              <a:path w="5331862" h="3302733">
                <a:moveTo>
                  <a:pt x="0" y="3302733"/>
                </a:moveTo>
                <a:lnTo>
                  <a:pt x="2812281" y="3302733"/>
                </a:lnTo>
                <a:lnTo>
                  <a:pt x="5331862" y="0"/>
                </a:lnTo>
                <a:lnTo>
                  <a:pt x="2481570" y="0"/>
                </a:lnTo>
                <a:close/>
              </a:path>
            </a:pathLst>
          </a:custGeom>
          <a:gradFill>
            <a:gsLst>
              <a:gs pos="0">
                <a:schemeClr val="accent1"/>
              </a:gs>
              <a:gs pos="100000">
                <a:schemeClr val="accent1">
                  <a:alpha val="0"/>
                </a:schemeClr>
              </a:gs>
            </a:gsLst>
            <a:lin ang="5400000" scaled="1"/>
          </a:gradFill>
          <a:ln w="6540" cap="flat">
            <a:noFill/>
            <a:prstDash val="solid"/>
            <a:miter/>
          </a:ln>
        </p:spPr>
        <p:txBody>
          <a:bodyPr wrap="square" rtlCol="0" anchor="ctr">
            <a:noAutofit/>
          </a:bodyPr>
          <a:lstStyle/>
          <a:p>
            <a:pPr lvl="0"/>
            <a:endParaRPr lang="en-GB" dirty="0">
              <a:solidFill>
                <a:schemeClr val="tx1"/>
              </a:solidFill>
            </a:endParaRPr>
          </a:p>
        </p:txBody>
      </p:sp>
      <p:sp>
        <p:nvSpPr>
          <p:cNvPr id="4" name="Titel 1">
            <a:extLst>
              <a:ext uri="{FF2B5EF4-FFF2-40B4-BE49-F238E27FC236}">
                <a16:creationId xmlns:a16="http://schemas.microsoft.com/office/drawing/2014/main" xmlns="" id="{F0527B2F-1364-7AC3-C6CC-E3D2982A6020}"/>
              </a:ext>
            </a:extLst>
          </p:cNvPr>
          <p:cNvSpPr>
            <a:spLocks noGrp="1"/>
          </p:cNvSpPr>
          <p:nvPr>
            <p:ph type="ctrTitle" hasCustomPrompt="1"/>
          </p:nvPr>
        </p:nvSpPr>
        <p:spPr>
          <a:xfrm>
            <a:off x="695324" y="4622312"/>
            <a:ext cx="7560000" cy="443198"/>
          </a:xfrm>
        </p:spPr>
        <p:txBody>
          <a:bodyPr vert="horz" wrap="square" anchor="b"/>
          <a:lstStyle>
            <a:lvl1pPr algn="l">
              <a:defRPr sz="3200">
                <a:solidFill>
                  <a:schemeClr val="bg1"/>
                </a:solidFill>
              </a:defRPr>
            </a:lvl1pPr>
          </a:lstStyle>
          <a:p>
            <a:r>
              <a:rPr lang="de-DE" dirty="0"/>
              <a:t>Title in </a:t>
            </a:r>
            <a:r>
              <a:rPr lang="de-DE" dirty="0" err="1"/>
              <a:t>one</a:t>
            </a:r>
            <a:r>
              <a:rPr lang="de-DE" dirty="0"/>
              <a:t> </a:t>
            </a:r>
            <a:r>
              <a:rPr lang="de-DE" dirty="0" err="1"/>
              <a:t>line</a:t>
            </a:r>
            <a:r>
              <a:rPr lang="de-DE" dirty="0"/>
              <a:t>, Calibri </a:t>
            </a:r>
            <a:r>
              <a:rPr lang="de-DE" dirty="0" err="1"/>
              <a:t>Bold</a:t>
            </a:r>
            <a:r>
              <a:rPr lang="de-DE" dirty="0"/>
              <a:t>, 32pt</a:t>
            </a:r>
            <a:endParaRPr lang="en-US" dirty="0"/>
          </a:p>
        </p:txBody>
      </p:sp>
      <p:sp>
        <p:nvSpPr>
          <p:cNvPr id="5" name="Untertitel 2">
            <a:extLst>
              <a:ext uri="{FF2B5EF4-FFF2-40B4-BE49-F238E27FC236}">
                <a16:creationId xmlns:a16="http://schemas.microsoft.com/office/drawing/2014/main" xmlns="" id="{C25D7A42-9FFF-BD0C-2B43-D9A06314EF65}"/>
              </a:ext>
            </a:extLst>
          </p:cNvPr>
          <p:cNvSpPr>
            <a:spLocks noGrp="1"/>
          </p:cNvSpPr>
          <p:nvPr>
            <p:ph type="subTitle" idx="1" hasCustomPrompt="1"/>
          </p:nvPr>
        </p:nvSpPr>
        <p:spPr>
          <a:xfrm>
            <a:off x="695324" y="5292725"/>
            <a:ext cx="7560000" cy="307777"/>
          </a:xfrm>
        </p:spPr>
        <p:txBody>
          <a:bodyPr wrap="square">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err="1"/>
              <a:t>Subtitle</a:t>
            </a:r>
            <a:r>
              <a:rPr lang="de-DE" dirty="0"/>
              <a:t> in </a:t>
            </a:r>
            <a:r>
              <a:rPr lang="de-DE" dirty="0" err="1"/>
              <a:t>one</a:t>
            </a:r>
            <a:r>
              <a:rPr lang="de-DE" dirty="0"/>
              <a:t> </a:t>
            </a:r>
            <a:r>
              <a:rPr lang="de-DE" dirty="0" err="1"/>
              <a:t>line</a:t>
            </a:r>
            <a:r>
              <a:rPr lang="de-DE" dirty="0"/>
              <a:t>, Calibri Light, 20pt</a:t>
            </a:r>
            <a:endParaRPr lang="en-US" dirty="0"/>
          </a:p>
        </p:txBody>
      </p:sp>
      <p:cxnSp>
        <p:nvCxnSpPr>
          <p:cNvPr id="6" name="Gerader Verbinder 5">
            <a:extLst>
              <a:ext uri="{FF2B5EF4-FFF2-40B4-BE49-F238E27FC236}">
                <a16:creationId xmlns:a16="http://schemas.microsoft.com/office/drawing/2014/main" xmlns="" id="{9B358EFD-6AB0-B9D7-D108-89963E62378D}"/>
              </a:ext>
            </a:extLst>
          </p:cNvPr>
          <p:cNvCxnSpPr>
            <a:cxnSpLocks/>
          </p:cNvCxnSpPr>
          <p:nvPr/>
        </p:nvCxnSpPr>
        <p:spPr>
          <a:xfrm>
            <a:off x="695324" y="5179117"/>
            <a:ext cx="68961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28">
            <a:extLst>
              <a:ext uri="{FF2B5EF4-FFF2-40B4-BE49-F238E27FC236}">
                <a16:creationId xmlns:a16="http://schemas.microsoft.com/office/drawing/2014/main" xmlns="" id="{0F142C4B-50A7-F05E-6BAA-FAF09DC22154}"/>
              </a:ext>
            </a:extLst>
          </p:cNvPr>
          <p:cNvSpPr txBox="1"/>
          <p:nvPr/>
        </p:nvSpPr>
        <p:spPr>
          <a:xfrm>
            <a:off x="695325" y="2310804"/>
            <a:ext cx="3497811" cy="492443"/>
          </a:xfrm>
          <a:prstGeom prst="rect">
            <a:avLst/>
          </a:prstGeom>
          <a:noFill/>
        </p:spPr>
        <p:txBody>
          <a:bodyPr wrap="square" lIns="0" tIns="0" rIns="0" bIns="0" rtlCol="0">
            <a:spAutoFit/>
          </a:bodyPr>
          <a:lstStyle/>
          <a:p>
            <a:pPr algn="l"/>
            <a:r>
              <a:rPr lang="en-GB" sz="2000" b="1" dirty="0">
                <a:solidFill>
                  <a:srgbClr val="FFFFFF"/>
                </a:solidFill>
                <a:effectLst/>
                <a:latin typeface="Calibri" panose="020F0502020204030204" pitchFamily="34" charset="0"/>
              </a:rPr>
              <a:t>Explore the Kontron Group</a:t>
            </a:r>
          </a:p>
          <a:p>
            <a:pPr algn="l"/>
            <a:r>
              <a:rPr lang="en-US" sz="1200" dirty="0">
                <a:solidFill>
                  <a:srgbClr val="FFFFFF"/>
                </a:solidFill>
                <a:effectLst/>
                <a:latin typeface="Calibri Light" panose="020F0302020204030204" pitchFamily="34" charset="0"/>
              </a:rPr>
              <a:t>We are a fast-moving multinational technology leader.</a:t>
            </a:r>
            <a:endParaRPr lang="en-GB" sz="1200" dirty="0">
              <a:solidFill>
                <a:srgbClr val="FFFFFF"/>
              </a:solidFill>
              <a:effectLst/>
              <a:latin typeface="Calibri Light" panose="020F0302020204030204" pitchFamily="34" charset="0"/>
            </a:endParaRPr>
          </a:p>
        </p:txBody>
      </p:sp>
      <p:grpSp>
        <p:nvGrpSpPr>
          <p:cNvPr id="2" name="Gruppieren 1">
            <a:extLst>
              <a:ext uri="{FF2B5EF4-FFF2-40B4-BE49-F238E27FC236}">
                <a16:creationId xmlns:a16="http://schemas.microsoft.com/office/drawing/2014/main" xmlns="" id="{17EAB529-1BB6-9AFD-831A-A3FFDBC74B71}"/>
              </a:ext>
            </a:extLst>
          </p:cNvPr>
          <p:cNvGrpSpPr/>
          <p:nvPr/>
        </p:nvGrpSpPr>
        <p:grpSpPr>
          <a:xfrm>
            <a:off x="695324" y="1628872"/>
            <a:ext cx="2998881" cy="568325"/>
            <a:chOff x="10407695" y="441325"/>
            <a:chExt cx="1088979" cy="206375"/>
          </a:xfrm>
          <a:solidFill>
            <a:schemeClr val="bg1"/>
          </a:solidFill>
        </p:grpSpPr>
        <p:sp>
          <p:nvSpPr>
            <p:cNvPr id="3" name="Freeform: Shape 10">
              <a:extLst>
                <a:ext uri="{FF2B5EF4-FFF2-40B4-BE49-F238E27FC236}">
                  <a16:creationId xmlns:a16="http://schemas.microsoft.com/office/drawing/2014/main" xmlns="" id="{233F52CE-64ED-0035-DA4F-4EBC3FF37A4D}"/>
                </a:ext>
              </a:extLst>
            </p:cNvPr>
            <p:cNvSpPr/>
            <p:nvPr/>
          </p:nvSpPr>
          <p:spPr>
            <a:xfrm>
              <a:off x="10407695" y="441325"/>
              <a:ext cx="54179" cy="202059"/>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grpFill/>
            <a:ln w="6540" cap="flat">
              <a:noFill/>
              <a:prstDash val="solid"/>
              <a:miter/>
            </a:ln>
          </p:spPr>
          <p:txBody>
            <a:bodyPr rtlCol="0" anchor="ctr"/>
            <a:lstStyle/>
            <a:p>
              <a:endParaRPr lang="en-GB"/>
            </a:p>
          </p:txBody>
        </p:sp>
        <p:sp>
          <p:nvSpPr>
            <p:cNvPr id="7" name="Freeform: Shape 11">
              <a:extLst>
                <a:ext uri="{FF2B5EF4-FFF2-40B4-BE49-F238E27FC236}">
                  <a16:creationId xmlns:a16="http://schemas.microsoft.com/office/drawing/2014/main" xmlns="" id="{44368AB9-F351-7BA5-5F6D-E28FA28DD128}"/>
                </a:ext>
              </a:extLst>
            </p:cNvPr>
            <p:cNvSpPr/>
            <p:nvPr/>
          </p:nvSpPr>
          <p:spPr>
            <a:xfrm>
              <a:off x="10461874" y="441325"/>
              <a:ext cx="1034800" cy="2063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grpFill/>
            <a:ln w="6540" cap="flat">
              <a:noFill/>
              <a:prstDash val="solid"/>
              <a:miter/>
            </a:ln>
          </p:spPr>
          <p:txBody>
            <a:bodyPr rtlCol="0" anchor="ctr"/>
            <a:lstStyle/>
            <a:p>
              <a:endParaRPr lang="en-GB" dirty="0"/>
            </a:p>
          </p:txBody>
        </p:sp>
      </p:grpSp>
    </p:spTree>
    <p:extLst>
      <p:ext uri="{BB962C8B-B14F-4D97-AF65-F5344CB8AC3E}">
        <p14:creationId xmlns:p14="http://schemas.microsoft.com/office/powerpoint/2010/main" xmlns="" val="238207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ontent gradient/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Tree>
    <p:extLst>
      <p:ext uri="{BB962C8B-B14F-4D97-AF65-F5344CB8AC3E}">
        <p14:creationId xmlns:p14="http://schemas.microsoft.com/office/powerpoint/2010/main" xmlns="" val="2477570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content gradient">
    <p:spTree>
      <p:nvGrpSpPr>
        <p:cNvPr id="1" name=""/>
        <p:cNvGrpSpPr/>
        <p:nvPr/>
      </p:nvGrpSpPr>
      <p:grpSpPr>
        <a:xfrm>
          <a:off x="0" y="0"/>
          <a:ext cx="0" cy="0"/>
          <a:chOff x="0" y="0"/>
          <a:chExt cx="0" cy="0"/>
        </a:xfrm>
      </p:grpSpPr>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dirty="0" err="1"/>
              <a:t>Suport</a:t>
            </a:r>
            <a:r>
              <a:rPr lang="en-US" dirty="0"/>
              <a:t> curs </a:t>
            </a:r>
            <a:r>
              <a:rPr lang="en-US" dirty="0" err="1"/>
              <a:t>utilizare</a:t>
            </a:r>
            <a:r>
              <a:rPr lang="en-US" dirty="0"/>
              <a:t> </a:t>
            </a:r>
            <a:r>
              <a:rPr lang="en-US" dirty="0" err="1"/>
              <a:t>Observatorul</a:t>
            </a:r>
            <a:r>
              <a:rPr lang="en-US" dirty="0"/>
              <a:t> </a:t>
            </a:r>
            <a:r>
              <a:rPr lang="en-US" dirty="0" err="1"/>
              <a:t>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Tree>
    <p:extLst>
      <p:ext uri="{BB962C8B-B14F-4D97-AF65-F5344CB8AC3E}">
        <p14:creationId xmlns:p14="http://schemas.microsoft.com/office/powerpoint/2010/main" xmlns="" val="1005155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content 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Fußzeilenplatzhalter 3">
            <a:extLst>
              <a:ext uri="{FF2B5EF4-FFF2-40B4-BE49-F238E27FC236}">
                <a16:creationId xmlns:a16="http://schemas.microsoft.com/office/drawing/2014/main" xmlns="" id="{258B1367-1447-0FE4-15FB-12D8770C72B7}"/>
              </a:ext>
            </a:extLst>
          </p:cNvPr>
          <p:cNvSpPr>
            <a:spLocks noGrp="1"/>
          </p:cNvSpPr>
          <p:nvPr>
            <p:ph type="ftr" sz="quarter" idx="14"/>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944774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2 contents gradient/arrow">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xmlns="" id="{05FE5497-C7E5-75BB-64B1-57AAF06134BB}"/>
              </a:ext>
            </a:extLst>
          </p:cNvPr>
          <p:cNvSpPr/>
          <p:nvPr/>
        </p:nvSpPr>
        <p:spPr>
          <a:xfrm flipH="1">
            <a:off x="1754125" y="0"/>
            <a:ext cx="7876733" cy="6858000"/>
          </a:xfrm>
          <a:custGeom>
            <a:avLst/>
            <a:gdLst>
              <a:gd name="connsiteX0" fmla="*/ 7876733 w 7876733"/>
              <a:gd name="connsiteY0" fmla="*/ 0 h 6858000"/>
              <a:gd name="connsiteX1" fmla="*/ 3352132 w 7876733"/>
              <a:gd name="connsiteY1" fmla="*/ 0 h 6858000"/>
              <a:gd name="connsiteX2" fmla="*/ 0 w 7876733"/>
              <a:gd name="connsiteY2" fmla="*/ 4461366 h 6858000"/>
              <a:gd name="connsiteX3" fmla="*/ 1645601 w 7876733"/>
              <a:gd name="connsiteY3" fmla="*/ 6858000 h 6858000"/>
              <a:gd name="connsiteX4" fmla="*/ 6322952 w 7876733"/>
              <a:gd name="connsiteY4" fmla="*/ 6858000 h 6858000"/>
              <a:gd name="connsiteX5" fmla="*/ 4473258 w 7876733"/>
              <a:gd name="connsiteY5" fmla="*/ 44613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733" h="6858000">
                <a:moveTo>
                  <a:pt x="7876733" y="0"/>
                </a:moveTo>
                <a:lnTo>
                  <a:pt x="3352132" y="0"/>
                </a:lnTo>
                <a:lnTo>
                  <a:pt x="0" y="4461366"/>
                </a:lnTo>
                <a:lnTo>
                  <a:pt x="1645601" y="6858000"/>
                </a:lnTo>
                <a:lnTo>
                  <a:pt x="6322952" y="6858000"/>
                </a:lnTo>
                <a:lnTo>
                  <a:pt x="4473258" y="4461366"/>
                </a:lnTo>
                <a:close/>
              </a:path>
            </a:pathLst>
          </a:custGeom>
          <a:solidFill>
            <a:schemeClr val="bg2">
              <a:alpha val="45000"/>
            </a:schemeClr>
          </a:solidFill>
          <a:ln w="6540" cap="flat">
            <a:noFill/>
            <a:prstDash val="solid"/>
            <a:miter/>
          </a:ln>
        </p:spPr>
        <p:txBody>
          <a:bodyPr wrap="square" rtlCol="0" anchor="ctr">
            <a:noAutofit/>
          </a:bodyPr>
          <a:lstStyle/>
          <a:p>
            <a:pPr lvl="0"/>
            <a:endParaRPr lang="en-GB" dirty="0"/>
          </a:p>
        </p:txBody>
      </p:sp>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518477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6311902" y="1628775"/>
            <a:ext cx="518477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Tree>
    <p:extLst>
      <p:ext uri="{BB962C8B-B14F-4D97-AF65-F5344CB8AC3E}">
        <p14:creationId xmlns:p14="http://schemas.microsoft.com/office/powerpoint/2010/main" xmlns="" val="1629662670"/>
      </p:ext>
    </p:extLst>
  </p:cSld>
  <p:clrMapOvr>
    <a:masterClrMapping/>
  </p:clrMapOvr>
  <p:extLst>
    <p:ext uri="{DCECCB84-F9BA-43D5-87BE-67443E8EF086}">
      <p15:sldGuideLst xmlns:p15="http://schemas.microsoft.com/office/powerpoint/2012/main" xmlns="">
        <p15:guide id="1" pos="3704">
          <p15:clr>
            <a:srgbClr val="FBAE40"/>
          </p15:clr>
        </p15:guide>
        <p15:guide id="2" pos="3840">
          <p15:clr>
            <a:srgbClr val="FBAE40"/>
          </p15:clr>
        </p15:guide>
        <p15:guide id="3" pos="39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2 contents gradient">
    <p:spTree>
      <p:nvGrpSpPr>
        <p:cNvPr id="1" name=""/>
        <p:cNvGrpSpPr/>
        <p:nvPr/>
      </p:nvGrpSpPr>
      <p:grpSpPr>
        <a:xfrm>
          <a:off x="0" y="0"/>
          <a:ext cx="0" cy="0"/>
          <a:chOff x="0" y="0"/>
          <a:chExt cx="0" cy="0"/>
        </a:xfrm>
      </p:grpSpPr>
      <p:sp>
        <p:nvSpPr>
          <p:cNvPr id="14" name="Freihandform: Form 13">
            <a:extLst>
              <a:ext uri="{FF2B5EF4-FFF2-40B4-BE49-F238E27FC236}">
                <a16:creationId xmlns:a16="http://schemas.microsoft.com/office/drawing/2014/main" xmlns="" id="{55F5D3BA-7765-4777-5C46-26EFE8E737BD}"/>
              </a:ext>
            </a:extLst>
          </p:cNvPr>
          <p:cNvSpPr>
            <a:spLocks/>
          </p:cNvSpPr>
          <p:nvPr/>
        </p:nvSpPr>
        <p:spPr>
          <a:xfrm>
            <a:off x="1" y="6449104"/>
            <a:ext cx="11221821" cy="408897"/>
          </a:xfrm>
          <a:custGeom>
            <a:avLst/>
            <a:gdLst>
              <a:gd name="connsiteX0" fmla="*/ 0 w 11221821"/>
              <a:gd name="connsiteY0" fmla="*/ 0 h 408897"/>
              <a:gd name="connsiteX1" fmla="*/ 2901161 w 11221821"/>
              <a:gd name="connsiteY1" fmla="*/ 0 h 408897"/>
              <a:gd name="connsiteX2" fmla="*/ 7380716 w 11221821"/>
              <a:gd name="connsiteY2" fmla="*/ 0 h 408897"/>
              <a:gd name="connsiteX3" fmla="*/ 10922202 w 11221821"/>
              <a:gd name="connsiteY3" fmla="*/ 0 h 408897"/>
              <a:gd name="connsiteX4" fmla="*/ 11221821 w 11221821"/>
              <a:gd name="connsiteY4" fmla="*/ 408897 h 408897"/>
              <a:gd name="connsiteX5" fmla="*/ 0 w 11221821"/>
              <a:gd name="connsiteY5" fmla="*/ 408897 h 40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1821" h="408897">
                <a:moveTo>
                  <a:pt x="0" y="0"/>
                </a:moveTo>
                <a:lnTo>
                  <a:pt x="2901161" y="0"/>
                </a:lnTo>
                <a:lnTo>
                  <a:pt x="7380716" y="0"/>
                </a:lnTo>
                <a:lnTo>
                  <a:pt x="10922202" y="0"/>
                </a:lnTo>
                <a:lnTo>
                  <a:pt x="11221821" y="408897"/>
                </a:lnTo>
                <a:lnTo>
                  <a:pt x="0" y="408897"/>
                </a:lnTo>
                <a:close/>
              </a:path>
            </a:pathLst>
          </a:custGeom>
          <a:gradFill>
            <a:gsLst>
              <a:gs pos="45000">
                <a:schemeClr val="accent1"/>
              </a:gs>
              <a:gs pos="100000">
                <a:schemeClr val="accent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DA4FE97-9D3F-4806-826F-04FA53127EE8}"/>
              </a:ext>
            </a:extLst>
          </p:cNvPr>
          <p:cNvSpPr>
            <a:spLocks noGrp="1"/>
          </p:cNvSpPr>
          <p:nvPr>
            <p:ph type="title" hasCustomPrompt="1"/>
          </p:nvPr>
        </p:nvSpPr>
        <p:spPr/>
        <p:txBody>
          <a:bodyPr vert="horz"/>
          <a:lstStyle/>
          <a:p>
            <a:r>
              <a:rPr lang="de-DE" dirty="0"/>
              <a:t>Title, Calibri </a:t>
            </a:r>
            <a:r>
              <a:rPr lang="de-DE" dirty="0" err="1"/>
              <a:t>Bold</a:t>
            </a:r>
            <a:r>
              <a:rPr lang="de-DE" dirty="0"/>
              <a:t>, 32pt</a:t>
            </a:r>
            <a:endParaRPr lang="en-US" dirty="0"/>
          </a:p>
        </p:txBody>
      </p:sp>
      <p:sp>
        <p:nvSpPr>
          <p:cNvPr id="3" name="Inhaltsplatzhalter 2">
            <a:extLst>
              <a:ext uri="{FF2B5EF4-FFF2-40B4-BE49-F238E27FC236}">
                <a16:creationId xmlns:a16="http://schemas.microsoft.com/office/drawing/2014/main" xmlns="" id="{8F6218BB-9612-46C6-A52F-A0032EAFB803}"/>
              </a:ext>
            </a:extLst>
          </p:cNvPr>
          <p:cNvSpPr>
            <a:spLocks noGrp="1"/>
          </p:cNvSpPr>
          <p:nvPr>
            <p:ph idx="1" hasCustomPrompt="1"/>
          </p:nvPr>
        </p:nvSpPr>
        <p:spPr>
          <a:xfrm>
            <a:off x="695325" y="1628775"/>
            <a:ext cx="518477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8D6D93A5-EB18-42A3-92C9-BCCDDB54CB05}"/>
              </a:ext>
            </a:extLst>
          </p:cNvPr>
          <p:cNvSpPr>
            <a:spLocks noGrp="1"/>
          </p:cNvSpPr>
          <p:nvPr>
            <p:ph type="ftr" sz="quarter" idx="11"/>
          </p:nvPr>
        </p:nvSpPr>
        <p:spPr/>
        <p:txBody>
          <a:bodyPr/>
          <a:lstStyle>
            <a:lvl1pPr>
              <a:defRPr>
                <a:solidFill>
                  <a:schemeClr val="bg1"/>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08953138-989E-43D2-AA51-6AD3AD998C1B}"/>
              </a:ext>
            </a:extLst>
          </p:cNvPr>
          <p:cNvSpPr>
            <a:spLocks noGrp="1"/>
          </p:cNvSpPr>
          <p:nvPr>
            <p:ph type="sldNum" sz="quarter" idx="12"/>
          </p:nvPr>
        </p:nvSpPr>
        <p:spPr/>
        <p:txBody>
          <a:bodyPr/>
          <a:lstStyle/>
          <a:p>
            <a:fld id="{750C1F77-72F5-43F8-9226-1DB1CB2C2D83}" type="slidenum">
              <a:rPr lang="en-US" smtClean="0"/>
              <a:pPr/>
              <a:t>‹#›</a:t>
            </a:fld>
            <a:endParaRPr lang="en-US"/>
          </a:p>
        </p:txBody>
      </p:sp>
      <p:sp>
        <p:nvSpPr>
          <p:cNvPr id="8" name="Textplatzhalter 7">
            <a:extLst>
              <a:ext uri="{FF2B5EF4-FFF2-40B4-BE49-F238E27FC236}">
                <a16:creationId xmlns:a16="http://schemas.microsoft.com/office/drawing/2014/main" xmlns="" id="{42F3C34B-24E5-47A4-6876-9BC98D1537C5}"/>
              </a:ext>
            </a:extLst>
          </p:cNvPr>
          <p:cNvSpPr>
            <a:spLocks noGrp="1"/>
          </p:cNvSpPr>
          <p:nvPr>
            <p:ph type="body" sz="quarter" idx="13" hasCustomPrompt="1"/>
          </p:nvPr>
        </p:nvSpPr>
        <p:spPr>
          <a:xfrm>
            <a:off x="695325" y="815466"/>
            <a:ext cx="8707438" cy="350838"/>
          </a:xfrm>
        </p:spPr>
        <p:txBody>
          <a:bodyPr>
            <a:noAutofit/>
          </a:bodyPr>
          <a:lstStyle>
            <a:lvl1pPr marL="0" indent="0">
              <a:buNone/>
              <a:defRPr sz="2400">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Subtitle</a:t>
            </a:r>
            <a:r>
              <a:rPr lang="de-DE" dirty="0"/>
              <a:t>, Calibri, 24pt</a:t>
            </a:r>
            <a:endParaRPr lang="en-US" dirty="0"/>
          </a:p>
        </p:txBody>
      </p:sp>
      <p:sp>
        <p:nvSpPr>
          <p:cNvPr id="4" name="Inhaltsplatzhalter 2">
            <a:extLst>
              <a:ext uri="{FF2B5EF4-FFF2-40B4-BE49-F238E27FC236}">
                <a16:creationId xmlns:a16="http://schemas.microsoft.com/office/drawing/2014/main" xmlns="" id="{E7EEBF4B-23B4-6B8C-35B0-DF94A24DC996}"/>
              </a:ext>
            </a:extLst>
          </p:cNvPr>
          <p:cNvSpPr>
            <a:spLocks noGrp="1"/>
          </p:cNvSpPr>
          <p:nvPr>
            <p:ph idx="14" hasCustomPrompt="1"/>
          </p:nvPr>
        </p:nvSpPr>
        <p:spPr>
          <a:xfrm>
            <a:off x="6311902" y="1628775"/>
            <a:ext cx="5184775" cy="4608512"/>
          </a:xfrm>
        </p:spPr>
        <p:txBody>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Tree>
    <p:extLst>
      <p:ext uri="{BB962C8B-B14F-4D97-AF65-F5344CB8AC3E}">
        <p14:creationId xmlns:p14="http://schemas.microsoft.com/office/powerpoint/2010/main" xmlns="" val="3992087252"/>
      </p:ext>
    </p:extLst>
  </p:cSld>
  <p:clrMapOvr>
    <a:masterClrMapping/>
  </p:clrMapOvr>
  <p:extLst>
    <p:ext uri="{DCECCB84-F9BA-43D5-87BE-67443E8EF086}">
      <p15:sldGuideLst xmlns:p15="http://schemas.microsoft.com/office/powerpoint/2012/main" xmlns="">
        <p15:guide id="1" pos="3704">
          <p15:clr>
            <a:srgbClr val="FBAE40"/>
          </p15:clr>
        </p15:guide>
        <p15:guide id="2" pos="3840">
          <p15:clr>
            <a:srgbClr val="FBAE40"/>
          </p15:clr>
        </p15:guide>
        <p15:guide id="3" pos="39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E868F756-30B8-4055-975A-13EAF0873A49}"/>
              </a:ext>
            </a:extLst>
          </p:cNvPr>
          <p:cNvSpPr>
            <a:spLocks noGrp="1"/>
          </p:cNvSpPr>
          <p:nvPr>
            <p:ph type="title"/>
          </p:nvPr>
        </p:nvSpPr>
        <p:spPr>
          <a:xfrm>
            <a:off x="695325" y="372268"/>
            <a:ext cx="8707092" cy="443198"/>
          </a:xfrm>
          <a:prstGeom prst="rect">
            <a:avLst/>
          </a:prstGeom>
        </p:spPr>
        <p:txBody>
          <a:bodyPr vert="horz" wrap="square" lIns="0" tIns="0" rIns="0" bIns="0" rtlCol="0" anchor="t">
            <a:spAutoFit/>
          </a:bodyPr>
          <a:lstStyle/>
          <a:p>
            <a:r>
              <a:rPr lang="de-DE" dirty="0"/>
              <a:t>Title, Calibri </a:t>
            </a:r>
            <a:r>
              <a:rPr lang="de-DE" dirty="0" err="1"/>
              <a:t>Bold</a:t>
            </a:r>
            <a:r>
              <a:rPr lang="de-DE" dirty="0"/>
              <a:t>, 32pt</a:t>
            </a:r>
            <a:endParaRPr lang="en-US" dirty="0"/>
          </a:p>
        </p:txBody>
      </p:sp>
      <p:sp>
        <p:nvSpPr>
          <p:cNvPr id="3" name="Textplatzhalter 2">
            <a:extLst>
              <a:ext uri="{FF2B5EF4-FFF2-40B4-BE49-F238E27FC236}">
                <a16:creationId xmlns:a16="http://schemas.microsoft.com/office/drawing/2014/main" xmlns="" id="{81C2D961-5BF5-40E0-8A9E-261781444D8C}"/>
              </a:ext>
            </a:extLst>
          </p:cNvPr>
          <p:cNvSpPr>
            <a:spLocks noGrp="1"/>
          </p:cNvSpPr>
          <p:nvPr>
            <p:ph type="body" idx="1"/>
          </p:nvPr>
        </p:nvSpPr>
        <p:spPr>
          <a:xfrm>
            <a:off x="695325" y="1628775"/>
            <a:ext cx="10801350" cy="4608512"/>
          </a:xfrm>
          <a:prstGeom prst="rect">
            <a:avLst/>
          </a:prstGeom>
        </p:spPr>
        <p:txBody>
          <a:bodyPr vert="horz" lIns="0" tIns="0" rIns="0" bIns="0" rtlCol="0">
            <a:normAutofit/>
          </a:bodyPr>
          <a:lstStyle/>
          <a:p>
            <a:pPr lvl="0"/>
            <a:r>
              <a:rPr lang="de-DE" dirty="0"/>
              <a:t>First </a:t>
            </a:r>
            <a:r>
              <a:rPr lang="de-DE" dirty="0" err="1"/>
              <a:t>level</a:t>
            </a:r>
            <a:r>
              <a:rPr lang="de-DE" dirty="0"/>
              <a:t>, Calibri Light, 20pt</a:t>
            </a:r>
          </a:p>
          <a:p>
            <a:pPr lvl="1"/>
            <a:r>
              <a:rPr lang="de-DE" dirty="0"/>
              <a:t>Second </a:t>
            </a:r>
            <a:r>
              <a:rPr lang="de-DE" dirty="0" err="1"/>
              <a:t>level</a:t>
            </a:r>
            <a:r>
              <a:rPr lang="de-DE" dirty="0"/>
              <a:t>, Calibri Light, 18pt</a:t>
            </a:r>
          </a:p>
          <a:p>
            <a:pPr lvl="2"/>
            <a:r>
              <a:rPr lang="de-DE" dirty="0"/>
              <a:t>Third </a:t>
            </a:r>
            <a:r>
              <a:rPr lang="de-DE" dirty="0" err="1"/>
              <a:t>level</a:t>
            </a:r>
            <a:r>
              <a:rPr lang="de-DE" dirty="0"/>
              <a:t>, Calibri Light, 16pt</a:t>
            </a:r>
          </a:p>
          <a:p>
            <a:pPr lvl="3"/>
            <a:r>
              <a:rPr lang="de-DE" dirty="0" err="1"/>
              <a:t>Fourth</a:t>
            </a:r>
            <a:r>
              <a:rPr lang="de-DE" dirty="0"/>
              <a:t> </a:t>
            </a:r>
            <a:r>
              <a:rPr lang="de-DE" dirty="0" err="1"/>
              <a:t>level</a:t>
            </a:r>
            <a:r>
              <a:rPr lang="de-DE" dirty="0"/>
              <a:t>, Calibri Light, 14pt</a:t>
            </a:r>
          </a:p>
          <a:p>
            <a:pPr lvl="4"/>
            <a:r>
              <a:rPr lang="de-DE" dirty="0" err="1"/>
              <a:t>Fifth</a:t>
            </a:r>
            <a:r>
              <a:rPr lang="de-DE" dirty="0"/>
              <a:t> </a:t>
            </a:r>
            <a:r>
              <a:rPr lang="de-DE" dirty="0" err="1"/>
              <a:t>level</a:t>
            </a:r>
            <a:r>
              <a:rPr lang="de-DE" dirty="0"/>
              <a:t>, Calibri Light, 12pt</a:t>
            </a:r>
            <a:endParaRPr lang="en-US" dirty="0"/>
          </a:p>
        </p:txBody>
      </p:sp>
      <p:sp>
        <p:nvSpPr>
          <p:cNvPr id="5" name="Fußzeilenplatzhalter 4">
            <a:extLst>
              <a:ext uri="{FF2B5EF4-FFF2-40B4-BE49-F238E27FC236}">
                <a16:creationId xmlns:a16="http://schemas.microsoft.com/office/drawing/2014/main" xmlns="" id="{C90E10C9-3B14-4649-9C2F-EB7AE005FD77}"/>
              </a:ext>
            </a:extLst>
          </p:cNvPr>
          <p:cNvSpPr>
            <a:spLocks noGrp="1"/>
          </p:cNvSpPr>
          <p:nvPr>
            <p:ph type="ftr" sz="quarter" idx="3"/>
          </p:nvPr>
        </p:nvSpPr>
        <p:spPr>
          <a:xfrm>
            <a:off x="695325" y="6561220"/>
            <a:ext cx="9563100" cy="184666"/>
          </a:xfrm>
          <a:prstGeom prst="rect">
            <a:avLst/>
          </a:prstGeom>
        </p:spPr>
        <p:txBody>
          <a:bodyPr vert="horz" wrap="square" lIns="0" tIns="0" rIns="0" bIns="0" rtlCol="0" anchor="ctr">
            <a:spAutoFit/>
          </a:bodyPr>
          <a:lstStyle>
            <a:lvl1pPr algn="l">
              <a:lnSpc>
                <a:spcPct val="100000"/>
              </a:lnSpc>
              <a:defRPr sz="1200">
                <a:solidFill>
                  <a:schemeClr val="tx2"/>
                </a:solidFill>
              </a:defRPr>
            </a:lvl1pPr>
          </a:lstStyle>
          <a:p>
            <a:r>
              <a:rPr lang="en-US"/>
              <a:t>Suport curs utilizare Observatorul Copilului</a:t>
            </a:r>
            <a:endParaRPr lang="en-US" dirty="0"/>
          </a:p>
        </p:txBody>
      </p:sp>
      <p:sp>
        <p:nvSpPr>
          <p:cNvPr id="6" name="Foliennummernplatzhalter 5">
            <a:extLst>
              <a:ext uri="{FF2B5EF4-FFF2-40B4-BE49-F238E27FC236}">
                <a16:creationId xmlns:a16="http://schemas.microsoft.com/office/drawing/2014/main" xmlns="" id="{ADC975A2-FAA1-4554-8C58-D5FCCE3E2709}"/>
              </a:ext>
            </a:extLst>
          </p:cNvPr>
          <p:cNvSpPr>
            <a:spLocks noGrp="1"/>
          </p:cNvSpPr>
          <p:nvPr>
            <p:ph type="sldNum" sz="quarter" idx="4"/>
          </p:nvPr>
        </p:nvSpPr>
        <p:spPr>
          <a:xfrm>
            <a:off x="10925174" y="6561220"/>
            <a:ext cx="569119" cy="184666"/>
          </a:xfrm>
          <a:prstGeom prst="rect">
            <a:avLst/>
          </a:prstGeom>
        </p:spPr>
        <p:txBody>
          <a:bodyPr vert="horz" wrap="square" lIns="0" tIns="0" rIns="0" bIns="0" rtlCol="0" anchor="ctr">
            <a:spAutoFit/>
          </a:bodyPr>
          <a:lstStyle>
            <a:lvl1pPr algn="r">
              <a:lnSpc>
                <a:spcPct val="100000"/>
              </a:lnSpc>
              <a:defRPr sz="1200">
                <a:solidFill>
                  <a:schemeClr val="tx2"/>
                </a:solidFill>
              </a:defRPr>
            </a:lvl1pPr>
          </a:lstStyle>
          <a:p>
            <a:fld id="{750C1F77-72F5-43F8-9226-1DB1CB2C2D83}" type="slidenum">
              <a:rPr lang="en-US" smtClean="0"/>
              <a:pPr/>
              <a:t>‹#›</a:t>
            </a:fld>
            <a:endParaRPr lang="en-US" dirty="0"/>
          </a:p>
        </p:txBody>
      </p:sp>
      <p:grpSp>
        <p:nvGrpSpPr>
          <p:cNvPr id="22" name="Gruppieren 21">
            <a:extLst>
              <a:ext uri="{FF2B5EF4-FFF2-40B4-BE49-F238E27FC236}">
                <a16:creationId xmlns:a16="http://schemas.microsoft.com/office/drawing/2014/main" xmlns="" id="{25A90418-0BA6-BA51-A875-42586D79FC56}"/>
              </a:ext>
            </a:extLst>
          </p:cNvPr>
          <p:cNvGrpSpPr/>
          <p:nvPr/>
        </p:nvGrpSpPr>
        <p:grpSpPr>
          <a:xfrm>
            <a:off x="9938597" y="441325"/>
            <a:ext cx="1558078" cy="295275"/>
            <a:chOff x="9938597" y="441325"/>
            <a:chExt cx="1558078" cy="295275"/>
          </a:xfrm>
        </p:grpSpPr>
        <p:sp>
          <p:nvSpPr>
            <p:cNvPr id="19" name="Freeform: Shape 10">
              <a:extLst>
                <a:ext uri="{FF2B5EF4-FFF2-40B4-BE49-F238E27FC236}">
                  <a16:creationId xmlns:a16="http://schemas.microsoft.com/office/drawing/2014/main" xmlns="" id="{754ABD6D-826B-8C69-B722-7EBDE2ACC7A2}"/>
                </a:ext>
              </a:extLst>
            </p:cNvPr>
            <p:cNvSpPr/>
            <p:nvPr/>
          </p:nvSpPr>
          <p:spPr>
            <a:xfrm>
              <a:off x="9938597" y="441325"/>
              <a:ext cx="77518" cy="289100"/>
            </a:xfrm>
            <a:custGeom>
              <a:avLst/>
              <a:gdLst>
                <a:gd name="connsiteX0" fmla="*/ 92671 w 92670"/>
                <a:gd name="connsiteY0" fmla="*/ 0 h 338478"/>
                <a:gd name="connsiteX1" fmla="*/ 0 w 92670"/>
                <a:gd name="connsiteY1" fmla="*/ 0 h 338478"/>
                <a:gd name="connsiteX2" fmla="*/ 0 w 92670"/>
                <a:gd name="connsiteY2" fmla="*/ 338478 h 338478"/>
                <a:gd name="connsiteX3" fmla="*/ 92671 w 92670"/>
                <a:gd name="connsiteY3" fmla="*/ 217546 h 338478"/>
              </a:gdLst>
              <a:ahLst/>
              <a:cxnLst>
                <a:cxn ang="0">
                  <a:pos x="connsiteX0" y="connsiteY0"/>
                </a:cxn>
                <a:cxn ang="0">
                  <a:pos x="connsiteX1" y="connsiteY1"/>
                </a:cxn>
                <a:cxn ang="0">
                  <a:pos x="connsiteX2" y="connsiteY2"/>
                </a:cxn>
                <a:cxn ang="0">
                  <a:pos x="connsiteX3" y="connsiteY3"/>
                </a:cxn>
              </a:cxnLst>
              <a:rect l="l" t="t" r="r" b="b"/>
              <a:pathLst>
                <a:path w="92670" h="338478">
                  <a:moveTo>
                    <a:pt x="92671" y="0"/>
                  </a:moveTo>
                  <a:lnTo>
                    <a:pt x="0" y="0"/>
                  </a:lnTo>
                  <a:lnTo>
                    <a:pt x="0" y="338478"/>
                  </a:lnTo>
                  <a:lnTo>
                    <a:pt x="92671" y="217546"/>
                  </a:lnTo>
                  <a:close/>
                </a:path>
              </a:pathLst>
            </a:custGeom>
            <a:solidFill>
              <a:schemeClr val="accent3"/>
            </a:solidFill>
            <a:ln w="6540" cap="flat">
              <a:noFill/>
              <a:prstDash val="solid"/>
              <a:miter/>
            </a:ln>
          </p:spPr>
          <p:txBody>
            <a:bodyPr rtlCol="0" anchor="ctr"/>
            <a:lstStyle/>
            <a:p>
              <a:endParaRPr lang="en-GB"/>
            </a:p>
          </p:txBody>
        </p:sp>
        <p:sp>
          <p:nvSpPr>
            <p:cNvPr id="20" name="Freeform: Shape 11">
              <a:extLst>
                <a:ext uri="{FF2B5EF4-FFF2-40B4-BE49-F238E27FC236}">
                  <a16:creationId xmlns:a16="http://schemas.microsoft.com/office/drawing/2014/main" xmlns="" id="{56AA8E2E-88C4-BF1A-1E7B-239732AEAFBF}"/>
                </a:ext>
              </a:extLst>
            </p:cNvPr>
            <p:cNvSpPr/>
            <p:nvPr/>
          </p:nvSpPr>
          <p:spPr>
            <a:xfrm>
              <a:off x="10016115" y="441325"/>
              <a:ext cx="1480560" cy="295275"/>
            </a:xfrm>
            <a:custGeom>
              <a:avLst/>
              <a:gdLst>
                <a:gd name="connsiteX0" fmla="*/ 196515 w 1769954"/>
                <a:gd name="connsiteY0" fmla="*/ 92671 h 345708"/>
                <a:gd name="connsiteX1" fmla="*/ 99243 w 1769954"/>
                <a:gd name="connsiteY1" fmla="*/ 217546 h 345708"/>
                <a:gd name="connsiteX2" fmla="*/ 194543 w 1769954"/>
                <a:gd name="connsiteY2" fmla="*/ 338478 h 345708"/>
                <a:gd name="connsiteX3" fmla="*/ 84784 w 1769954"/>
                <a:gd name="connsiteY3" fmla="*/ 338478 h 345708"/>
                <a:gd name="connsiteX4" fmla="*/ 0 w 1769954"/>
                <a:gd name="connsiteY4" fmla="*/ 217546 h 345708"/>
                <a:gd name="connsiteX5" fmla="*/ 95300 w 1769954"/>
                <a:gd name="connsiteY5" fmla="*/ 93328 h 345708"/>
                <a:gd name="connsiteX6" fmla="*/ 196515 w 1769954"/>
                <a:gd name="connsiteY6" fmla="*/ 92671 h 345708"/>
                <a:gd name="connsiteX7" fmla="*/ 338478 w 1769954"/>
                <a:gd name="connsiteY7" fmla="*/ 85441 h 345708"/>
                <a:gd name="connsiteX8" fmla="*/ 195857 w 1769954"/>
                <a:gd name="connsiteY8" fmla="*/ 215575 h 345708"/>
                <a:gd name="connsiteX9" fmla="*/ 338478 w 1769954"/>
                <a:gd name="connsiteY9" fmla="*/ 345708 h 345708"/>
                <a:gd name="connsiteX10" fmla="*/ 481100 w 1769954"/>
                <a:gd name="connsiteY10" fmla="*/ 215575 h 345708"/>
                <a:gd name="connsiteX11" fmla="*/ 338478 w 1769954"/>
                <a:gd name="connsiteY11" fmla="*/ 85441 h 345708"/>
                <a:gd name="connsiteX12" fmla="*/ 291157 w 1769954"/>
                <a:gd name="connsiteY12" fmla="*/ 215575 h 345708"/>
                <a:gd name="connsiteX13" fmla="*/ 338478 w 1769954"/>
                <a:gd name="connsiteY13" fmla="*/ 139335 h 345708"/>
                <a:gd name="connsiteX14" fmla="*/ 385800 w 1769954"/>
                <a:gd name="connsiteY14" fmla="*/ 215575 h 345708"/>
                <a:gd name="connsiteX15" fmla="*/ 338478 w 1769954"/>
                <a:gd name="connsiteY15" fmla="*/ 291814 h 345708"/>
                <a:gd name="connsiteX16" fmla="*/ 291157 w 1769954"/>
                <a:gd name="connsiteY16" fmla="*/ 215575 h 345708"/>
                <a:gd name="connsiteX17" fmla="*/ 683529 w 1769954"/>
                <a:gd name="connsiteY17" fmla="*/ 85441 h 345708"/>
                <a:gd name="connsiteX18" fmla="*/ 606632 w 1769954"/>
                <a:gd name="connsiteY18" fmla="*/ 119618 h 345708"/>
                <a:gd name="connsiteX19" fmla="*/ 605318 w 1769954"/>
                <a:gd name="connsiteY19" fmla="*/ 92671 h 345708"/>
                <a:gd name="connsiteX20" fmla="*/ 513962 w 1769954"/>
                <a:gd name="connsiteY20" fmla="*/ 92671 h 345708"/>
                <a:gd name="connsiteX21" fmla="*/ 513962 w 1769954"/>
                <a:gd name="connsiteY21" fmla="*/ 337821 h 345708"/>
                <a:gd name="connsiteX22" fmla="*/ 606632 w 1769954"/>
                <a:gd name="connsiteY22" fmla="*/ 337821 h 345708"/>
                <a:gd name="connsiteX23" fmla="*/ 606632 w 1769954"/>
                <a:gd name="connsiteY23" fmla="*/ 197172 h 345708"/>
                <a:gd name="connsiteX24" fmla="*/ 646724 w 1769954"/>
                <a:gd name="connsiteY24" fmla="*/ 143935 h 345708"/>
                <a:gd name="connsiteX25" fmla="*/ 682215 w 1769954"/>
                <a:gd name="connsiteY25" fmla="*/ 193886 h 345708"/>
                <a:gd name="connsiteX26" fmla="*/ 682215 w 1769954"/>
                <a:gd name="connsiteY26" fmla="*/ 337821 h 345708"/>
                <a:gd name="connsiteX27" fmla="*/ 774886 w 1769954"/>
                <a:gd name="connsiteY27" fmla="*/ 337821 h 345708"/>
                <a:gd name="connsiteX28" fmla="*/ 774886 w 1769954"/>
                <a:gd name="connsiteY28" fmla="*/ 173511 h 345708"/>
                <a:gd name="connsiteX29" fmla="*/ 683529 w 1769954"/>
                <a:gd name="connsiteY29" fmla="*/ 85441 h 345708"/>
                <a:gd name="connsiteX30" fmla="*/ 815635 w 1769954"/>
                <a:gd name="connsiteY30" fmla="*/ 260924 h 345708"/>
                <a:gd name="connsiteX31" fmla="*/ 912249 w 1769954"/>
                <a:gd name="connsiteY31" fmla="*/ 345051 h 345708"/>
                <a:gd name="connsiteX32" fmla="*/ 962199 w 1769954"/>
                <a:gd name="connsiteY32" fmla="*/ 340450 h 345708"/>
                <a:gd name="connsiteX33" fmla="*/ 962199 w 1769954"/>
                <a:gd name="connsiteY33" fmla="*/ 285242 h 345708"/>
                <a:gd name="connsiteX34" fmla="*/ 926708 w 1769954"/>
                <a:gd name="connsiteY34" fmla="*/ 286556 h 345708"/>
                <a:gd name="connsiteX35" fmla="*/ 908963 w 1769954"/>
                <a:gd name="connsiteY35" fmla="*/ 248437 h 345708"/>
                <a:gd name="connsiteX36" fmla="*/ 908963 w 1769954"/>
                <a:gd name="connsiteY36" fmla="*/ 151165 h 345708"/>
                <a:gd name="connsiteX37" fmla="*/ 962856 w 1769954"/>
                <a:gd name="connsiteY37" fmla="*/ 151165 h 345708"/>
                <a:gd name="connsiteX38" fmla="*/ 962856 w 1769954"/>
                <a:gd name="connsiteY38" fmla="*/ 93328 h 345708"/>
                <a:gd name="connsiteX39" fmla="*/ 908963 w 1769954"/>
                <a:gd name="connsiteY39" fmla="*/ 93328 h 345708"/>
                <a:gd name="connsiteX40" fmla="*/ 908963 w 1769954"/>
                <a:gd name="connsiteY40" fmla="*/ 0 h 345708"/>
                <a:gd name="connsiteX41" fmla="*/ 816292 w 1769954"/>
                <a:gd name="connsiteY41" fmla="*/ 120932 h 345708"/>
                <a:gd name="connsiteX42" fmla="*/ 815635 w 1769954"/>
                <a:gd name="connsiteY42" fmla="*/ 260924 h 345708"/>
                <a:gd name="connsiteX43" fmla="*/ 1097591 w 1769954"/>
                <a:gd name="connsiteY43" fmla="*/ 92671 h 345708"/>
                <a:gd name="connsiteX44" fmla="*/ 1006234 w 1769954"/>
                <a:gd name="connsiteY44" fmla="*/ 92671 h 345708"/>
                <a:gd name="connsiteX45" fmla="*/ 1006234 w 1769954"/>
                <a:gd name="connsiteY45" fmla="*/ 337821 h 345708"/>
                <a:gd name="connsiteX46" fmla="*/ 1098905 w 1769954"/>
                <a:gd name="connsiteY46" fmla="*/ 337821 h 345708"/>
                <a:gd name="connsiteX47" fmla="*/ 1098905 w 1769954"/>
                <a:gd name="connsiteY47" fmla="*/ 239235 h 345708"/>
                <a:gd name="connsiteX48" fmla="*/ 1162657 w 1769954"/>
                <a:gd name="connsiteY48" fmla="*/ 162995 h 345708"/>
                <a:gd name="connsiteX49" fmla="*/ 1182374 w 1769954"/>
                <a:gd name="connsiteY49" fmla="*/ 163653 h 345708"/>
                <a:gd name="connsiteX50" fmla="*/ 1182374 w 1769954"/>
                <a:gd name="connsiteY50" fmla="*/ 85441 h 345708"/>
                <a:gd name="connsiteX51" fmla="*/ 1100219 w 1769954"/>
                <a:gd name="connsiteY51" fmla="*/ 138678 h 345708"/>
                <a:gd name="connsiteX52" fmla="*/ 1099562 w 1769954"/>
                <a:gd name="connsiteY52" fmla="*/ 138678 h 345708"/>
                <a:gd name="connsiteX53" fmla="*/ 1097591 w 1769954"/>
                <a:gd name="connsiteY53" fmla="*/ 92671 h 345708"/>
                <a:gd name="connsiteX54" fmla="*/ 1338140 w 1769954"/>
                <a:gd name="connsiteY54" fmla="*/ 85441 h 345708"/>
                <a:gd name="connsiteX55" fmla="*/ 1195519 w 1769954"/>
                <a:gd name="connsiteY55" fmla="*/ 215575 h 345708"/>
                <a:gd name="connsiteX56" fmla="*/ 1338140 w 1769954"/>
                <a:gd name="connsiteY56" fmla="*/ 345708 h 345708"/>
                <a:gd name="connsiteX57" fmla="*/ 1480761 w 1769954"/>
                <a:gd name="connsiteY57" fmla="*/ 215575 h 345708"/>
                <a:gd name="connsiteX58" fmla="*/ 1338140 w 1769954"/>
                <a:gd name="connsiteY58" fmla="*/ 85441 h 345708"/>
                <a:gd name="connsiteX59" fmla="*/ 1290819 w 1769954"/>
                <a:gd name="connsiteY59" fmla="*/ 215575 h 345708"/>
                <a:gd name="connsiteX60" fmla="*/ 1338140 w 1769954"/>
                <a:gd name="connsiteY60" fmla="*/ 139335 h 345708"/>
                <a:gd name="connsiteX61" fmla="*/ 1385461 w 1769954"/>
                <a:gd name="connsiteY61" fmla="*/ 215575 h 345708"/>
                <a:gd name="connsiteX62" fmla="*/ 1338140 w 1769954"/>
                <a:gd name="connsiteY62" fmla="*/ 291814 h 345708"/>
                <a:gd name="connsiteX63" fmla="*/ 1290819 w 1769954"/>
                <a:gd name="connsiteY63" fmla="*/ 215575 h 345708"/>
                <a:gd name="connsiteX64" fmla="*/ 1678590 w 1769954"/>
                <a:gd name="connsiteY64" fmla="*/ 85441 h 345708"/>
                <a:gd name="connsiteX65" fmla="*/ 1601693 w 1769954"/>
                <a:gd name="connsiteY65" fmla="*/ 119618 h 345708"/>
                <a:gd name="connsiteX66" fmla="*/ 1600379 w 1769954"/>
                <a:gd name="connsiteY66" fmla="*/ 92671 h 345708"/>
                <a:gd name="connsiteX67" fmla="*/ 1509023 w 1769954"/>
                <a:gd name="connsiteY67" fmla="*/ 92671 h 345708"/>
                <a:gd name="connsiteX68" fmla="*/ 1509023 w 1769954"/>
                <a:gd name="connsiteY68" fmla="*/ 337821 h 345708"/>
                <a:gd name="connsiteX69" fmla="*/ 1601693 w 1769954"/>
                <a:gd name="connsiteY69" fmla="*/ 337821 h 345708"/>
                <a:gd name="connsiteX70" fmla="*/ 1601693 w 1769954"/>
                <a:gd name="connsiteY70" fmla="*/ 197829 h 345708"/>
                <a:gd name="connsiteX71" fmla="*/ 1641785 w 1769954"/>
                <a:gd name="connsiteY71" fmla="*/ 144593 h 345708"/>
                <a:gd name="connsiteX72" fmla="*/ 1677276 w 1769954"/>
                <a:gd name="connsiteY72" fmla="*/ 194543 h 345708"/>
                <a:gd name="connsiteX73" fmla="*/ 1677276 w 1769954"/>
                <a:gd name="connsiteY73" fmla="*/ 338478 h 345708"/>
                <a:gd name="connsiteX74" fmla="*/ 1769947 w 1769954"/>
                <a:gd name="connsiteY74" fmla="*/ 338478 h 345708"/>
                <a:gd name="connsiteX75" fmla="*/ 1769947 w 1769954"/>
                <a:gd name="connsiteY75" fmla="*/ 174169 h 345708"/>
                <a:gd name="connsiteX76" fmla="*/ 1678590 w 1769954"/>
                <a:gd name="connsiteY76" fmla="*/ 85441 h 3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769954" h="345708">
                  <a:moveTo>
                    <a:pt x="196515" y="92671"/>
                  </a:moveTo>
                  <a:lnTo>
                    <a:pt x="99243" y="217546"/>
                  </a:lnTo>
                  <a:lnTo>
                    <a:pt x="194543" y="338478"/>
                  </a:lnTo>
                  <a:lnTo>
                    <a:pt x="84784" y="338478"/>
                  </a:lnTo>
                  <a:lnTo>
                    <a:pt x="0" y="217546"/>
                  </a:lnTo>
                  <a:lnTo>
                    <a:pt x="95300" y="93328"/>
                  </a:lnTo>
                  <a:lnTo>
                    <a:pt x="196515" y="92671"/>
                  </a:lnTo>
                  <a:close/>
                  <a:moveTo>
                    <a:pt x="338478" y="85441"/>
                  </a:moveTo>
                  <a:cubicBezTo>
                    <a:pt x="261581" y="85441"/>
                    <a:pt x="195857" y="124876"/>
                    <a:pt x="195857" y="215575"/>
                  </a:cubicBezTo>
                  <a:cubicBezTo>
                    <a:pt x="195857" y="306274"/>
                    <a:pt x="261581" y="345708"/>
                    <a:pt x="338478" y="345708"/>
                  </a:cubicBezTo>
                  <a:cubicBezTo>
                    <a:pt x="415376" y="345708"/>
                    <a:pt x="481100" y="306274"/>
                    <a:pt x="481100" y="215575"/>
                  </a:cubicBezTo>
                  <a:cubicBezTo>
                    <a:pt x="481757" y="125533"/>
                    <a:pt x="415376" y="85441"/>
                    <a:pt x="338478" y="85441"/>
                  </a:cubicBezTo>
                  <a:close/>
                  <a:moveTo>
                    <a:pt x="291157" y="215575"/>
                  </a:moveTo>
                  <a:cubicBezTo>
                    <a:pt x="291157" y="180741"/>
                    <a:pt x="299701" y="139335"/>
                    <a:pt x="338478" y="139335"/>
                  </a:cubicBezTo>
                  <a:cubicBezTo>
                    <a:pt x="377256" y="139335"/>
                    <a:pt x="385800" y="180741"/>
                    <a:pt x="385800" y="215575"/>
                  </a:cubicBezTo>
                  <a:cubicBezTo>
                    <a:pt x="385800" y="250408"/>
                    <a:pt x="377256" y="291814"/>
                    <a:pt x="338478" y="291814"/>
                  </a:cubicBezTo>
                  <a:cubicBezTo>
                    <a:pt x="299701" y="291814"/>
                    <a:pt x="291157" y="250408"/>
                    <a:pt x="291157" y="215575"/>
                  </a:cubicBezTo>
                  <a:close/>
                  <a:moveTo>
                    <a:pt x="683529" y="85441"/>
                  </a:moveTo>
                  <a:cubicBezTo>
                    <a:pt x="651982" y="85441"/>
                    <a:pt x="627664" y="95300"/>
                    <a:pt x="606632" y="119618"/>
                  </a:cubicBezTo>
                  <a:lnTo>
                    <a:pt x="605318" y="92671"/>
                  </a:lnTo>
                  <a:lnTo>
                    <a:pt x="513962" y="92671"/>
                  </a:lnTo>
                  <a:lnTo>
                    <a:pt x="513962" y="337821"/>
                  </a:lnTo>
                  <a:lnTo>
                    <a:pt x="606632" y="337821"/>
                  </a:lnTo>
                  <a:lnTo>
                    <a:pt x="606632" y="197172"/>
                  </a:lnTo>
                  <a:cubicBezTo>
                    <a:pt x="606632" y="194543"/>
                    <a:pt x="600717" y="143935"/>
                    <a:pt x="646724" y="143935"/>
                  </a:cubicBezTo>
                  <a:cubicBezTo>
                    <a:pt x="675643" y="143935"/>
                    <a:pt x="681558" y="169568"/>
                    <a:pt x="682215" y="193886"/>
                  </a:cubicBezTo>
                  <a:lnTo>
                    <a:pt x="682215" y="337821"/>
                  </a:lnTo>
                  <a:lnTo>
                    <a:pt x="774886" y="337821"/>
                  </a:lnTo>
                  <a:lnTo>
                    <a:pt x="774886" y="173511"/>
                  </a:lnTo>
                  <a:cubicBezTo>
                    <a:pt x="774886" y="119618"/>
                    <a:pt x="736109" y="85441"/>
                    <a:pt x="683529" y="85441"/>
                  </a:cubicBezTo>
                  <a:close/>
                  <a:moveTo>
                    <a:pt x="815635" y="260924"/>
                  </a:moveTo>
                  <a:cubicBezTo>
                    <a:pt x="811034" y="336507"/>
                    <a:pt x="849154" y="345051"/>
                    <a:pt x="912249" y="345051"/>
                  </a:cubicBezTo>
                  <a:cubicBezTo>
                    <a:pt x="926051" y="345051"/>
                    <a:pt x="941167" y="344394"/>
                    <a:pt x="962199" y="340450"/>
                  </a:cubicBezTo>
                  <a:lnTo>
                    <a:pt x="962199" y="285242"/>
                  </a:lnTo>
                  <a:cubicBezTo>
                    <a:pt x="951683" y="286556"/>
                    <a:pt x="938538" y="286556"/>
                    <a:pt x="926708" y="286556"/>
                  </a:cubicBezTo>
                  <a:cubicBezTo>
                    <a:pt x="905019" y="286556"/>
                    <a:pt x="908963" y="255009"/>
                    <a:pt x="908963" y="248437"/>
                  </a:cubicBezTo>
                  <a:lnTo>
                    <a:pt x="908963" y="151165"/>
                  </a:lnTo>
                  <a:lnTo>
                    <a:pt x="962856" y="151165"/>
                  </a:lnTo>
                  <a:lnTo>
                    <a:pt x="962856" y="93328"/>
                  </a:lnTo>
                  <a:lnTo>
                    <a:pt x="908963" y="93328"/>
                  </a:lnTo>
                  <a:lnTo>
                    <a:pt x="908963" y="0"/>
                  </a:lnTo>
                  <a:lnTo>
                    <a:pt x="816292" y="120932"/>
                  </a:lnTo>
                  <a:lnTo>
                    <a:pt x="815635" y="260924"/>
                  </a:lnTo>
                  <a:close/>
                  <a:moveTo>
                    <a:pt x="1097591" y="92671"/>
                  </a:moveTo>
                  <a:lnTo>
                    <a:pt x="1006234" y="92671"/>
                  </a:lnTo>
                  <a:lnTo>
                    <a:pt x="1006234" y="337821"/>
                  </a:lnTo>
                  <a:lnTo>
                    <a:pt x="1098905" y="337821"/>
                  </a:lnTo>
                  <a:lnTo>
                    <a:pt x="1098905" y="239235"/>
                  </a:lnTo>
                  <a:cubicBezTo>
                    <a:pt x="1097591" y="192571"/>
                    <a:pt x="1114022" y="163653"/>
                    <a:pt x="1162657" y="162995"/>
                  </a:cubicBezTo>
                  <a:cubicBezTo>
                    <a:pt x="1169230" y="162995"/>
                    <a:pt x="1175145" y="162995"/>
                    <a:pt x="1182374" y="163653"/>
                  </a:cubicBezTo>
                  <a:lnTo>
                    <a:pt x="1182374" y="85441"/>
                  </a:lnTo>
                  <a:cubicBezTo>
                    <a:pt x="1141626" y="84784"/>
                    <a:pt x="1110735" y="97929"/>
                    <a:pt x="1100219" y="138678"/>
                  </a:cubicBezTo>
                  <a:lnTo>
                    <a:pt x="1099562" y="138678"/>
                  </a:lnTo>
                  <a:lnTo>
                    <a:pt x="1097591" y="92671"/>
                  </a:lnTo>
                  <a:close/>
                  <a:moveTo>
                    <a:pt x="1338140" y="85441"/>
                  </a:moveTo>
                  <a:cubicBezTo>
                    <a:pt x="1261243" y="85441"/>
                    <a:pt x="1195519" y="124876"/>
                    <a:pt x="1195519" y="215575"/>
                  </a:cubicBezTo>
                  <a:cubicBezTo>
                    <a:pt x="1195519" y="306274"/>
                    <a:pt x="1261243" y="345708"/>
                    <a:pt x="1338140" y="345708"/>
                  </a:cubicBezTo>
                  <a:cubicBezTo>
                    <a:pt x="1415037" y="345708"/>
                    <a:pt x="1480761" y="306274"/>
                    <a:pt x="1480761" y="215575"/>
                  </a:cubicBezTo>
                  <a:cubicBezTo>
                    <a:pt x="1480761" y="124876"/>
                    <a:pt x="1414380" y="85441"/>
                    <a:pt x="1338140" y="85441"/>
                  </a:cubicBezTo>
                  <a:close/>
                  <a:moveTo>
                    <a:pt x="1290819" y="215575"/>
                  </a:moveTo>
                  <a:cubicBezTo>
                    <a:pt x="1290819" y="180741"/>
                    <a:pt x="1299363" y="139335"/>
                    <a:pt x="1338140" y="139335"/>
                  </a:cubicBezTo>
                  <a:cubicBezTo>
                    <a:pt x="1376917" y="139335"/>
                    <a:pt x="1385461" y="180741"/>
                    <a:pt x="1385461" y="215575"/>
                  </a:cubicBezTo>
                  <a:cubicBezTo>
                    <a:pt x="1385461" y="250408"/>
                    <a:pt x="1376917" y="291814"/>
                    <a:pt x="1338140" y="291814"/>
                  </a:cubicBezTo>
                  <a:cubicBezTo>
                    <a:pt x="1298706" y="291814"/>
                    <a:pt x="1290819" y="250408"/>
                    <a:pt x="1290819" y="215575"/>
                  </a:cubicBezTo>
                  <a:close/>
                  <a:moveTo>
                    <a:pt x="1678590" y="85441"/>
                  </a:moveTo>
                  <a:cubicBezTo>
                    <a:pt x="1647043" y="85441"/>
                    <a:pt x="1622725" y="95300"/>
                    <a:pt x="1601693" y="119618"/>
                  </a:cubicBezTo>
                  <a:lnTo>
                    <a:pt x="1600379" y="92671"/>
                  </a:lnTo>
                  <a:lnTo>
                    <a:pt x="1509023" y="92671"/>
                  </a:lnTo>
                  <a:lnTo>
                    <a:pt x="1509023" y="337821"/>
                  </a:lnTo>
                  <a:lnTo>
                    <a:pt x="1601693" y="337821"/>
                  </a:lnTo>
                  <a:lnTo>
                    <a:pt x="1601693" y="197829"/>
                  </a:lnTo>
                  <a:cubicBezTo>
                    <a:pt x="1601693" y="195200"/>
                    <a:pt x="1595778" y="144593"/>
                    <a:pt x="1641785" y="144593"/>
                  </a:cubicBezTo>
                  <a:cubicBezTo>
                    <a:pt x="1670704" y="144593"/>
                    <a:pt x="1676619" y="170225"/>
                    <a:pt x="1677276" y="194543"/>
                  </a:cubicBezTo>
                  <a:lnTo>
                    <a:pt x="1677276" y="338478"/>
                  </a:lnTo>
                  <a:lnTo>
                    <a:pt x="1769947" y="338478"/>
                  </a:lnTo>
                  <a:lnTo>
                    <a:pt x="1769947" y="174169"/>
                  </a:lnTo>
                  <a:cubicBezTo>
                    <a:pt x="1770604" y="119618"/>
                    <a:pt x="1731170" y="85441"/>
                    <a:pt x="1678590" y="85441"/>
                  </a:cubicBezTo>
                  <a:close/>
                </a:path>
              </a:pathLst>
            </a:custGeom>
            <a:solidFill>
              <a:schemeClr val="accent1"/>
            </a:solidFill>
            <a:ln w="6540" cap="flat">
              <a:noFill/>
              <a:prstDash val="solid"/>
              <a:miter/>
            </a:ln>
          </p:spPr>
          <p:txBody>
            <a:bodyPr rtlCol="0" anchor="ctr"/>
            <a:lstStyle/>
            <a:p>
              <a:endParaRPr lang="en-GB" dirty="0"/>
            </a:p>
          </p:txBody>
        </p:sp>
      </p:grpSp>
    </p:spTree>
    <p:extLst>
      <p:ext uri="{BB962C8B-B14F-4D97-AF65-F5344CB8AC3E}">
        <p14:creationId xmlns:p14="http://schemas.microsoft.com/office/powerpoint/2010/main" xmlns="" val="19689258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80" r:id="rId6"/>
    <p:sldLayoutId id="2147483681" r:id="rId7"/>
    <p:sldLayoutId id="2147483663" r:id="rId8"/>
    <p:sldLayoutId id="2147483683" r:id="rId9"/>
    <p:sldLayoutId id="2147483684" r:id="rId10"/>
    <p:sldLayoutId id="2147483664" r:id="rId11"/>
    <p:sldLayoutId id="2147483685" r:id="rId12"/>
    <p:sldLayoutId id="2147483686" r:id="rId13"/>
    <p:sldLayoutId id="2147483665" r:id="rId14"/>
    <p:sldLayoutId id="2147483687" r:id="rId15"/>
    <p:sldLayoutId id="2147483688" r:id="rId16"/>
    <p:sldLayoutId id="2147483666" r:id="rId17"/>
    <p:sldLayoutId id="2147483689" r:id="rId18"/>
    <p:sldLayoutId id="2147483690" r:id="rId19"/>
    <p:sldLayoutId id="2147483667" r:id="rId20"/>
    <p:sldLayoutId id="2147483677" r:id="rId21"/>
    <p:sldLayoutId id="2147483678" r:id="rId22"/>
    <p:sldLayoutId id="2147483651" r:id="rId23"/>
    <p:sldLayoutId id="2147483668" r:id="rId24"/>
    <p:sldLayoutId id="2147483669" r:id="rId25"/>
    <p:sldLayoutId id="2147483670" r:id="rId26"/>
    <p:sldLayoutId id="2147483675" r:id="rId27"/>
    <p:sldLayoutId id="2147483676" r:id="rId28"/>
    <p:sldLayoutId id="2147483671" r:id="rId29"/>
    <p:sldLayoutId id="2147483672" r:id="rId30"/>
    <p:sldLayoutId id="2147483673" r:id="rId31"/>
    <p:sldLayoutId id="2147483691" r:id="rId32"/>
    <p:sldLayoutId id="2147483692" r:id="rId33"/>
    <p:sldLayoutId id="2147483693" r:id="rId34"/>
    <p:sldLayoutId id="2147483694" r:id="rId35"/>
    <p:sldLayoutId id="2147483695" r:id="rId36"/>
  </p:sldLayoutIdLst>
  <p:hf hd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16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20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pos="7242">
          <p15:clr>
            <a:srgbClr val="F26B43"/>
          </p15:clr>
        </p15:guide>
        <p15:guide id="4" orient="horz" pos="1026">
          <p15:clr>
            <a:srgbClr val="F26B43"/>
          </p15:clr>
        </p15:guide>
        <p15:guide id="5" orient="horz" pos="3929">
          <p15:clr>
            <a:srgbClr val="F26B43"/>
          </p15:clr>
        </p15:guide>
        <p15:guide id="6" orient="horz" pos="232">
          <p15:clr>
            <a:srgbClr val="F26B43"/>
          </p15:clr>
        </p15:guide>
        <p15:guide id="7" pos="4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5.xml"/><Relationship Id="rId1" Type="http://schemas.openxmlformats.org/officeDocument/2006/relationships/themeOverride" Target="../theme/themeOverride2.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109.xml"/><Relationship Id="rId7" Type="http://schemas.openxmlformats.org/officeDocument/2006/relationships/image" Target="../media/image79.png"/><Relationship Id="rId2" Type="http://schemas.openxmlformats.org/officeDocument/2006/relationships/slideLayout" Target="../slideLayouts/slideLayout5.xml"/><Relationship Id="rId1" Type="http://schemas.openxmlformats.org/officeDocument/2006/relationships/themeOverride" Target="../theme/themeOverride3.xml"/><Relationship Id="rId6" Type="http://schemas.openxmlformats.org/officeDocument/2006/relationships/customXml" Target="../ink/ink2.xml"/><Relationship Id="rId5" Type="http://schemas.openxmlformats.org/officeDocument/2006/relationships/image" Target="../media/image78.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customXml" Target="../ink/ink4.xml"/><Relationship Id="rId4" Type="http://schemas.openxmlformats.org/officeDocument/2006/relationships/image" Target="../media/image78.png"/></Relationships>
</file>

<file path=ppt/slides/_rels/slide111.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image" Target="../media/image82.png"/><Relationship Id="rId2" Type="http://schemas.openxmlformats.org/officeDocument/2006/relationships/notesSlide" Target="../notesSlides/notesSlide111.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customXml" Target="../ink/ink6.xml"/><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8.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hyperlink" Target="https://test-aurora-web.sina.local/"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9.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3.xml"/><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test-aurora-web.sina.local/"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60.png"/></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7.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Contact – Autoritatea Națională pentru Protecția Drepturilor Copilului și  Adopție">
            <a:extLst>
              <a:ext uri="{FF2B5EF4-FFF2-40B4-BE49-F238E27FC236}">
                <a16:creationId xmlns:a16="http://schemas.microsoft.com/office/drawing/2014/main" xmlns="" id="{85F457E3-5A5B-8091-CD97-E50CB91CEDA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920716" y="0"/>
            <a:ext cx="3271284" cy="815999"/>
          </a:xfrm>
          <a:prstGeom prst="rect">
            <a:avLst/>
          </a:prstGeom>
          <a:noFill/>
          <a:ln>
            <a:noFill/>
          </a:ln>
          <a:effectLst>
            <a:glow rad="50800">
              <a:schemeClr val="accent3">
                <a:lumMod val="75000"/>
                <a:alpha val="40000"/>
              </a:schemeClr>
            </a:glow>
            <a:outerShdw blurRad="50800" dist="114300" dir="5400000" algn="ctr" rotWithShape="0">
              <a:schemeClr val="accent4">
                <a:lumMod val="75000"/>
              </a:schemeClr>
            </a:outerShdw>
            <a:reflection blurRad="190500" stA="45000" endPos="65000" dist="50800" dir="5400000" sy="-100000" algn="bl" rotWithShape="0"/>
          </a:effectLst>
        </p:spPr>
      </p:pic>
      <p:sp>
        <p:nvSpPr>
          <p:cNvPr id="76" name="Titel 75">
            <a:extLst>
              <a:ext uri="{FF2B5EF4-FFF2-40B4-BE49-F238E27FC236}">
                <a16:creationId xmlns:a16="http://schemas.microsoft.com/office/drawing/2014/main" xmlns="" id="{0D77A935-C444-DFC5-4D01-11FFBA9D4E13}"/>
              </a:ext>
            </a:extLst>
          </p:cNvPr>
          <p:cNvSpPr>
            <a:spLocks noGrp="1"/>
          </p:cNvSpPr>
          <p:nvPr>
            <p:ph type="ctrTitle"/>
          </p:nvPr>
        </p:nvSpPr>
        <p:spPr>
          <a:xfrm>
            <a:off x="566529" y="3738006"/>
            <a:ext cx="7560000" cy="443198"/>
          </a:xfrm>
        </p:spPr>
        <p:txBody>
          <a:bodyPr vert="horz"/>
          <a:lstStyle/>
          <a:p>
            <a:r>
              <a:rPr lang="de-DE" dirty="0">
                <a:cs typeface="Calibri"/>
              </a:rPr>
              <a:t/>
            </a:r>
            <a:br>
              <a:rPr lang="de-DE" dirty="0">
                <a:cs typeface="Calibri"/>
              </a:rPr>
            </a:br>
            <a:r>
              <a:rPr lang="de-DE" dirty="0">
                <a:cs typeface="Calibri Light"/>
              </a:rPr>
              <a:t>Suport curs pentru utilizarea </a:t>
            </a:r>
            <a:br>
              <a:rPr lang="de-DE" dirty="0">
                <a:cs typeface="Calibri Light"/>
              </a:rPr>
            </a:br>
            <a:r>
              <a:rPr lang="de-DE" dirty="0">
                <a:cs typeface="Calibri Light"/>
              </a:rPr>
              <a:t/>
            </a:r>
            <a:br>
              <a:rPr lang="de-DE" dirty="0">
                <a:cs typeface="Calibri Light"/>
              </a:rPr>
            </a:br>
            <a:r>
              <a:rPr lang="de-DE" dirty="0">
                <a:cs typeface="Calibri Light"/>
              </a:rPr>
              <a:t>subsistemului </a:t>
            </a:r>
            <a:r>
              <a:rPr lang="de-DE" dirty="0">
                <a:cs typeface="Calibri"/>
              </a:rPr>
              <a:t>OBSERVATORUL  COPILULUI</a:t>
            </a:r>
            <a:endParaRPr lang="en-US" dirty="0"/>
          </a:p>
        </p:txBody>
      </p:sp>
      <p:sp>
        <p:nvSpPr>
          <p:cNvPr id="2" name="TextBox 1">
            <a:extLst>
              <a:ext uri="{FF2B5EF4-FFF2-40B4-BE49-F238E27FC236}">
                <a16:creationId xmlns:a16="http://schemas.microsoft.com/office/drawing/2014/main" xmlns="" id="{CEA1F5D0-3F25-A3CF-1ABB-C69813D073DE}"/>
              </a:ext>
            </a:extLst>
          </p:cNvPr>
          <p:cNvSpPr txBox="1"/>
          <p:nvPr/>
        </p:nvSpPr>
        <p:spPr>
          <a:xfrm>
            <a:off x="5628265" y="5968692"/>
            <a:ext cx="1978484" cy="461665"/>
          </a:xfrm>
          <a:prstGeom prst="rect">
            <a:avLst/>
          </a:prstGeom>
          <a:noFill/>
        </p:spPr>
        <p:txBody>
          <a:bodyPr wrap="square" rtlCol="0">
            <a:spAutoFit/>
          </a:bodyPr>
          <a:lstStyle/>
          <a:p>
            <a:r>
              <a:rPr lang="en-US" sz="2400" dirty="0">
                <a:solidFill>
                  <a:schemeClr val="bg1"/>
                </a:solidFill>
              </a:rPr>
              <a:t>2023</a:t>
            </a:r>
          </a:p>
        </p:txBody>
      </p:sp>
      <p:pic>
        <p:nvPicPr>
          <p:cNvPr id="3" name="Image17">
            <a:extLst>
              <a:ext uri="{FF2B5EF4-FFF2-40B4-BE49-F238E27FC236}">
                <a16:creationId xmlns:a16="http://schemas.microsoft.com/office/drawing/2014/main" xmlns="" id="{323A270E-0839-179D-1517-1E36B447DB7C}"/>
              </a:ext>
            </a:extLst>
          </p:cNvPr>
          <p:cNvPicPr>
            <a:picLocks noChangeAspect="1"/>
          </p:cNvPicPr>
          <p:nvPr/>
        </p:nvPicPr>
        <p:blipFill>
          <a:blip r:embed="rId4"/>
          <a:stretch>
            <a:fillRect/>
          </a:stretch>
        </p:blipFill>
        <p:spPr bwMode="auto">
          <a:xfrm>
            <a:off x="278095" y="223070"/>
            <a:ext cx="4485291" cy="580478"/>
          </a:xfrm>
          <a:prstGeom prst="rect">
            <a:avLst/>
          </a:prstGeom>
        </p:spPr>
      </p:pic>
      <p:sp>
        <p:nvSpPr>
          <p:cNvPr id="7" name="TextBox 6">
            <a:extLst>
              <a:ext uri="{FF2B5EF4-FFF2-40B4-BE49-F238E27FC236}">
                <a16:creationId xmlns:a16="http://schemas.microsoft.com/office/drawing/2014/main" xmlns="" id="{0AAF7173-5AA7-1081-6E28-D20ABA411281}"/>
              </a:ext>
            </a:extLst>
          </p:cNvPr>
          <p:cNvSpPr txBox="1"/>
          <p:nvPr/>
        </p:nvSpPr>
        <p:spPr>
          <a:xfrm>
            <a:off x="415266" y="4282906"/>
            <a:ext cx="7711263" cy="369332"/>
          </a:xfrm>
          <a:prstGeom prst="rect">
            <a:avLst/>
          </a:prstGeom>
          <a:noFill/>
        </p:spPr>
        <p:txBody>
          <a:bodyPr wrap="square">
            <a:spAutoFit/>
          </a:bodyPr>
          <a:lstStyle/>
          <a:p>
            <a:pPr algn="ctr" fontAlgn="base"/>
            <a:r>
              <a:rPr lang="en-US" b="1" i="0" dirty="0" err="1">
                <a:solidFill>
                  <a:srgbClr val="FFFF00"/>
                </a:solidFill>
                <a:effectLst/>
                <a:latin typeface="inherit"/>
              </a:rPr>
              <a:t>Sistem</a:t>
            </a:r>
            <a:r>
              <a:rPr lang="en-US" b="1" i="0" dirty="0">
                <a:solidFill>
                  <a:srgbClr val="FFFF00"/>
                </a:solidFill>
                <a:effectLst/>
                <a:latin typeface="inherit"/>
              </a:rPr>
              <a:t> Informatic </a:t>
            </a:r>
            <a:r>
              <a:rPr lang="en-US" b="1" i="0" dirty="0" err="1">
                <a:solidFill>
                  <a:srgbClr val="FFFF00"/>
                </a:solidFill>
                <a:effectLst/>
                <a:latin typeface="inherit"/>
              </a:rPr>
              <a:t>Naţional</a:t>
            </a:r>
            <a:r>
              <a:rPr lang="en-US" b="1" i="0" dirty="0">
                <a:solidFill>
                  <a:srgbClr val="FFFF00"/>
                </a:solidFill>
                <a:effectLst/>
                <a:latin typeface="inherit"/>
              </a:rPr>
              <a:t> </a:t>
            </a:r>
            <a:r>
              <a:rPr lang="en-US" b="1" i="0" dirty="0" err="1">
                <a:solidFill>
                  <a:srgbClr val="FFFF00"/>
                </a:solidFill>
                <a:effectLst/>
                <a:latin typeface="inherit"/>
              </a:rPr>
              <a:t>pentru</a:t>
            </a:r>
            <a:r>
              <a:rPr lang="en-US" b="1" i="0" dirty="0">
                <a:solidFill>
                  <a:srgbClr val="FFFF00"/>
                </a:solidFill>
                <a:effectLst/>
                <a:latin typeface="inherit"/>
              </a:rPr>
              <a:t> </a:t>
            </a:r>
            <a:r>
              <a:rPr lang="en-US" b="1" i="0" dirty="0" err="1">
                <a:solidFill>
                  <a:srgbClr val="FFFF00"/>
                </a:solidFill>
                <a:effectLst/>
                <a:latin typeface="inherit"/>
              </a:rPr>
              <a:t>Adopţie</a:t>
            </a:r>
            <a:r>
              <a:rPr lang="en-US" b="1" i="0" dirty="0">
                <a:solidFill>
                  <a:srgbClr val="FFFF00"/>
                </a:solidFill>
                <a:effectLst/>
                <a:latin typeface="inherit"/>
              </a:rPr>
              <a:t> – SINA Cod </a:t>
            </a:r>
            <a:r>
              <a:rPr lang="en-US" b="1" i="0" dirty="0" err="1">
                <a:solidFill>
                  <a:srgbClr val="FFFF00"/>
                </a:solidFill>
                <a:effectLst/>
                <a:latin typeface="inherit"/>
              </a:rPr>
              <a:t>MySMIS</a:t>
            </a:r>
            <a:r>
              <a:rPr lang="en-US" b="1" i="0" dirty="0">
                <a:solidFill>
                  <a:srgbClr val="FFFF00"/>
                </a:solidFill>
                <a:effectLst/>
                <a:latin typeface="inherit"/>
              </a:rPr>
              <a:t> 2014+: 131382</a:t>
            </a:r>
            <a:endParaRPr lang="en-US" b="0" i="0" dirty="0">
              <a:solidFill>
                <a:srgbClr val="FFFF00"/>
              </a:solidFill>
              <a:effectLst/>
              <a:latin typeface="Open Sans" panose="020B0606030504020204" pitchFamily="34" charset="0"/>
            </a:endParaRPr>
          </a:p>
        </p:txBody>
      </p:sp>
    </p:spTree>
    <p:extLst>
      <p:ext uri="{BB962C8B-B14F-4D97-AF65-F5344CB8AC3E}">
        <p14:creationId xmlns:p14="http://schemas.microsoft.com/office/powerpoint/2010/main" xmlns="" val="314722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01. Introducere (</a:t>
            </a:r>
            <a:r>
              <a:rPr lang="en-US" dirty="0"/>
              <a:t>7</a:t>
            </a:r>
            <a:r>
              <a:rPr lang="ro-RO" dirty="0"/>
              <a:t>)</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a:bodyPr>
          <a:lstStyle/>
          <a:p>
            <a:endParaRPr lang="en-US" dirty="0"/>
          </a:p>
          <a:p>
            <a:pPr marL="0" indent="0">
              <a:buNone/>
            </a:pPr>
            <a:endParaRPr lang="en-US" dirty="0"/>
          </a:p>
          <a:p>
            <a:r>
              <a:rPr lang="ro-RO" dirty="0"/>
              <a:t>Datele vor fi colectate continuu, în funcție de situația de la nivel local și a planificării întocmite de lucrătorii comunitari, validate la nivel local și ulterior de coordonatorii județeni/locali. </a:t>
            </a:r>
            <a:endParaRPr lang="en-US" dirty="0"/>
          </a:p>
          <a:p>
            <a:pPr marL="0" indent="0">
              <a:buNone/>
            </a:pPr>
            <a:endParaRPr lang="ro-RO"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10</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sz="3200" b="1" dirty="0">
                <a:solidFill>
                  <a:schemeClr val="accent1"/>
                </a:solidFill>
                <a:ea typeface="+mj-ea"/>
                <a:cs typeface="+mj-cs"/>
              </a:rPr>
              <a:t>Observatorul Copilului</a:t>
            </a:r>
            <a:r>
              <a:rPr lang="en-US" sz="3200" b="1" dirty="0">
                <a:solidFill>
                  <a:schemeClr val="accent1"/>
                </a:solidFill>
                <a:ea typeface="+mj-ea"/>
                <a:cs typeface="+mj-cs"/>
              </a:rPr>
              <a:t>  - </a:t>
            </a:r>
            <a:r>
              <a:rPr lang="pt-BR" sz="3200" b="1" dirty="0">
                <a:solidFill>
                  <a:schemeClr val="accent1"/>
                </a:solidFill>
                <a:ea typeface="+mj-ea"/>
                <a:cs typeface="+mj-cs"/>
              </a:rPr>
              <a:t>Colectarea datelor</a:t>
            </a:r>
            <a:endParaRPr lang="en-US" sz="3200" b="1" dirty="0">
              <a:solidFill>
                <a:schemeClr val="accent1"/>
              </a:solidFill>
              <a:ea typeface="+mj-ea"/>
              <a:cs typeface="+mj-cs"/>
            </a:endParaRPr>
          </a:p>
        </p:txBody>
      </p:sp>
    </p:spTree>
    <p:extLst>
      <p:ext uri="{BB962C8B-B14F-4D97-AF65-F5344CB8AC3E}">
        <p14:creationId xmlns:p14="http://schemas.microsoft.com/office/powerpoint/2010/main" xmlns="" val="20699180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19"/>
          <p:cNvSpPr txBox="1"/>
          <p:nvPr/>
        </p:nvSpPr>
        <p:spPr>
          <a:xfrm>
            <a:off x="855489" y="407989"/>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(2</a:t>
            </a:r>
            <a:r>
              <a:rPr lang="ro-RO" sz="3200" b="1" dirty="0">
                <a:solidFill>
                  <a:schemeClr val="accent1"/>
                </a:solidFill>
                <a:latin typeface="+mj-lt"/>
                <a:ea typeface="+mj-ea"/>
                <a:cs typeface="+mj-cs"/>
              </a:rPr>
              <a:t>0</a:t>
            </a:r>
            <a:r>
              <a:rPr lang="en-US" sz="3200" b="1" dirty="0">
                <a:solidFill>
                  <a:schemeClr val="accent1"/>
                </a:solidFill>
                <a:latin typeface="+mj-lt"/>
                <a:ea typeface="+mj-ea"/>
                <a:cs typeface="+mj-cs"/>
              </a:rPr>
              <a:t>)</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Roluri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și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acțiuni</a:t>
            </a:r>
            <a:r>
              <a:rPr lang="en-US" sz="3200" b="1" dirty="0">
                <a:solidFill>
                  <a:schemeClr val="accent1"/>
                </a:solidFill>
                <a:latin typeface="+mj-lt"/>
                <a:ea typeface="+mj-ea"/>
                <a:cs typeface="+mj-cs"/>
                <a:sym typeface="Calibri"/>
              </a:rPr>
              <a:t> ale </a:t>
            </a:r>
            <a:r>
              <a:rPr lang="en-US" sz="3200" b="1" dirty="0" err="1">
                <a:solidFill>
                  <a:schemeClr val="accent1"/>
                </a:solidFill>
                <a:latin typeface="+mj-lt"/>
                <a:ea typeface="+mj-ea"/>
                <a:cs typeface="+mj-cs"/>
                <a:sym typeface="Calibri"/>
              </a:rPr>
              <a:t>coordonatorilor</a:t>
            </a:r>
            <a:endParaRPr sz="3200" b="1" dirty="0">
              <a:solidFill>
                <a:schemeClr val="accent1"/>
              </a:solidFill>
              <a:latin typeface="+mj-lt"/>
              <a:ea typeface="+mj-ea"/>
              <a:cs typeface="+mj-cs"/>
              <a:sym typeface="Calibri"/>
            </a:endParaRPr>
          </a:p>
        </p:txBody>
      </p:sp>
      <p:sp>
        <p:nvSpPr>
          <p:cNvPr id="1415" name="Google Shape;1415;p119"/>
          <p:cNvSpPr txBox="1"/>
          <p:nvPr/>
        </p:nvSpPr>
        <p:spPr>
          <a:xfrm>
            <a:off x="812798" y="1498171"/>
            <a:ext cx="11336511" cy="4616443"/>
          </a:xfrm>
          <a:prstGeom prst="rect">
            <a:avLst/>
          </a:prstGeom>
          <a:noFill/>
          <a:ln>
            <a:noFill/>
          </a:ln>
        </p:spPr>
        <p:txBody>
          <a:bodyPr spcFirstLastPara="1" wrap="square" lIns="121900" tIns="60933" rIns="121900" bIns="60933" anchor="t" anchorCtr="0">
            <a:normAutofit/>
          </a:bodyPr>
          <a:lstStyle/>
          <a:p>
            <a:pPr marL="228594" indent="-228657">
              <a:buClr>
                <a:schemeClr val="dk1"/>
              </a:buClr>
              <a:buSzPct val="100000"/>
              <a:buFont typeface="Noto Sans Symbols"/>
              <a:buChar char="−"/>
            </a:pPr>
            <a:r>
              <a:rPr lang="en-US" sz="2000" dirty="0" err="1">
                <a:solidFill>
                  <a:schemeClr val="dk1"/>
                </a:solidFill>
                <a:cs typeface="Calibri"/>
                <a:sym typeface="Calibri"/>
              </a:rPr>
              <a:t>Monitorizarea</a:t>
            </a:r>
            <a:r>
              <a:rPr lang="en-US" sz="2000" dirty="0">
                <a:solidFill>
                  <a:schemeClr val="dk1"/>
                </a:solidFill>
                <a:cs typeface="Calibri"/>
                <a:sym typeface="Calibri"/>
              </a:rPr>
              <a:t> </a:t>
            </a:r>
            <a:r>
              <a:rPr lang="en-US" sz="2000" dirty="0" err="1">
                <a:solidFill>
                  <a:schemeClr val="dk1"/>
                </a:solidFill>
                <a:cs typeface="Calibri"/>
                <a:sym typeface="Calibri"/>
              </a:rPr>
              <a:t>activității</a:t>
            </a:r>
            <a:endParaRPr sz="2000" dirty="0">
              <a:solidFill>
                <a:schemeClr val="dk1"/>
              </a:solidFill>
              <a:cs typeface="Calibri"/>
            </a:endParaRPr>
          </a:p>
          <a:p>
            <a:pPr marL="685783" lvl="1" indent="-228614">
              <a:spcBef>
                <a:spcPts val="500"/>
              </a:spcBef>
              <a:buClr>
                <a:schemeClr val="dk1"/>
              </a:buClr>
              <a:buSzPct val="100000"/>
              <a:buFont typeface="Noto Sans Symbols"/>
              <a:buChar char="✔"/>
            </a:pPr>
            <a:r>
              <a:rPr lang="en-US" sz="2000" dirty="0" err="1">
                <a:solidFill>
                  <a:schemeClr val="dk1"/>
                </a:solidFill>
                <a:cs typeface="Calibri"/>
                <a:sym typeface="Calibri"/>
              </a:rPr>
              <a:t>Persoane</a:t>
            </a:r>
            <a:endParaRPr sz="2000" dirty="0">
              <a:solidFill>
                <a:schemeClr val="dk1"/>
              </a:solidFill>
              <a:cs typeface="Calibri"/>
            </a:endParaRPr>
          </a:p>
          <a:p>
            <a:pPr marL="685783" lvl="1" indent="-228614">
              <a:spcBef>
                <a:spcPts val="500"/>
              </a:spcBef>
              <a:buClr>
                <a:schemeClr val="dk1"/>
              </a:buClr>
              <a:buSzPct val="100000"/>
              <a:buFont typeface="Noto Sans Symbols"/>
              <a:buChar char="✔"/>
            </a:pPr>
            <a:r>
              <a:rPr lang="en-US" sz="2000" dirty="0" err="1">
                <a:solidFill>
                  <a:schemeClr val="dk1"/>
                </a:solidFill>
                <a:cs typeface="Calibri"/>
                <a:sym typeface="Calibri"/>
              </a:rPr>
              <a:t>Gospodării</a:t>
            </a:r>
            <a:endParaRPr sz="2000" dirty="0">
              <a:solidFill>
                <a:schemeClr val="dk1"/>
              </a:solidFill>
              <a:cs typeface="Calibri"/>
            </a:endParaRPr>
          </a:p>
          <a:p>
            <a:pPr marL="685783" lvl="1" indent="-228614">
              <a:spcBef>
                <a:spcPts val="500"/>
              </a:spcBef>
              <a:buClr>
                <a:schemeClr val="dk1"/>
              </a:buClr>
              <a:buSzPct val="100000"/>
              <a:buFont typeface="Noto Sans Symbols"/>
              <a:buChar char="✔"/>
            </a:pPr>
            <a:r>
              <a:rPr lang="en-US" sz="2000" dirty="0" err="1">
                <a:solidFill>
                  <a:schemeClr val="dk1"/>
                </a:solidFill>
                <a:cs typeface="Calibri"/>
                <a:sym typeface="Calibri"/>
              </a:rPr>
              <a:t>Servicii</a:t>
            </a:r>
            <a:endParaRPr sz="2000" dirty="0">
              <a:solidFill>
                <a:schemeClr val="dk1"/>
              </a:solidFill>
              <a:cs typeface="Calibri"/>
            </a:endParaRPr>
          </a:p>
          <a:p>
            <a:pPr marL="685783" lvl="1" indent="-228614">
              <a:spcBef>
                <a:spcPts val="500"/>
              </a:spcBef>
              <a:buClr>
                <a:schemeClr val="dk1"/>
              </a:buClr>
              <a:buSzPct val="100000"/>
              <a:buFont typeface="Noto Sans Symbols"/>
              <a:buChar char="✔"/>
            </a:pPr>
            <a:r>
              <a:rPr lang="en-US" sz="2000" dirty="0" err="1">
                <a:solidFill>
                  <a:schemeClr val="dk1"/>
                </a:solidFill>
                <a:cs typeface="Calibri"/>
                <a:sym typeface="Calibri"/>
              </a:rPr>
              <a:t>Activitatea</a:t>
            </a:r>
            <a:r>
              <a:rPr lang="en-US" sz="2000" dirty="0">
                <a:solidFill>
                  <a:schemeClr val="dk1"/>
                </a:solidFill>
                <a:cs typeface="Calibri"/>
                <a:sym typeface="Calibri"/>
              </a:rPr>
              <a:t> </a:t>
            </a:r>
            <a:r>
              <a:rPr lang="en-US" sz="2000" dirty="0" err="1">
                <a:solidFill>
                  <a:schemeClr val="dk1"/>
                </a:solidFill>
                <a:cs typeface="Calibri"/>
                <a:sym typeface="Calibri"/>
              </a:rPr>
              <a:t>profesioniștilor</a:t>
            </a:r>
            <a:endParaRPr sz="2000" dirty="0">
              <a:solidFill>
                <a:schemeClr val="dk1"/>
              </a:solidFill>
              <a:cs typeface="Calibri"/>
            </a:endParaRPr>
          </a:p>
          <a:p>
            <a:pPr marL="228594" indent="-228657">
              <a:spcBef>
                <a:spcPts val="1000"/>
              </a:spcBef>
              <a:buClr>
                <a:schemeClr val="dk1"/>
              </a:buClr>
              <a:buSzPct val="100000"/>
              <a:buFont typeface="Noto Sans Symbols"/>
              <a:buChar char="−"/>
            </a:pPr>
            <a:r>
              <a:rPr lang="en-US" sz="2000" dirty="0" err="1">
                <a:solidFill>
                  <a:schemeClr val="dk1"/>
                </a:solidFill>
                <a:cs typeface="Calibri"/>
                <a:sym typeface="Calibri"/>
              </a:rPr>
              <a:t>Sprijin</a:t>
            </a:r>
            <a:r>
              <a:rPr lang="en-US" sz="2000" dirty="0">
                <a:solidFill>
                  <a:schemeClr val="dk1"/>
                </a:solidFill>
                <a:cs typeface="Calibri"/>
                <a:sym typeface="Calibri"/>
              </a:rPr>
              <a:t> </a:t>
            </a:r>
            <a:r>
              <a:rPr lang="en-US" sz="2000" dirty="0" err="1">
                <a:solidFill>
                  <a:schemeClr val="dk1"/>
                </a:solidFill>
                <a:cs typeface="Calibri"/>
                <a:sym typeface="Calibri"/>
              </a:rPr>
              <a:t>în</a:t>
            </a:r>
            <a:r>
              <a:rPr lang="en-US" sz="2000" dirty="0">
                <a:solidFill>
                  <a:schemeClr val="dk1"/>
                </a:solidFill>
                <a:cs typeface="Calibri"/>
                <a:sym typeface="Calibri"/>
              </a:rPr>
              <a:t> </a:t>
            </a:r>
            <a:r>
              <a:rPr lang="en-US" sz="2000" dirty="0" err="1">
                <a:solidFill>
                  <a:schemeClr val="dk1"/>
                </a:solidFill>
                <a:cs typeface="Calibri"/>
                <a:sym typeface="Calibri"/>
              </a:rPr>
              <a:t>planificarea</a:t>
            </a:r>
            <a:r>
              <a:rPr lang="en-US" sz="2000" dirty="0">
                <a:solidFill>
                  <a:schemeClr val="dk1"/>
                </a:solidFill>
                <a:cs typeface="Calibri"/>
                <a:sym typeface="Calibri"/>
              </a:rPr>
              <a:t> </a:t>
            </a:r>
            <a:r>
              <a:rPr lang="en-US" sz="2000" dirty="0" err="1">
                <a:solidFill>
                  <a:schemeClr val="dk1"/>
                </a:solidFill>
                <a:cs typeface="Calibri"/>
                <a:sym typeface="Calibri"/>
              </a:rPr>
              <a:t>intervențiilor</a:t>
            </a:r>
            <a:r>
              <a:rPr lang="en-US" sz="2000" dirty="0">
                <a:solidFill>
                  <a:schemeClr val="dk1"/>
                </a:solidFill>
                <a:cs typeface="Calibri"/>
                <a:sym typeface="Calibri"/>
              </a:rPr>
              <a:t>, </a:t>
            </a:r>
            <a:r>
              <a:rPr lang="en-US" sz="2000" dirty="0" err="1">
                <a:solidFill>
                  <a:schemeClr val="dk1"/>
                </a:solidFill>
                <a:cs typeface="Calibri"/>
                <a:sym typeface="Calibri"/>
              </a:rPr>
              <a:t>supervizare</a:t>
            </a:r>
            <a:r>
              <a:rPr lang="en-US" sz="2000" dirty="0">
                <a:solidFill>
                  <a:schemeClr val="dk1"/>
                </a:solidFill>
                <a:cs typeface="Calibri"/>
                <a:sym typeface="Calibri"/>
              </a:rPr>
              <a:t> </a:t>
            </a:r>
            <a:r>
              <a:rPr lang="en-US" sz="2000" dirty="0" err="1">
                <a:solidFill>
                  <a:schemeClr val="dk1"/>
                </a:solidFill>
                <a:cs typeface="Calibri"/>
                <a:sym typeface="Calibri"/>
              </a:rPr>
              <a:t>și</a:t>
            </a:r>
            <a:r>
              <a:rPr lang="en-US" sz="2000" dirty="0">
                <a:solidFill>
                  <a:schemeClr val="dk1"/>
                </a:solidFill>
                <a:cs typeface="Calibri"/>
                <a:sym typeface="Calibri"/>
              </a:rPr>
              <a:t> </a:t>
            </a:r>
            <a:r>
              <a:rPr lang="en-US" sz="2000" dirty="0" err="1">
                <a:solidFill>
                  <a:schemeClr val="dk1"/>
                </a:solidFill>
                <a:cs typeface="Calibri"/>
                <a:sym typeface="Calibri"/>
              </a:rPr>
              <a:t>oferirea</a:t>
            </a:r>
            <a:r>
              <a:rPr lang="en-US" sz="2000" dirty="0">
                <a:solidFill>
                  <a:schemeClr val="dk1"/>
                </a:solidFill>
                <a:cs typeface="Calibri"/>
                <a:sym typeface="Calibri"/>
              </a:rPr>
              <a:t> de </a:t>
            </a:r>
            <a:r>
              <a:rPr lang="en-US" sz="2000" dirty="0" err="1">
                <a:solidFill>
                  <a:schemeClr val="dk1"/>
                </a:solidFill>
                <a:cs typeface="Calibri"/>
                <a:sym typeface="Calibri"/>
              </a:rPr>
              <a:t>sugestii</a:t>
            </a:r>
            <a:r>
              <a:rPr lang="en-US" sz="2000" dirty="0">
                <a:solidFill>
                  <a:schemeClr val="dk1"/>
                </a:solidFill>
                <a:cs typeface="Calibri"/>
                <a:sym typeface="Calibri"/>
              </a:rPr>
              <a:t> cu </a:t>
            </a:r>
            <a:r>
              <a:rPr lang="en-US" sz="2000" dirty="0" err="1">
                <a:solidFill>
                  <a:schemeClr val="dk1"/>
                </a:solidFill>
                <a:cs typeface="Calibri"/>
                <a:sym typeface="Calibri"/>
              </a:rPr>
              <a:t>privire</a:t>
            </a:r>
            <a:r>
              <a:rPr lang="en-US" sz="2000" dirty="0">
                <a:solidFill>
                  <a:schemeClr val="dk1"/>
                </a:solidFill>
                <a:cs typeface="Calibri"/>
                <a:sym typeface="Calibri"/>
              </a:rPr>
              <a:t> la </a:t>
            </a:r>
            <a:r>
              <a:rPr lang="en-US" sz="2000" dirty="0" err="1">
                <a:solidFill>
                  <a:schemeClr val="dk1"/>
                </a:solidFill>
                <a:cs typeface="Calibri"/>
                <a:sym typeface="Calibri"/>
              </a:rPr>
              <a:t>prioritizarea</a:t>
            </a:r>
            <a:r>
              <a:rPr lang="en-US" sz="2000" dirty="0">
                <a:solidFill>
                  <a:schemeClr val="dk1"/>
                </a:solidFill>
                <a:cs typeface="Calibri"/>
                <a:sym typeface="Calibri"/>
              </a:rPr>
              <a:t> </a:t>
            </a:r>
            <a:r>
              <a:rPr lang="en-US" sz="2000" dirty="0" err="1">
                <a:solidFill>
                  <a:schemeClr val="dk1"/>
                </a:solidFill>
                <a:cs typeface="Calibri"/>
                <a:sym typeface="Calibri"/>
              </a:rPr>
              <a:t>cazurilor</a:t>
            </a:r>
            <a:r>
              <a:rPr lang="en-US" sz="2000" dirty="0">
                <a:solidFill>
                  <a:schemeClr val="dk1"/>
                </a:solidFill>
                <a:cs typeface="Calibri"/>
                <a:sym typeface="Calibri"/>
              </a:rPr>
              <a:t>, </a:t>
            </a:r>
            <a:r>
              <a:rPr lang="en-US" sz="2000" dirty="0" err="1">
                <a:solidFill>
                  <a:schemeClr val="dk1"/>
                </a:solidFill>
                <a:cs typeface="Calibri"/>
                <a:sym typeface="Calibri"/>
              </a:rPr>
              <a:t>furnizarea</a:t>
            </a:r>
            <a:r>
              <a:rPr lang="en-US" sz="2000" dirty="0">
                <a:solidFill>
                  <a:schemeClr val="dk1"/>
                </a:solidFill>
                <a:cs typeface="Calibri"/>
                <a:sym typeface="Calibri"/>
              </a:rPr>
              <a:t> </a:t>
            </a:r>
            <a:r>
              <a:rPr lang="en-US" sz="2000" dirty="0" err="1">
                <a:solidFill>
                  <a:schemeClr val="dk1"/>
                </a:solidFill>
                <a:cs typeface="Calibri"/>
                <a:sym typeface="Calibri"/>
              </a:rPr>
              <a:t>serviciilor</a:t>
            </a:r>
            <a:r>
              <a:rPr lang="en-US" sz="2000" dirty="0">
                <a:solidFill>
                  <a:schemeClr val="dk1"/>
                </a:solidFill>
                <a:cs typeface="Calibri"/>
                <a:sym typeface="Calibri"/>
              </a:rPr>
              <a:t> etc.</a:t>
            </a:r>
            <a:endParaRPr sz="2000" dirty="0">
              <a:solidFill>
                <a:schemeClr val="dk1"/>
              </a:solidFill>
              <a:cs typeface="Calibri"/>
            </a:endParaRPr>
          </a:p>
          <a:p>
            <a:pPr marL="228594" indent="-228657">
              <a:spcBef>
                <a:spcPts val="1000"/>
              </a:spcBef>
              <a:buClr>
                <a:schemeClr val="dk1"/>
              </a:buClr>
              <a:buSzPct val="100000"/>
              <a:buFont typeface="Noto Sans Symbols"/>
              <a:buChar char="−"/>
            </a:pPr>
            <a:r>
              <a:rPr lang="en-US" sz="2000" dirty="0" err="1">
                <a:solidFill>
                  <a:schemeClr val="dk1"/>
                </a:solidFill>
                <a:cs typeface="Calibri"/>
                <a:sym typeface="Calibri"/>
              </a:rPr>
              <a:t>Notificări</a:t>
            </a:r>
            <a:endParaRPr sz="2000" dirty="0">
              <a:solidFill>
                <a:schemeClr val="dk1"/>
              </a:solidFill>
              <a:cs typeface="Calibri"/>
            </a:endParaRPr>
          </a:p>
          <a:p>
            <a:pPr marL="764098" lvl="1" indent="-306930">
              <a:spcBef>
                <a:spcPts val="500"/>
              </a:spcBef>
              <a:buClr>
                <a:schemeClr val="dk1"/>
              </a:buClr>
              <a:buSzPct val="100000"/>
              <a:buFont typeface="Noto Sans Symbols"/>
              <a:buChar char="✔"/>
            </a:pPr>
            <a:r>
              <a:rPr lang="en-US" sz="2000" dirty="0" err="1">
                <a:solidFill>
                  <a:schemeClr val="dk1"/>
                </a:solidFill>
                <a:cs typeface="Calibri"/>
                <a:sym typeface="Calibri"/>
              </a:rPr>
              <a:t>Validare</a:t>
            </a:r>
            <a:r>
              <a:rPr lang="en-US" sz="2000" dirty="0">
                <a:solidFill>
                  <a:schemeClr val="dk1"/>
                </a:solidFill>
                <a:cs typeface="Calibri"/>
                <a:sym typeface="Calibri"/>
              </a:rPr>
              <a:t> </a:t>
            </a:r>
            <a:r>
              <a:rPr lang="en-US" sz="2000" dirty="0" err="1">
                <a:solidFill>
                  <a:schemeClr val="dk1"/>
                </a:solidFill>
                <a:cs typeface="Calibri"/>
                <a:sym typeface="Calibri"/>
              </a:rPr>
              <a:t>planuri</a:t>
            </a:r>
            <a:r>
              <a:rPr lang="en-US" sz="2000" dirty="0">
                <a:solidFill>
                  <a:schemeClr val="dk1"/>
                </a:solidFill>
                <a:cs typeface="Calibri"/>
                <a:sym typeface="Calibri"/>
              </a:rPr>
              <a:t> de </a:t>
            </a:r>
            <a:r>
              <a:rPr lang="en-US" sz="2000" dirty="0" err="1">
                <a:solidFill>
                  <a:schemeClr val="dk1"/>
                </a:solidFill>
                <a:cs typeface="Calibri"/>
                <a:sym typeface="Calibri"/>
              </a:rPr>
              <a:t>servicii</a:t>
            </a:r>
            <a:r>
              <a:rPr lang="en-US" sz="2000" dirty="0">
                <a:solidFill>
                  <a:schemeClr val="dk1"/>
                </a:solidFill>
                <a:cs typeface="Calibri"/>
                <a:sym typeface="Calibri"/>
              </a:rPr>
              <a:t> – </a:t>
            </a:r>
            <a:r>
              <a:rPr lang="en-US" sz="2000" dirty="0" err="1">
                <a:solidFill>
                  <a:schemeClr val="dk1"/>
                </a:solidFill>
                <a:cs typeface="Calibri"/>
                <a:sym typeface="Calibri"/>
              </a:rPr>
              <a:t>aprobare</a:t>
            </a:r>
            <a:r>
              <a:rPr lang="en-US" sz="2000" dirty="0">
                <a:solidFill>
                  <a:schemeClr val="dk1"/>
                </a:solidFill>
                <a:cs typeface="Calibri"/>
                <a:sym typeface="Calibri"/>
              </a:rPr>
              <a:t> </a:t>
            </a:r>
            <a:r>
              <a:rPr lang="en-US" sz="2000" dirty="0" err="1">
                <a:solidFill>
                  <a:schemeClr val="dk1"/>
                </a:solidFill>
                <a:cs typeface="Calibri"/>
                <a:sym typeface="Calibri"/>
              </a:rPr>
              <a:t>sau</a:t>
            </a:r>
            <a:r>
              <a:rPr lang="en-US" sz="2000" dirty="0">
                <a:solidFill>
                  <a:schemeClr val="dk1"/>
                </a:solidFill>
                <a:cs typeface="Calibri"/>
                <a:sym typeface="Calibri"/>
              </a:rPr>
              <a:t> </a:t>
            </a:r>
            <a:r>
              <a:rPr lang="en-US" sz="2000" dirty="0" err="1">
                <a:solidFill>
                  <a:schemeClr val="dk1"/>
                </a:solidFill>
                <a:cs typeface="Calibri"/>
                <a:sym typeface="Calibri"/>
              </a:rPr>
              <a:t>respingere</a:t>
            </a:r>
            <a:r>
              <a:rPr lang="en-US" sz="2000" dirty="0">
                <a:solidFill>
                  <a:schemeClr val="dk1"/>
                </a:solidFill>
                <a:cs typeface="Calibri"/>
                <a:sym typeface="Calibri"/>
              </a:rPr>
              <a:t> (cu </a:t>
            </a:r>
            <a:r>
              <a:rPr lang="en-US" sz="2000" dirty="0" err="1">
                <a:solidFill>
                  <a:schemeClr val="dk1"/>
                </a:solidFill>
                <a:cs typeface="Calibri"/>
                <a:sym typeface="Calibri"/>
              </a:rPr>
              <a:t>justificare</a:t>
            </a:r>
            <a:r>
              <a:rPr lang="en-US" sz="2000" dirty="0">
                <a:solidFill>
                  <a:schemeClr val="dk1"/>
                </a:solidFill>
                <a:cs typeface="Calibri"/>
                <a:sym typeface="Calibri"/>
              </a:rPr>
              <a:t>)</a:t>
            </a:r>
            <a:endParaRPr sz="2000" dirty="0">
              <a:solidFill>
                <a:schemeClr val="dk1"/>
              </a:solidFill>
              <a:cs typeface="Calibri"/>
            </a:endParaRPr>
          </a:p>
          <a:p>
            <a:pPr marL="764098" lvl="1" indent="-306930">
              <a:spcBef>
                <a:spcPts val="500"/>
              </a:spcBef>
              <a:buClr>
                <a:schemeClr val="dk1"/>
              </a:buClr>
              <a:buSzPct val="100000"/>
              <a:buFont typeface="Noto Sans Symbols"/>
              <a:buChar char="✔"/>
            </a:pPr>
            <a:r>
              <a:rPr lang="en-US" sz="2000" dirty="0" err="1">
                <a:solidFill>
                  <a:schemeClr val="dk1"/>
                </a:solidFill>
                <a:cs typeface="Calibri"/>
                <a:sym typeface="Calibri"/>
              </a:rPr>
              <a:t>Validare</a:t>
            </a:r>
            <a:r>
              <a:rPr lang="en-US" sz="2000" dirty="0">
                <a:solidFill>
                  <a:schemeClr val="dk1"/>
                </a:solidFill>
                <a:cs typeface="Calibri"/>
                <a:sym typeface="Calibri"/>
              </a:rPr>
              <a:t> </a:t>
            </a:r>
            <a:r>
              <a:rPr lang="en-US" sz="2000" dirty="0" err="1">
                <a:solidFill>
                  <a:schemeClr val="dk1"/>
                </a:solidFill>
                <a:cs typeface="Calibri"/>
                <a:sym typeface="Calibri"/>
              </a:rPr>
              <a:t>schimbări</a:t>
            </a:r>
            <a:r>
              <a:rPr lang="en-US" sz="2000" dirty="0">
                <a:solidFill>
                  <a:schemeClr val="dk1"/>
                </a:solidFill>
                <a:cs typeface="Calibri"/>
                <a:sym typeface="Calibri"/>
              </a:rPr>
              <a:t> </a:t>
            </a:r>
            <a:r>
              <a:rPr lang="en-US" sz="2000" dirty="0" err="1">
                <a:solidFill>
                  <a:schemeClr val="dk1"/>
                </a:solidFill>
                <a:cs typeface="Calibri"/>
                <a:sym typeface="Calibri"/>
              </a:rPr>
              <a:t>în</a:t>
            </a:r>
            <a:r>
              <a:rPr lang="en-US" sz="2000" dirty="0">
                <a:solidFill>
                  <a:schemeClr val="dk1"/>
                </a:solidFill>
                <a:cs typeface="Calibri"/>
                <a:sym typeface="Calibri"/>
              </a:rPr>
              <a:t> </a:t>
            </a:r>
            <a:r>
              <a:rPr lang="en-US" sz="2000" dirty="0" err="1">
                <a:solidFill>
                  <a:schemeClr val="dk1"/>
                </a:solidFill>
                <a:cs typeface="Calibri"/>
                <a:sym typeface="Calibri"/>
              </a:rPr>
              <a:t>gospodărie</a:t>
            </a:r>
            <a:r>
              <a:rPr lang="en-US" sz="2000" dirty="0">
                <a:solidFill>
                  <a:schemeClr val="dk1"/>
                </a:solidFill>
                <a:cs typeface="Calibri"/>
                <a:sym typeface="Calibri"/>
              </a:rPr>
              <a:t> – </a:t>
            </a:r>
            <a:r>
              <a:rPr lang="en-US" sz="2000" dirty="0" err="1">
                <a:solidFill>
                  <a:schemeClr val="dk1"/>
                </a:solidFill>
                <a:cs typeface="Calibri"/>
                <a:sym typeface="Calibri"/>
              </a:rPr>
              <a:t>aprobare</a:t>
            </a:r>
            <a:r>
              <a:rPr lang="en-US" sz="2000" dirty="0">
                <a:solidFill>
                  <a:schemeClr val="dk1"/>
                </a:solidFill>
                <a:cs typeface="Calibri"/>
                <a:sym typeface="Calibri"/>
              </a:rPr>
              <a:t> </a:t>
            </a:r>
            <a:r>
              <a:rPr lang="en-US" sz="2000" dirty="0" err="1">
                <a:solidFill>
                  <a:schemeClr val="dk1"/>
                </a:solidFill>
                <a:cs typeface="Calibri"/>
                <a:sym typeface="Calibri"/>
              </a:rPr>
              <a:t>sau</a:t>
            </a:r>
            <a:r>
              <a:rPr lang="en-US" sz="2000" dirty="0">
                <a:solidFill>
                  <a:schemeClr val="dk1"/>
                </a:solidFill>
                <a:cs typeface="Calibri"/>
                <a:sym typeface="Calibri"/>
              </a:rPr>
              <a:t> </a:t>
            </a:r>
            <a:r>
              <a:rPr lang="en-US" sz="2000" dirty="0" err="1">
                <a:solidFill>
                  <a:schemeClr val="dk1"/>
                </a:solidFill>
                <a:cs typeface="Calibri"/>
                <a:sym typeface="Calibri"/>
              </a:rPr>
              <a:t>respingere</a:t>
            </a:r>
            <a:r>
              <a:rPr lang="en-US" sz="2000" dirty="0">
                <a:solidFill>
                  <a:schemeClr val="dk1"/>
                </a:solidFill>
                <a:cs typeface="Calibri"/>
                <a:sym typeface="Calibri"/>
              </a:rPr>
              <a:t> (cu </a:t>
            </a:r>
            <a:r>
              <a:rPr lang="en-US" sz="2000" dirty="0" err="1">
                <a:solidFill>
                  <a:schemeClr val="dk1"/>
                </a:solidFill>
                <a:cs typeface="Calibri"/>
                <a:sym typeface="Calibri"/>
              </a:rPr>
              <a:t>justificare</a:t>
            </a:r>
            <a:r>
              <a:rPr lang="en-US" sz="2000" dirty="0">
                <a:solidFill>
                  <a:schemeClr val="dk1"/>
                </a:solidFill>
                <a:cs typeface="Calibri"/>
                <a:sym typeface="Calibri"/>
              </a:rPr>
              <a:t>)</a:t>
            </a:r>
            <a:endParaRPr sz="2000" dirty="0">
              <a:solidFill>
                <a:schemeClr val="dk1"/>
              </a:solidFill>
              <a:cs typeface="Calibri"/>
            </a:endParaRPr>
          </a:p>
          <a:p>
            <a:pPr marL="764098" lvl="1" indent="-306930">
              <a:spcBef>
                <a:spcPts val="500"/>
              </a:spcBef>
              <a:buClr>
                <a:schemeClr val="dk1"/>
              </a:buClr>
              <a:buSzPct val="100000"/>
              <a:buFont typeface="Noto Sans Symbols"/>
              <a:buChar char="✔"/>
            </a:pPr>
            <a:r>
              <a:rPr lang="en-US" sz="2000" dirty="0" err="1">
                <a:solidFill>
                  <a:schemeClr val="dk1"/>
                </a:solidFill>
                <a:cs typeface="Calibri"/>
                <a:sym typeface="Calibri"/>
              </a:rPr>
              <a:t>Aprobare</a:t>
            </a:r>
            <a:r>
              <a:rPr lang="en-US" sz="2000" dirty="0">
                <a:solidFill>
                  <a:schemeClr val="dk1"/>
                </a:solidFill>
                <a:cs typeface="Calibri"/>
                <a:sym typeface="Calibri"/>
              </a:rPr>
              <a:t> transfer </a:t>
            </a:r>
            <a:r>
              <a:rPr lang="en-US" sz="2000" dirty="0" err="1">
                <a:solidFill>
                  <a:schemeClr val="dk1"/>
                </a:solidFill>
                <a:cs typeface="Calibri"/>
                <a:sym typeface="Calibri"/>
              </a:rPr>
              <a:t>persoană</a:t>
            </a:r>
            <a:r>
              <a:rPr lang="en-US" sz="2000" dirty="0">
                <a:solidFill>
                  <a:schemeClr val="dk1"/>
                </a:solidFill>
                <a:cs typeface="Calibri"/>
                <a:sym typeface="Calibri"/>
              </a:rPr>
              <a:t> </a:t>
            </a:r>
            <a:r>
              <a:rPr lang="en-US" sz="2000" dirty="0" err="1">
                <a:solidFill>
                  <a:schemeClr val="dk1"/>
                </a:solidFill>
                <a:cs typeface="Calibri"/>
                <a:sym typeface="Calibri"/>
              </a:rPr>
              <a:t>dintr</a:t>
            </a:r>
            <a:r>
              <a:rPr lang="en-US" sz="2000" dirty="0">
                <a:solidFill>
                  <a:schemeClr val="dk1"/>
                </a:solidFill>
                <a:cs typeface="Calibri"/>
                <a:sym typeface="Calibri"/>
              </a:rPr>
              <a:t>-o </a:t>
            </a:r>
            <a:r>
              <a:rPr lang="en-US" sz="2000" dirty="0" err="1">
                <a:solidFill>
                  <a:schemeClr val="dk1"/>
                </a:solidFill>
                <a:cs typeface="Calibri"/>
                <a:sym typeface="Calibri"/>
              </a:rPr>
              <a:t>gospodărie</a:t>
            </a:r>
            <a:r>
              <a:rPr lang="en-US" sz="2000" dirty="0">
                <a:solidFill>
                  <a:schemeClr val="dk1"/>
                </a:solidFill>
                <a:cs typeface="Calibri"/>
                <a:sym typeface="Calibri"/>
              </a:rPr>
              <a:t> </a:t>
            </a:r>
            <a:r>
              <a:rPr lang="en-US" sz="2000" dirty="0" err="1">
                <a:solidFill>
                  <a:schemeClr val="dk1"/>
                </a:solidFill>
                <a:cs typeface="Calibri"/>
                <a:sym typeface="Calibri"/>
              </a:rPr>
              <a:t>în</a:t>
            </a:r>
            <a:r>
              <a:rPr lang="en-US" sz="2000" dirty="0">
                <a:solidFill>
                  <a:schemeClr val="dk1"/>
                </a:solidFill>
                <a:cs typeface="Calibri"/>
                <a:sym typeface="Calibri"/>
              </a:rPr>
              <a:t> </a:t>
            </a:r>
            <a:r>
              <a:rPr lang="en-US" sz="2000" dirty="0" err="1">
                <a:solidFill>
                  <a:schemeClr val="dk1"/>
                </a:solidFill>
                <a:cs typeface="Calibri"/>
                <a:sym typeface="Calibri"/>
              </a:rPr>
              <a:t>alta</a:t>
            </a:r>
            <a:r>
              <a:rPr lang="en-US" sz="2000" dirty="0">
                <a:solidFill>
                  <a:schemeClr val="dk1"/>
                </a:solidFill>
                <a:cs typeface="Calibri"/>
                <a:sym typeface="Calibri"/>
              </a:rPr>
              <a:t> (</a:t>
            </a:r>
            <a:r>
              <a:rPr lang="en-US" sz="2000" dirty="0" err="1">
                <a:solidFill>
                  <a:schemeClr val="dk1"/>
                </a:solidFill>
                <a:cs typeface="Calibri"/>
                <a:sym typeface="Calibri"/>
              </a:rPr>
              <a:t>dacă</a:t>
            </a:r>
            <a:r>
              <a:rPr lang="en-US" sz="2000" dirty="0">
                <a:solidFill>
                  <a:schemeClr val="dk1"/>
                </a:solidFill>
                <a:cs typeface="Calibri"/>
                <a:sym typeface="Calibri"/>
              </a:rPr>
              <a:t> se </a:t>
            </a:r>
            <a:r>
              <a:rPr lang="en-US" sz="2000" dirty="0" err="1">
                <a:solidFill>
                  <a:schemeClr val="dk1"/>
                </a:solidFill>
                <a:cs typeface="Calibri"/>
                <a:sym typeface="Calibri"/>
              </a:rPr>
              <a:t>află</a:t>
            </a:r>
            <a:r>
              <a:rPr lang="en-US" sz="2000" dirty="0">
                <a:solidFill>
                  <a:schemeClr val="dk1"/>
                </a:solidFill>
                <a:cs typeface="Calibri"/>
                <a:sym typeface="Calibri"/>
              </a:rPr>
              <a:t> </a:t>
            </a:r>
            <a:r>
              <a:rPr lang="en-US" sz="2000" dirty="0" err="1">
                <a:solidFill>
                  <a:schemeClr val="dk1"/>
                </a:solidFill>
                <a:cs typeface="Calibri"/>
                <a:sym typeface="Calibri"/>
              </a:rPr>
              <a:t>în</a:t>
            </a:r>
            <a:r>
              <a:rPr lang="en-US" sz="2000" dirty="0">
                <a:solidFill>
                  <a:schemeClr val="dk1"/>
                </a:solidFill>
                <a:cs typeface="Calibri"/>
                <a:sym typeface="Calibri"/>
              </a:rPr>
              <a:t> aria lor de </a:t>
            </a:r>
            <a:r>
              <a:rPr lang="en-US" sz="2000" dirty="0" err="1">
                <a:solidFill>
                  <a:schemeClr val="dk1"/>
                </a:solidFill>
                <a:cs typeface="Calibri"/>
                <a:sym typeface="Calibri"/>
              </a:rPr>
              <a:t>coordonare</a:t>
            </a:r>
            <a:r>
              <a:rPr lang="en-US" sz="2000" dirty="0">
                <a:solidFill>
                  <a:schemeClr val="dk1"/>
                </a:solidFill>
                <a:cs typeface="Calibri"/>
                <a:sym typeface="Calibri"/>
              </a:rPr>
              <a:t>)</a:t>
            </a:r>
            <a:endParaRPr sz="2000" dirty="0">
              <a:solidFill>
                <a:schemeClr val="dk1"/>
              </a:solidFill>
              <a:cs typeface="Calibri"/>
            </a:endParaRPr>
          </a:p>
          <a:p>
            <a:pPr marL="764098" lvl="1" indent="-306930">
              <a:spcBef>
                <a:spcPts val="500"/>
              </a:spcBef>
              <a:buClr>
                <a:schemeClr val="dk1"/>
              </a:buClr>
              <a:buSzPct val="100000"/>
              <a:buFont typeface="Noto Sans Symbols"/>
              <a:buChar char="✔"/>
            </a:pPr>
            <a:r>
              <a:rPr lang="en-US" sz="2000" dirty="0" err="1">
                <a:solidFill>
                  <a:schemeClr val="dk1"/>
                </a:solidFill>
                <a:cs typeface="Calibri"/>
                <a:sym typeface="Calibri"/>
              </a:rPr>
              <a:t>Gestionare</a:t>
            </a:r>
            <a:r>
              <a:rPr lang="en-US" sz="2000" dirty="0">
                <a:solidFill>
                  <a:schemeClr val="dk1"/>
                </a:solidFill>
                <a:cs typeface="Calibri"/>
                <a:sym typeface="Calibri"/>
              </a:rPr>
              <a:t> </a:t>
            </a:r>
            <a:r>
              <a:rPr lang="en-US" sz="2000" dirty="0" err="1">
                <a:solidFill>
                  <a:schemeClr val="dk1"/>
                </a:solidFill>
                <a:cs typeface="Calibri"/>
                <a:sym typeface="Calibri"/>
              </a:rPr>
              <a:t>utilizatori</a:t>
            </a:r>
            <a:r>
              <a:rPr lang="en-US" sz="2000" dirty="0">
                <a:solidFill>
                  <a:schemeClr val="dk1"/>
                </a:solidFill>
                <a:cs typeface="Calibri"/>
                <a:sym typeface="Calibri"/>
              </a:rPr>
              <a:t> (i.e. </a:t>
            </a:r>
            <a:r>
              <a:rPr lang="en-US" sz="2000" dirty="0" err="1">
                <a:solidFill>
                  <a:schemeClr val="dk1"/>
                </a:solidFill>
                <a:cs typeface="Calibri"/>
                <a:sym typeface="Calibri"/>
              </a:rPr>
              <a:t>mutare</a:t>
            </a:r>
            <a:r>
              <a:rPr lang="en-US" sz="2000" dirty="0">
                <a:solidFill>
                  <a:schemeClr val="dk1"/>
                </a:solidFill>
                <a:cs typeface="Calibri"/>
                <a:sym typeface="Calibri"/>
              </a:rPr>
              <a:t> din </a:t>
            </a:r>
            <a:r>
              <a:rPr lang="en-US" sz="2000" dirty="0" err="1">
                <a:solidFill>
                  <a:schemeClr val="dk1"/>
                </a:solidFill>
                <a:cs typeface="Calibri"/>
                <a:sym typeface="Calibri"/>
              </a:rPr>
              <a:t>spațiul</a:t>
            </a:r>
            <a:r>
              <a:rPr lang="en-US" sz="2000" dirty="0">
                <a:solidFill>
                  <a:schemeClr val="dk1"/>
                </a:solidFill>
                <a:cs typeface="Calibri"/>
                <a:sym typeface="Calibri"/>
              </a:rPr>
              <a:t> de training </a:t>
            </a:r>
            <a:r>
              <a:rPr lang="en-US" sz="2000" dirty="0" err="1">
                <a:solidFill>
                  <a:schemeClr val="dk1"/>
                </a:solidFill>
                <a:cs typeface="Calibri"/>
                <a:sym typeface="Calibri"/>
              </a:rPr>
              <a:t>în</a:t>
            </a:r>
            <a:r>
              <a:rPr lang="en-US" sz="2000" dirty="0">
                <a:solidFill>
                  <a:schemeClr val="dk1"/>
                </a:solidFill>
                <a:cs typeface="Calibri"/>
                <a:sym typeface="Calibri"/>
              </a:rPr>
              <a:t> </a:t>
            </a:r>
            <a:r>
              <a:rPr lang="en-US" sz="2000" dirty="0" err="1">
                <a:solidFill>
                  <a:schemeClr val="dk1"/>
                </a:solidFill>
                <a:cs typeface="Calibri"/>
                <a:sym typeface="Calibri"/>
              </a:rPr>
              <a:t>spațiul</a:t>
            </a:r>
            <a:r>
              <a:rPr lang="en-US" sz="2000" dirty="0">
                <a:solidFill>
                  <a:schemeClr val="dk1"/>
                </a:solidFill>
                <a:cs typeface="Calibri"/>
                <a:sym typeface="Calibri"/>
              </a:rPr>
              <a:t> de </a:t>
            </a:r>
            <a:r>
              <a:rPr lang="en-US" sz="2000" dirty="0" err="1">
                <a:solidFill>
                  <a:schemeClr val="dk1"/>
                </a:solidFill>
                <a:cs typeface="Calibri"/>
                <a:sym typeface="Calibri"/>
              </a:rPr>
              <a:t>lucru</a:t>
            </a:r>
            <a:r>
              <a:rPr lang="en-US" sz="2000" dirty="0">
                <a:solidFill>
                  <a:schemeClr val="dk1"/>
                </a:solidFill>
                <a:cs typeface="Calibri"/>
                <a:sym typeface="Calibri"/>
              </a:rPr>
              <a:t>), </a:t>
            </a:r>
            <a:r>
              <a:rPr lang="en-US" sz="2000" dirty="0" err="1">
                <a:solidFill>
                  <a:schemeClr val="dk1"/>
                </a:solidFill>
                <a:cs typeface="Calibri"/>
                <a:sym typeface="Calibri"/>
              </a:rPr>
              <a:t>resetare</a:t>
            </a:r>
            <a:r>
              <a:rPr lang="en-US" sz="2000" dirty="0">
                <a:solidFill>
                  <a:schemeClr val="dk1"/>
                </a:solidFill>
                <a:cs typeface="Calibri"/>
                <a:sym typeface="Calibri"/>
              </a:rPr>
              <a:t> </a:t>
            </a:r>
            <a:r>
              <a:rPr lang="en-US" sz="2000" dirty="0" err="1">
                <a:solidFill>
                  <a:schemeClr val="dk1"/>
                </a:solidFill>
                <a:cs typeface="Calibri"/>
                <a:sym typeface="Calibri"/>
              </a:rPr>
              <a:t>parolă</a:t>
            </a:r>
            <a:endParaRPr sz="2000" dirty="0">
              <a:solidFill>
                <a:schemeClr val="dk1"/>
              </a:solidFill>
              <a:cs typeface="Calibri"/>
              <a:sym typeface="Calibri"/>
            </a:endParaRPr>
          </a:p>
        </p:txBody>
      </p:sp>
      <p:sp>
        <p:nvSpPr>
          <p:cNvPr id="2" name="Slide Number Placeholder 1">
            <a:extLst>
              <a:ext uri="{FF2B5EF4-FFF2-40B4-BE49-F238E27FC236}">
                <a16:creationId xmlns:a16="http://schemas.microsoft.com/office/drawing/2014/main" xmlns="" id="{345A780B-4912-FD47-995A-A44A6001D52A}"/>
              </a:ext>
            </a:extLst>
          </p:cNvPr>
          <p:cNvSpPr>
            <a:spLocks noGrp="1"/>
          </p:cNvSpPr>
          <p:nvPr>
            <p:ph type="sldNum" sz="quarter" idx="12"/>
          </p:nvPr>
        </p:nvSpPr>
        <p:spPr/>
        <p:txBody>
          <a:bodyPr/>
          <a:lstStyle/>
          <a:p>
            <a:fld id="{00000000-1234-1234-1234-123412341234}" type="slidenum">
              <a:rPr lang="en-US" smtClean="0"/>
              <a:pPr/>
              <a:t>100</a:t>
            </a:fld>
            <a:endParaRPr lang="en-US"/>
          </a:p>
        </p:txBody>
      </p:sp>
      <p:sp>
        <p:nvSpPr>
          <p:cNvPr id="6" name="Footer Placeholder 5">
            <a:extLst>
              <a:ext uri="{FF2B5EF4-FFF2-40B4-BE49-F238E27FC236}">
                <a16:creationId xmlns:a16="http://schemas.microsoft.com/office/drawing/2014/main" xmlns="" id="{6718F9C7-EFE3-C063-641F-6F0B60B6EC9F}"/>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421"/>
        <p:cNvGrpSpPr/>
        <p:nvPr/>
      </p:nvGrpSpPr>
      <p:grpSpPr>
        <a:xfrm>
          <a:off x="0" y="0"/>
          <a:ext cx="0" cy="0"/>
          <a:chOff x="0" y="0"/>
          <a:chExt cx="0" cy="0"/>
        </a:xfrm>
      </p:grpSpPr>
      <p:sp>
        <p:nvSpPr>
          <p:cNvPr id="1422" name="Google Shape;1422;p120"/>
          <p:cNvSpPr txBox="1"/>
          <p:nvPr/>
        </p:nvSpPr>
        <p:spPr>
          <a:xfrm>
            <a:off x="1014929" y="450298"/>
            <a:ext cx="11336511" cy="1126711"/>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(2</a:t>
            </a:r>
            <a:r>
              <a:rPr lang="ro-RO" sz="3200" b="1" dirty="0">
                <a:solidFill>
                  <a:schemeClr val="accent1"/>
                </a:solidFill>
                <a:latin typeface="+mj-lt"/>
                <a:ea typeface="+mj-ea"/>
                <a:cs typeface="+mj-cs"/>
              </a:rPr>
              <a:t>1</a:t>
            </a:r>
            <a:r>
              <a:rPr lang="en-US" sz="3200" b="1" dirty="0">
                <a:solidFill>
                  <a:schemeClr val="accent1"/>
                </a:solidFill>
                <a:latin typeface="+mj-lt"/>
                <a:ea typeface="+mj-ea"/>
                <a:cs typeface="+mj-cs"/>
              </a:rPr>
              <a:t>)</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Secțiunea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utilizatori</a:t>
            </a:r>
            <a:r>
              <a:rPr lang="en-US" sz="3200" b="1" dirty="0">
                <a:solidFill>
                  <a:schemeClr val="accent1"/>
                </a:solidFill>
                <a:latin typeface="+mj-lt"/>
                <a:ea typeface="+mj-ea"/>
                <a:cs typeface="+mj-cs"/>
                <a:sym typeface="Calibri"/>
              </a:rPr>
              <a:t> (din </a:t>
            </a:r>
            <a:r>
              <a:rPr lang="en-US" sz="3200" b="1" dirty="0" err="1">
                <a:solidFill>
                  <a:schemeClr val="accent1"/>
                </a:solidFill>
                <a:latin typeface="+mj-lt"/>
                <a:ea typeface="+mj-ea"/>
                <a:cs typeface="+mj-cs"/>
                <a:sym typeface="Calibri"/>
              </a:rPr>
              <a:t>perspectiva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coordonatorilor</a:t>
            </a:r>
            <a:r>
              <a:rPr lang="en-US" sz="3200" b="1" dirty="0">
                <a:solidFill>
                  <a:schemeClr val="accent1"/>
                </a:solidFill>
                <a:latin typeface="+mj-lt"/>
                <a:ea typeface="+mj-ea"/>
                <a:cs typeface="+mj-cs"/>
                <a:sym typeface="Calibri"/>
              </a:rPr>
              <a:t>)</a:t>
            </a:r>
            <a:endParaRPr sz="3200" b="1" dirty="0">
              <a:solidFill>
                <a:schemeClr val="accent1"/>
              </a:solidFill>
              <a:latin typeface="+mj-lt"/>
              <a:ea typeface="+mj-ea"/>
              <a:cs typeface="+mj-cs"/>
              <a:sym typeface="Calibri"/>
            </a:endParaRPr>
          </a:p>
        </p:txBody>
      </p:sp>
      <p:sp>
        <p:nvSpPr>
          <p:cNvPr id="1423" name="Google Shape;1423;p120"/>
          <p:cNvSpPr txBox="1"/>
          <p:nvPr/>
        </p:nvSpPr>
        <p:spPr>
          <a:xfrm>
            <a:off x="238539" y="1868557"/>
            <a:ext cx="11953461" cy="4399721"/>
          </a:xfrm>
          <a:prstGeom prst="rect">
            <a:avLst/>
          </a:prstGeom>
          <a:noFill/>
          <a:ln>
            <a:noFill/>
          </a:ln>
        </p:spPr>
        <p:txBody>
          <a:bodyPr spcFirstLastPara="1" wrap="square" lIns="121900" tIns="60933" rIns="121900" bIns="60933" anchor="t" anchorCtr="0">
            <a:noAutofit/>
          </a:bodyPr>
          <a:lstStyle/>
          <a:p>
            <a:pPr marL="228594" indent="-228594">
              <a:lnSpc>
                <a:spcPct val="90000"/>
              </a:lnSpc>
              <a:buClr>
                <a:schemeClr val="dk1"/>
              </a:buClr>
              <a:buSzPct val="100000"/>
              <a:buFont typeface="Noto Sans Symbols"/>
              <a:buChar char="−"/>
            </a:pPr>
            <a:r>
              <a:rPr lang="en-US" sz="2400" dirty="0">
                <a:solidFill>
                  <a:schemeClr val="dk1"/>
                </a:solidFill>
                <a:cs typeface="Calibri"/>
                <a:sym typeface="Calibri"/>
              </a:rPr>
              <a:t>Pot </a:t>
            </a:r>
            <a:r>
              <a:rPr lang="en-US" sz="2400" dirty="0" err="1">
                <a:solidFill>
                  <a:schemeClr val="dk1"/>
                </a:solidFill>
                <a:cs typeface="Calibri"/>
                <a:sym typeface="Calibri"/>
              </a:rPr>
              <a:t>vedea</a:t>
            </a:r>
            <a:r>
              <a:rPr lang="en-US" sz="2400" dirty="0">
                <a:solidFill>
                  <a:schemeClr val="dk1"/>
                </a:solidFill>
                <a:cs typeface="Calibri"/>
                <a:sym typeface="Calibri"/>
              </a:rPr>
              <a:t> </a:t>
            </a:r>
            <a:r>
              <a:rPr lang="en-US" sz="2400" dirty="0" err="1">
                <a:solidFill>
                  <a:schemeClr val="dk1"/>
                </a:solidFill>
                <a:cs typeface="Calibri"/>
                <a:sym typeface="Calibri"/>
              </a:rPr>
              <a:t>lista</a:t>
            </a:r>
            <a:r>
              <a:rPr lang="en-US" sz="2400" dirty="0">
                <a:solidFill>
                  <a:schemeClr val="dk1"/>
                </a:solidFill>
                <a:cs typeface="Calibri"/>
                <a:sym typeface="Calibri"/>
              </a:rPr>
              <a:t> de </a:t>
            </a:r>
            <a:r>
              <a:rPr lang="en-US" sz="2400" dirty="0" err="1">
                <a:solidFill>
                  <a:schemeClr val="dk1"/>
                </a:solidFill>
                <a:cs typeface="Calibri"/>
                <a:sym typeface="Calibri"/>
              </a:rPr>
              <a:t>utilizatori</a:t>
            </a:r>
            <a:r>
              <a:rPr lang="en-US" sz="2400" dirty="0">
                <a:solidFill>
                  <a:schemeClr val="dk1"/>
                </a:solidFill>
                <a:cs typeface="Calibri"/>
                <a:sym typeface="Calibri"/>
              </a:rPr>
              <a:t> </a:t>
            </a:r>
            <a:r>
              <a:rPr lang="en-US" sz="2400" dirty="0" err="1">
                <a:solidFill>
                  <a:schemeClr val="dk1"/>
                </a:solidFill>
                <a:cs typeface="Calibri"/>
                <a:sym typeface="Calibri"/>
              </a:rPr>
              <a:t>și</a:t>
            </a:r>
            <a:r>
              <a:rPr lang="en-US" sz="2400" dirty="0">
                <a:solidFill>
                  <a:schemeClr val="dk1"/>
                </a:solidFill>
                <a:cs typeface="Calibri"/>
                <a:sym typeface="Calibri"/>
              </a:rPr>
              <a:t> </a:t>
            </a:r>
            <a:r>
              <a:rPr lang="en-US" sz="2400" dirty="0" err="1">
                <a:solidFill>
                  <a:schemeClr val="dk1"/>
                </a:solidFill>
                <a:cs typeface="Calibri"/>
                <a:sym typeface="Calibri"/>
              </a:rPr>
              <a:t>profilele</a:t>
            </a:r>
            <a:r>
              <a:rPr lang="en-US" sz="2400" dirty="0">
                <a:solidFill>
                  <a:schemeClr val="dk1"/>
                </a:solidFill>
                <a:cs typeface="Calibri"/>
                <a:sym typeface="Calibri"/>
              </a:rPr>
              <a:t> lor cu </a:t>
            </a:r>
            <a:r>
              <a:rPr lang="en-US" sz="2400" dirty="0" err="1">
                <a:solidFill>
                  <a:schemeClr val="dk1"/>
                </a:solidFill>
                <a:cs typeface="Calibri"/>
                <a:sym typeface="Calibri"/>
              </a:rPr>
              <a:t>următoarele</a:t>
            </a:r>
            <a:r>
              <a:rPr lang="en-US" sz="2400" dirty="0">
                <a:solidFill>
                  <a:schemeClr val="dk1"/>
                </a:solidFill>
                <a:cs typeface="Calibri"/>
                <a:sym typeface="Calibri"/>
              </a:rPr>
              <a:t> </a:t>
            </a:r>
            <a:r>
              <a:rPr lang="en-US" sz="2400" dirty="0" err="1">
                <a:solidFill>
                  <a:schemeClr val="dk1"/>
                </a:solidFill>
                <a:cs typeface="Calibri"/>
                <a:sym typeface="Calibri"/>
              </a:rPr>
              <a:t>statistici</a:t>
            </a:r>
            <a:r>
              <a:rPr lang="en-US" sz="2400" dirty="0">
                <a:solidFill>
                  <a:schemeClr val="dk1"/>
                </a:solidFill>
                <a:cs typeface="Calibri"/>
                <a:sym typeface="Calibri"/>
              </a:rPr>
              <a:t> </a:t>
            </a:r>
            <a:r>
              <a:rPr lang="en-US" sz="2400" dirty="0" err="1">
                <a:solidFill>
                  <a:schemeClr val="dk1"/>
                </a:solidFill>
                <a:cs typeface="Calibri"/>
                <a:sym typeface="Calibri"/>
              </a:rPr>
              <a:t>pentru</a:t>
            </a:r>
            <a:r>
              <a:rPr lang="en-US" sz="2400" dirty="0">
                <a:solidFill>
                  <a:schemeClr val="dk1"/>
                </a:solidFill>
                <a:cs typeface="Calibri"/>
                <a:sym typeface="Calibri"/>
              </a:rPr>
              <a:t> </a:t>
            </a:r>
            <a:r>
              <a:rPr lang="en-US" sz="2400" dirty="0" err="1">
                <a:solidFill>
                  <a:schemeClr val="dk1"/>
                </a:solidFill>
                <a:cs typeface="Calibri"/>
                <a:sym typeface="Calibri"/>
              </a:rPr>
              <a:t>ultimele</a:t>
            </a:r>
            <a:r>
              <a:rPr lang="en-US" sz="2400" dirty="0">
                <a:solidFill>
                  <a:schemeClr val="dk1"/>
                </a:solidFill>
                <a:cs typeface="Calibri"/>
                <a:sym typeface="Calibri"/>
              </a:rPr>
              <a:t> 30 de </a:t>
            </a:r>
            <a:r>
              <a:rPr lang="en-US" sz="2400" dirty="0" err="1">
                <a:solidFill>
                  <a:schemeClr val="dk1"/>
                </a:solidFill>
                <a:cs typeface="Calibri"/>
                <a:sym typeface="Calibri"/>
              </a:rPr>
              <a:t>zile</a:t>
            </a:r>
            <a:r>
              <a:rPr lang="en-US" sz="2400" dirty="0">
                <a:solidFill>
                  <a:schemeClr val="dk1"/>
                </a:solidFill>
                <a:cs typeface="Calibri"/>
                <a:sym typeface="Calibri"/>
              </a:rPr>
              <a:t>:</a:t>
            </a:r>
            <a:endParaRPr sz="2400" dirty="0">
              <a:solidFill>
                <a:schemeClr val="dk1"/>
              </a:solidFill>
              <a:cs typeface="Calibri"/>
            </a:endParaRPr>
          </a:p>
          <a:p>
            <a:pPr marL="764098" lvl="1" indent="-306908">
              <a:lnSpc>
                <a:spcPct val="90000"/>
              </a:lnSpc>
              <a:spcBef>
                <a:spcPts val="500"/>
              </a:spcBef>
              <a:buClr>
                <a:schemeClr val="dk1"/>
              </a:buClr>
              <a:buSzPct val="100000"/>
              <a:buFont typeface="Noto Sans Symbols"/>
              <a:buChar char="✔"/>
            </a:pPr>
            <a:r>
              <a:rPr lang="en-US" sz="2400" dirty="0" err="1">
                <a:solidFill>
                  <a:schemeClr val="dk1"/>
                </a:solidFill>
                <a:cs typeface="Calibri"/>
                <a:sym typeface="Calibri"/>
              </a:rPr>
              <a:t>Număr</a:t>
            </a:r>
            <a:r>
              <a:rPr lang="en-US" sz="2400" dirty="0">
                <a:solidFill>
                  <a:schemeClr val="dk1"/>
                </a:solidFill>
                <a:cs typeface="Calibri"/>
                <a:sym typeface="Calibri"/>
              </a:rPr>
              <a:t> de </a:t>
            </a:r>
            <a:r>
              <a:rPr lang="en-US" sz="2400" dirty="0" err="1">
                <a:solidFill>
                  <a:schemeClr val="dk1"/>
                </a:solidFill>
                <a:cs typeface="Calibri"/>
                <a:sym typeface="Calibri"/>
              </a:rPr>
              <a:t>servicii</a:t>
            </a:r>
            <a:r>
              <a:rPr lang="en-US" sz="2400" dirty="0">
                <a:solidFill>
                  <a:schemeClr val="dk1"/>
                </a:solidFill>
                <a:cs typeface="Calibri"/>
                <a:sym typeface="Calibri"/>
              </a:rPr>
              <a:t> </a:t>
            </a:r>
            <a:r>
              <a:rPr lang="en-US" sz="2400" dirty="0" err="1">
                <a:solidFill>
                  <a:schemeClr val="dk1"/>
                </a:solidFill>
                <a:cs typeface="Calibri"/>
                <a:sym typeface="Calibri"/>
              </a:rPr>
              <a:t>efectuate</a:t>
            </a:r>
            <a:endParaRPr sz="2400" dirty="0">
              <a:solidFill>
                <a:schemeClr val="dk1"/>
              </a:solidFill>
              <a:cs typeface="Calibri"/>
            </a:endParaRPr>
          </a:p>
          <a:p>
            <a:pPr marL="764098" lvl="1" indent="-306908">
              <a:lnSpc>
                <a:spcPct val="90000"/>
              </a:lnSpc>
              <a:spcBef>
                <a:spcPts val="500"/>
              </a:spcBef>
              <a:buClr>
                <a:schemeClr val="dk1"/>
              </a:buClr>
              <a:buSzPct val="100000"/>
              <a:buFont typeface="Noto Sans Symbols"/>
              <a:buChar char="✔"/>
            </a:pPr>
            <a:r>
              <a:rPr lang="en-US" sz="2400" dirty="0" err="1">
                <a:solidFill>
                  <a:schemeClr val="dk1"/>
                </a:solidFill>
                <a:cs typeface="Calibri"/>
                <a:sym typeface="Calibri"/>
              </a:rPr>
              <a:t>Număr</a:t>
            </a:r>
            <a:r>
              <a:rPr lang="en-US" sz="2400" dirty="0">
                <a:solidFill>
                  <a:schemeClr val="dk1"/>
                </a:solidFill>
                <a:cs typeface="Calibri"/>
                <a:sym typeface="Calibri"/>
              </a:rPr>
              <a:t> </a:t>
            </a:r>
            <a:r>
              <a:rPr lang="en-US" sz="2400" dirty="0" err="1">
                <a:solidFill>
                  <a:schemeClr val="dk1"/>
                </a:solidFill>
                <a:cs typeface="Calibri"/>
                <a:sym typeface="Calibri"/>
              </a:rPr>
              <a:t>chestionare</a:t>
            </a:r>
            <a:r>
              <a:rPr lang="en-US" sz="2400" dirty="0">
                <a:solidFill>
                  <a:schemeClr val="dk1"/>
                </a:solidFill>
                <a:cs typeface="Calibri"/>
                <a:sym typeface="Calibri"/>
              </a:rPr>
              <a:t> </a:t>
            </a:r>
            <a:r>
              <a:rPr lang="en-US" sz="2400" dirty="0" err="1">
                <a:solidFill>
                  <a:schemeClr val="dk1"/>
                </a:solidFill>
                <a:cs typeface="Calibri"/>
                <a:sym typeface="Calibri"/>
              </a:rPr>
              <a:t>culese</a:t>
            </a:r>
            <a:endParaRPr sz="2400" dirty="0">
              <a:solidFill>
                <a:schemeClr val="dk1"/>
              </a:solidFill>
              <a:cs typeface="Calibri"/>
            </a:endParaRPr>
          </a:p>
          <a:p>
            <a:pPr marL="764098" lvl="1" indent="-306908">
              <a:lnSpc>
                <a:spcPct val="90000"/>
              </a:lnSpc>
              <a:spcBef>
                <a:spcPts val="500"/>
              </a:spcBef>
              <a:buClr>
                <a:schemeClr val="dk1"/>
              </a:buClr>
              <a:buSzPct val="100000"/>
              <a:buFont typeface="Noto Sans Symbols"/>
              <a:buChar char="✔"/>
            </a:pPr>
            <a:r>
              <a:rPr lang="en-US" sz="2400" dirty="0" err="1">
                <a:solidFill>
                  <a:schemeClr val="dk1"/>
                </a:solidFill>
                <a:cs typeface="Calibri"/>
                <a:sym typeface="Calibri"/>
              </a:rPr>
              <a:t>Autentificări</a:t>
            </a:r>
            <a:r>
              <a:rPr lang="en-US" sz="2400" dirty="0">
                <a:solidFill>
                  <a:schemeClr val="dk1"/>
                </a:solidFill>
                <a:cs typeface="Calibri"/>
                <a:sym typeface="Calibri"/>
              </a:rPr>
              <a:t> mobile/web/</a:t>
            </a:r>
            <a:r>
              <a:rPr lang="en-US" sz="2400" dirty="0" err="1">
                <a:solidFill>
                  <a:schemeClr val="dk1"/>
                </a:solidFill>
                <a:cs typeface="Calibri"/>
                <a:sym typeface="Calibri"/>
              </a:rPr>
              <a:t>eșuate</a:t>
            </a:r>
            <a:endParaRPr sz="2400" dirty="0">
              <a:solidFill>
                <a:schemeClr val="dk1"/>
              </a:solidFill>
              <a:cs typeface="Calibri"/>
            </a:endParaRPr>
          </a:p>
          <a:p>
            <a:pPr marL="764098" lvl="1" indent="-306908">
              <a:lnSpc>
                <a:spcPct val="90000"/>
              </a:lnSpc>
              <a:spcBef>
                <a:spcPts val="500"/>
              </a:spcBef>
              <a:buClr>
                <a:schemeClr val="dk1"/>
              </a:buClr>
              <a:buSzPct val="100000"/>
              <a:buFont typeface="Noto Sans Symbols"/>
              <a:buChar char="✔"/>
            </a:pPr>
            <a:r>
              <a:rPr lang="en-US" sz="2400" dirty="0">
                <a:solidFill>
                  <a:schemeClr val="dk1"/>
                </a:solidFill>
                <a:cs typeface="Calibri"/>
                <a:sym typeface="Calibri"/>
              </a:rPr>
              <a:t>Status</a:t>
            </a:r>
          </a:p>
          <a:p>
            <a:pPr marL="457190" lvl="1">
              <a:lnSpc>
                <a:spcPct val="90000"/>
              </a:lnSpc>
              <a:spcBef>
                <a:spcPts val="500"/>
              </a:spcBef>
              <a:buClr>
                <a:schemeClr val="dk1"/>
              </a:buClr>
              <a:buSzPct val="100000"/>
            </a:pPr>
            <a:endParaRPr sz="2400" dirty="0">
              <a:solidFill>
                <a:schemeClr val="dk1"/>
              </a:solidFill>
              <a:cs typeface="Calibri"/>
            </a:endParaRPr>
          </a:p>
          <a:p>
            <a:pPr marL="228594" indent="-228594">
              <a:lnSpc>
                <a:spcPct val="90000"/>
              </a:lnSpc>
              <a:spcBef>
                <a:spcPts val="1000"/>
              </a:spcBef>
              <a:buClr>
                <a:schemeClr val="dk1"/>
              </a:buClr>
              <a:buSzPct val="100000"/>
              <a:buFont typeface="Noto Sans Symbols"/>
              <a:buChar char="−"/>
            </a:pPr>
            <a:r>
              <a:rPr lang="en-US" sz="2400" dirty="0" err="1">
                <a:solidFill>
                  <a:schemeClr val="dk1"/>
                </a:solidFill>
                <a:cs typeface="Calibri"/>
                <a:sym typeface="Calibri"/>
              </a:rPr>
              <a:t>Pagină</a:t>
            </a:r>
            <a:r>
              <a:rPr lang="en-US" sz="2400" dirty="0">
                <a:solidFill>
                  <a:schemeClr val="dk1"/>
                </a:solidFill>
                <a:cs typeface="Calibri"/>
                <a:sym typeface="Calibri"/>
              </a:rPr>
              <a:t> </a:t>
            </a:r>
            <a:r>
              <a:rPr lang="en-US" sz="2400" dirty="0" err="1">
                <a:solidFill>
                  <a:schemeClr val="dk1"/>
                </a:solidFill>
                <a:cs typeface="Calibri"/>
                <a:sym typeface="Calibri"/>
              </a:rPr>
              <a:t>profil</a:t>
            </a:r>
            <a:r>
              <a:rPr lang="en-US" sz="2400" dirty="0">
                <a:solidFill>
                  <a:schemeClr val="dk1"/>
                </a:solidFill>
                <a:cs typeface="Calibri"/>
                <a:sym typeface="Calibri"/>
              </a:rPr>
              <a:t> </a:t>
            </a:r>
            <a:r>
              <a:rPr lang="en-US" sz="2400" dirty="0" err="1">
                <a:solidFill>
                  <a:schemeClr val="dk1"/>
                </a:solidFill>
                <a:cs typeface="Calibri"/>
                <a:sym typeface="Calibri"/>
              </a:rPr>
              <a:t>utilizator</a:t>
            </a:r>
            <a:endParaRPr sz="2400" dirty="0">
              <a:solidFill>
                <a:schemeClr val="dk1"/>
              </a:solidFill>
              <a:cs typeface="Calibri"/>
            </a:endParaRPr>
          </a:p>
          <a:p>
            <a:pPr marL="764098" lvl="1" indent="-306908">
              <a:lnSpc>
                <a:spcPct val="90000"/>
              </a:lnSpc>
              <a:spcBef>
                <a:spcPts val="500"/>
              </a:spcBef>
              <a:buClr>
                <a:schemeClr val="dk1"/>
              </a:buClr>
              <a:buSzPct val="100000"/>
              <a:buFont typeface="Noto Sans Symbols"/>
              <a:buChar char="✔"/>
            </a:pPr>
            <a:r>
              <a:rPr lang="en-US" sz="2400" dirty="0" err="1">
                <a:solidFill>
                  <a:schemeClr val="dk1"/>
                </a:solidFill>
                <a:cs typeface="Calibri"/>
                <a:sym typeface="Calibri"/>
              </a:rPr>
              <a:t>Schimbare</a:t>
            </a:r>
            <a:r>
              <a:rPr lang="en-US" sz="2400" dirty="0">
                <a:solidFill>
                  <a:schemeClr val="dk1"/>
                </a:solidFill>
                <a:cs typeface="Calibri"/>
                <a:sym typeface="Calibri"/>
              </a:rPr>
              <a:t> </a:t>
            </a:r>
            <a:r>
              <a:rPr lang="en-US" sz="2400" dirty="0" err="1">
                <a:solidFill>
                  <a:schemeClr val="dk1"/>
                </a:solidFill>
                <a:cs typeface="Calibri"/>
                <a:sym typeface="Calibri"/>
              </a:rPr>
              <a:t>parolă</a:t>
            </a:r>
            <a:endParaRPr sz="2400" dirty="0">
              <a:solidFill>
                <a:schemeClr val="dk1"/>
              </a:solidFill>
              <a:cs typeface="Calibri"/>
            </a:endParaRPr>
          </a:p>
          <a:p>
            <a:pPr marL="764098" lvl="1" indent="-306908">
              <a:lnSpc>
                <a:spcPct val="90000"/>
              </a:lnSpc>
              <a:spcBef>
                <a:spcPts val="500"/>
              </a:spcBef>
              <a:buClr>
                <a:schemeClr val="dk1"/>
              </a:buClr>
              <a:buSzPct val="100000"/>
              <a:buFont typeface="Noto Sans Symbols"/>
              <a:buChar char="✔"/>
            </a:pPr>
            <a:r>
              <a:rPr lang="en-US" sz="2400" dirty="0">
                <a:solidFill>
                  <a:schemeClr val="dk1"/>
                </a:solidFill>
                <a:cs typeface="Calibri"/>
                <a:sym typeface="Calibri"/>
              </a:rPr>
              <a:t>Date </a:t>
            </a:r>
            <a:r>
              <a:rPr lang="en-US" sz="2400" dirty="0" err="1">
                <a:solidFill>
                  <a:schemeClr val="dk1"/>
                </a:solidFill>
                <a:cs typeface="Calibri"/>
                <a:sym typeface="Calibri"/>
              </a:rPr>
              <a:t>identificare</a:t>
            </a:r>
            <a:r>
              <a:rPr lang="en-US" sz="2400" dirty="0">
                <a:solidFill>
                  <a:schemeClr val="dk1"/>
                </a:solidFill>
                <a:cs typeface="Calibri"/>
                <a:sym typeface="Calibri"/>
              </a:rPr>
              <a:t> </a:t>
            </a:r>
            <a:r>
              <a:rPr lang="en-US" sz="2400" dirty="0" err="1">
                <a:solidFill>
                  <a:schemeClr val="dk1"/>
                </a:solidFill>
                <a:cs typeface="Calibri"/>
                <a:sym typeface="Calibri"/>
              </a:rPr>
              <a:t>dispozitiv</a:t>
            </a:r>
            <a:r>
              <a:rPr lang="en-US" sz="2400" dirty="0">
                <a:solidFill>
                  <a:schemeClr val="dk1"/>
                </a:solidFill>
                <a:cs typeface="Calibri"/>
                <a:sym typeface="Calibri"/>
              </a:rPr>
              <a:t> </a:t>
            </a:r>
            <a:r>
              <a:rPr lang="en-US" sz="2400" dirty="0" err="1">
                <a:solidFill>
                  <a:schemeClr val="dk1"/>
                </a:solidFill>
                <a:cs typeface="Calibri"/>
                <a:sym typeface="Calibri"/>
              </a:rPr>
              <a:t>mobil</a:t>
            </a:r>
            <a:r>
              <a:rPr lang="en-US" sz="2400" dirty="0">
                <a:solidFill>
                  <a:schemeClr val="dk1"/>
                </a:solidFill>
                <a:cs typeface="Calibri"/>
                <a:sym typeface="Calibri"/>
              </a:rPr>
              <a:t> </a:t>
            </a:r>
            <a:r>
              <a:rPr lang="en-US" sz="2400" dirty="0" err="1">
                <a:solidFill>
                  <a:schemeClr val="dk1"/>
                </a:solidFill>
                <a:cs typeface="Calibri"/>
                <a:sym typeface="Calibri"/>
              </a:rPr>
              <a:t>folosit</a:t>
            </a:r>
            <a:r>
              <a:rPr lang="en-US" sz="2400" dirty="0">
                <a:solidFill>
                  <a:schemeClr val="dk1"/>
                </a:solidFill>
                <a:cs typeface="Calibri"/>
                <a:sym typeface="Calibri"/>
              </a:rPr>
              <a:t> </a:t>
            </a:r>
            <a:r>
              <a:rPr lang="en-US" sz="2400" dirty="0" err="1">
                <a:solidFill>
                  <a:schemeClr val="dk1"/>
                </a:solidFill>
                <a:cs typeface="Calibri"/>
                <a:sym typeface="Calibri"/>
              </a:rPr>
              <a:t>pentru</a:t>
            </a:r>
            <a:r>
              <a:rPr lang="en-US" sz="2400" dirty="0">
                <a:solidFill>
                  <a:schemeClr val="dk1"/>
                </a:solidFill>
                <a:cs typeface="Calibri"/>
                <a:sym typeface="Calibri"/>
              </a:rPr>
              <a:t> ultima </a:t>
            </a:r>
            <a:r>
              <a:rPr lang="en-US" sz="2400" dirty="0" err="1">
                <a:solidFill>
                  <a:schemeClr val="dk1"/>
                </a:solidFill>
                <a:cs typeface="Calibri"/>
                <a:sym typeface="Calibri"/>
              </a:rPr>
              <a:t>logare</a:t>
            </a:r>
            <a:endParaRPr sz="2400" dirty="0">
              <a:solidFill>
                <a:schemeClr val="dk1"/>
              </a:solidFill>
              <a:cs typeface="Calibri"/>
            </a:endParaRPr>
          </a:p>
          <a:p>
            <a:pPr marL="764098" lvl="1" indent="-306908">
              <a:lnSpc>
                <a:spcPct val="90000"/>
              </a:lnSpc>
              <a:spcBef>
                <a:spcPts val="500"/>
              </a:spcBef>
              <a:buClr>
                <a:schemeClr val="dk1"/>
              </a:buClr>
              <a:buSzPct val="100000"/>
              <a:buFont typeface="Noto Sans Symbols"/>
              <a:buChar char="✔"/>
            </a:pPr>
            <a:r>
              <a:rPr lang="en-US" sz="2400" dirty="0" err="1">
                <a:solidFill>
                  <a:schemeClr val="dk1"/>
                </a:solidFill>
                <a:cs typeface="Calibri"/>
                <a:sym typeface="Calibri"/>
              </a:rPr>
              <a:t>Activare</a:t>
            </a:r>
            <a:r>
              <a:rPr lang="en-US" sz="2400" dirty="0">
                <a:solidFill>
                  <a:schemeClr val="dk1"/>
                </a:solidFill>
                <a:cs typeface="Calibri"/>
                <a:sym typeface="Calibri"/>
              </a:rPr>
              <a:t> /</a:t>
            </a:r>
            <a:r>
              <a:rPr lang="en-US" sz="2400" dirty="0" err="1">
                <a:solidFill>
                  <a:schemeClr val="dk1"/>
                </a:solidFill>
                <a:cs typeface="Calibri"/>
                <a:sym typeface="Calibri"/>
              </a:rPr>
              <a:t>dezactivare</a:t>
            </a:r>
            <a:r>
              <a:rPr lang="en-US" sz="2400" dirty="0">
                <a:solidFill>
                  <a:schemeClr val="dk1"/>
                </a:solidFill>
                <a:cs typeface="Calibri"/>
                <a:sym typeface="Calibri"/>
              </a:rPr>
              <a:t> </a:t>
            </a:r>
            <a:r>
              <a:rPr lang="en-US" sz="2400" dirty="0" err="1">
                <a:solidFill>
                  <a:schemeClr val="dk1"/>
                </a:solidFill>
                <a:cs typeface="Calibri"/>
                <a:sym typeface="Calibri"/>
              </a:rPr>
              <a:t>utilizator</a:t>
            </a:r>
            <a:endParaRPr sz="2400" dirty="0">
              <a:solidFill>
                <a:schemeClr val="dk1"/>
              </a:solidFill>
              <a:cs typeface="Calibri"/>
            </a:endParaRPr>
          </a:p>
          <a:p>
            <a:pPr marL="764098" lvl="1" indent="-306908">
              <a:lnSpc>
                <a:spcPct val="90000"/>
              </a:lnSpc>
              <a:spcBef>
                <a:spcPts val="500"/>
              </a:spcBef>
              <a:buClr>
                <a:schemeClr val="dk1"/>
              </a:buClr>
              <a:buSzPct val="100000"/>
              <a:buFont typeface="Noto Sans Symbols"/>
              <a:buChar char="✔"/>
            </a:pPr>
            <a:r>
              <a:rPr lang="en-US" sz="2400" dirty="0" err="1">
                <a:solidFill>
                  <a:schemeClr val="dk1"/>
                </a:solidFill>
                <a:cs typeface="Calibri"/>
                <a:sym typeface="Calibri"/>
              </a:rPr>
              <a:t>Schimbare</a:t>
            </a:r>
            <a:r>
              <a:rPr lang="en-US" sz="2400" dirty="0">
                <a:solidFill>
                  <a:schemeClr val="dk1"/>
                </a:solidFill>
                <a:cs typeface="Calibri"/>
                <a:sym typeface="Calibri"/>
              </a:rPr>
              <a:t> </a:t>
            </a:r>
            <a:r>
              <a:rPr lang="en-US" sz="2400" dirty="0" err="1">
                <a:solidFill>
                  <a:schemeClr val="dk1"/>
                </a:solidFill>
                <a:cs typeface="Calibri"/>
                <a:sym typeface="Calibri"/>
              </a:rPr>
              <a:t>locație</a:t>
            </a:r>
            <a:r>
              <a:rPr lang="en-US" sz="2400" dirty="0">
                <a:solidFill>
                  <a:schemeClr val="dk1"/>
                </a:solidFill>
                <a:cs typeface="Calibri"/>
                <a:sym typeface="Calibri"/>
              </a:rPr>
              <a:t>/ </a:t>
            </a:r>
            <a:r>
              <a:rPr lang="en-US" sz="2400" dirty="0" err="1">
                <a:solidFill>
                  <a:schemeClr val="dk1"/>
                </a:solidFill>
                <a:cs typeface="Calibri"/>
                <a:sym typeface="Calibri"/>
              </a:rPr>
              <a:t>spațiu</a:t>
            </a:r>
            <a:r>
              <a:rPr lang="en-US" sz="2400" dirty="0">
                <a:solidFill>
                  <a:schemeClr val="dk1"/>
                </a:solidFill>
                <a:cs typeface="Calibri"/>
                <a:sym typeface="Calibri"/>
              </a:rPr>
              <a:t> de </a:t>
            </a:r>
            <a:r>
              <a:rPr lang="en-US" sz="2400" dirty="0" err="1">
                <a:solidFill>
                  <a:schemeClr val="dk1"/>
                </a:solidFill>
                <a:cs typeface="Calibri"/>
                <a:sym typeface="Calibri"/>
              </a:rPr>
              <a:t>lucru</a:t>
            </a:r>
            <a:r>
              <a:rPr lang="en-US" sz="2400" dirty="0">
                <a:solidFill>
                  <a:schemeClr val="dk1"/>
                </a:solidFill>
                <a:cs typeface="Calibri"/>
                <a:sym typeface="Calibri"/>
              </a:rPr>
              <a:t> </a:t>
            </a:r>
            <a:r>
              <a:rPr lang="en-US" sz="2400" dirty="0" err="1">
                <a:solidFill>
                  <a:schemeClr val="dk1"/>
                </a:solidFill>
                <a:cs typeface="Calibri"/>
                <a:sym typeface="Calibri"/>
              </a:rPr>
              <a:t>utilizator</a:t>
            </a:r>
            <a:endParaRPr sz="2400" dirty="0">
              <a:solidFill>
                <a:schemeClr val="dk1"/>
              </a:solidFill>
              <a:cs typeface="Calibri"/>
            </a:endParaRPr>
          </a:p>
        </p:txBody>
      </p:sp>
      <p:sp>
        <p:nvSpPr>
          <p:cNvPr id="2" name="Slide Number Placeholder 1">
            <a:extLst>
              <a:ext uri="{FF2B5EF4-FFF2-40B4-BE49-F238E27FC236}">
                <a16:creationId xmlns:a16="http://schemas.microsoft.com/office/drawing/2014/main" xmlns="" id="{3A0868CB-D155-46BF-D802-5DD3A249C49D}"/>
              </a:ext>
            </a:extLst>
          </p:cNvPr>
          <p:cNvSpPr>
            <a:spLocks noGrp="1"/>
          </p:cNvSpPr>
          <p:nvPr>
            <p:ph type="sldNum" sz="quarter" idx="12"/>
          </p:nvPr>
        </p:nvSpPr>
        <p:spPr/>
        <p:txBody>
          <a:bodyPr/>
          <a:lstStyle/>
          <a:p>
            <a:fld id="{00000000-1234-1234-1234-123412341234}" type="slidenum">
              <a:rPr lang="en-US" smtClean="0"/>
              <a:pPr/>
              <a:t>101</a:t>
            </a:fld>
            <a:endParaRPr lang="en-US"/>
          </a:p>
        </p:txBody>
      </p:sp>
      <p:sp>
        <p:nvSpPr>
          <p:cNvPr id="6" name="Footer Placeholder 5">
            <a:extLst>
              <a:ext uri="{FF2B5EF4-FFF2-40B4-BE49-F238E27FC236}">
                <a16:creationId xmlns:a16="http://schemas.microsoft.com/office/drawing/2014/main" xmlns="" id="{2557D298-4779-3758-E9E6-1060D308ED37}"/>
              </a:ext>
            </a:extLst>
          </p:cNvPr>
          <p:cNvSpPr>
            <a:spLocks noGrp="1"/>
          </p:cNvSpPr>
          <p:nvPr>
            <p:ph type="ftr" sz="quarter" idx="11"/>
          </p:nvPr>
        </p:nvSpPr>
        <p:spPr/>
        <p:txBody>
          <a:bodyPr/>
          <a:lstStyle/>
          <a:p>
            <a:r>
              <a:rPr lang="en-US"/>
              <a:t>Suport curs utilizare Observatorul Copilului</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121"/>
          <p:cNvSpPr txBox="1"/>
          <p:nvPr/>
        </p:nvSpPr>
        <p:spPr>
          <a:xfrm>
            <a:off x="855489" y="268864"/>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(2</a:t>
            </a:r>
            <a:r>
              <a:rPr lang="ro-RO" sz="3200" b="1" dirty="0">
                <a:solidFill>
                  <a:schemeClr val="accent1"/>
                </a:solidFill>
                <a:latin typeface="+mj-lt"/>
                <a:ea typeface="+mj-ea"/>
                <a:cs typeface="+mj-cs"/>
              </a:rPr>
              <a:t>2</a:t>
            </a:r>
            <a:r>
              <a:rPr lang="en-US" sz="3200" b="1" dirty="0">
                <a:solidFill>
                  <a:schemeClr val="accent1"/>
                </a:solidFill>
                <a:latin typeface="+mj-lt"/>
                <a:ea typeface="+mj-ea"/>
                <a:cs typeface="+mj-cs"/>
              </a:rPr>
              <a:t>)</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Notificări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platformă</a:t>
            </a:r>
            <a:endParaRPr sz="3200" b="1" dirty="0">
              <a:solidFill>
                <a:schemeClr val="accent1"/>
              </a:solidFill>
              <a:latin typeface="+mj-lt"/>
              <a:ea typeface="+mj-ea"/>
              <a:cs typeface="+mj-cs"/>
              <a:sym typeface="Calibri"/>
            </a:endParaRPr>
          </a:p>
        </p:txBody>
      </p:sp>
      <p:sp>
        <p:nvSpPr>
          <p:cNvPr id="2" name="Slide Number Placeholder 1">
            <a:extLst>
              <a:ext uri="{FF2B5EF4-FFF2-40B4-BE49-F238E27FC236}">
                <a16:creationId xmlns:a16="http://schemas.microsoft.com/office/drawing/2014/main" xmlns="" id="{CD92D34E-70C2-84FB-A95B-52B68BD47A3A}"/>
              </a:ext>
            </a:extLst>
          </p:cNvPr>
          <p:cNvSpPr>
            <a:spLocks noGrp="1"/>
          </p:cNvSpPr>
          <p:nvPr>
            <p:ph type="sldNum" sz="quarter" idx="12"/>
          </p:nvPr>
        </p:nvSpPr>
        <p:spPr/>
        <p:txBody>
          <a:bodyPr/>
          <a:lstStyle/>
          <a:p>
            <a:fld id="{00000000-1234-1234-1234-123412341234}" type="slidenum">
              <a:rPr lang="en-US" smtClean="0"/>
              <a:pPr/>
              <a:t>102</a:t>
            </a:fld>
            <a:endParaRPr lang="en-US"/>
          </a:p>
        </p:txBody>
      </p:sp>
      <p:sp>
        <p:nvSpPr>
          <p:cNvPr id="6" name="Footer Placeholder 5">
            <a:extLst>
              <a:ext uri="{FF2B5EF4-FFF2-40B4-BE49-F238E27FC236}">
                <a16:creationId xmlns:a16="http://schemas.microsoft.com/office/drawing/2014/main" xmlns="" id="{4FDAE465-6E5D-7F86-45C6-40C1FB526C53}"/>
              </a:ext>
            </a:extLst>
          </p:cNvPr>
          <p:cNvSpPr>
            <a:spLocks noGrp="1"/>
          </p:cNvSpPr>
          <p:nvPr>
            <p:ph type="ftr" sz="quarter" idx="11"/>
          </p:nvPr>
        </p:nvSpPr>
        <p:spPr/>
        <p:txBody>
          <a:bodyPr/>
          <a:lstStyle/>
          <a:p>
            <a:r>
              <a:rPr lang="en-US"/>
              <a:t>Suport curs utilizare Observatorul Copilului</a:t>
            </a:r>
            <a:endParaRPr lang="en-US" dirty="0"/>
          </a:p>
        </p:txBody>
      </p:sp>
      <p:pic>
        <p:nvPicPr>
          <p:cNvPr id="3076" name="Picture 4" descr="image">
            <a:extLst>
              <a:ext uri="{FF2B5EF4-FFF2-40B4-BE49-F238E27FC236}">
                <a16:creationId xmlns:a16="http://schemas.microsoft.com/office/drawing/2014/main" xmlns="" id="{7443446A-D654-2B16-19B8-2BD46934A39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5489" y="1232035"/>
            <a:ext cx="9703681" cy="50390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7A011F5-017A-A782-7341-47C1E414C6EA}"/>
              </a:ext>
            </a:extLst>
          </p:cNvPr>
          <p:cNvSpPr>
            <a:spLocks noGrp="1"/>
          </p:cNvSpPr>
          <p:nvPr>
            <p:ph type="title"/>
          </p:nvPr>
        </p:nvSpPr>
        <p:spPr>
          <a:xfrm>
            <a:off x="5034328" y="3874355"/>
            <a:ext cx="6462347" cy="664797"/>
          </a:xfrm>
        </p:spPr>
        <p:txBody>
          <a:bodyPr/>
          <a:lstStyle/>
          <a:p>
            <a:r>
              <a:rPr lang="en-US" dirty="0" err="1"/>
              <a:t>Planificarea</a:t>
            </a:r>
            <a:r>
              <a:rPr lang="en-US" dirty="0"/>
              <a:t> </a:t>
            </a:r>
            <a:r>
              <a:rPr lang="en-US" dirty="0" err="1"/>
              <a:t>interventiei</a:t>
            </a:r>
            <a:endParaRPr lang="en-US" dirty="0"/>
          </a:p>
        </p:txBody>
      </p:sp>
      <p:sp>
        <p:nvSpPr>
          <p:cNvPr id="3" name="Slide Number Placeholder 2">
            <a:extLst>
              <a:ext uri="{FF2B5EF4-FFF2-40B4-BE49-F238E27FC236}">
                <a16:creationId xmlns:a16="http://schemas.microsoft.com/office/drawing/2014/main" xmlns="" id="{C3321098-1AA8-4F3F-9985-140F5BC758F7}"/>
              </a:ext>
            </a:extLst>
          </p:cNvPr>
          <p:cNvSpPr>
            <a:spLocks noGrp="1"/>
          </p:cNvSpPr>
          <p:nvPr>
            <p:ph type="sldNum" sz="quarter" idx="12"/>
          </p:nvPr>
        </p:nvSpPr>
        <p:spPr/>
        <p:txBody>
          <a:bodyPr/>
          <a:lstStyle/>
          <a:p>
            <a:fld id="{00000000-1234-1234-1234-123412341234}" type="slidenum">
              <a:rPr lang="en-US" smtClean="0"/>
              <a:pPr/>
              <a:t>103</a:t>
            </a:fld>
            <a:endParaRPr lang="en-US"/>
          </a:p>
        </p:txBody>
      </p:sp>
      <p:sp>
        <p:nvSpPr>
          <p:cNvPr id="6" name="Text Placeholder 5">
            <a:extLst>
              <a:ext uri="{FF2B5EF4-FFF2-40B4-BE49-F238E27FC236}">
                <a16:creationId xmlns:a16="http://schemas.microsoft.com/office/drawing/2014/main" xmlns="" id="{C910BC9A-D4FE-CEAF-05E5-4F4979BAD648}"/>
              </a:ext>
            </a:extLst>
          </p:cNvPr>
          <p:cNvSpPr>
            <a:spLocks noGrp="1"/>
          </p:cNvSpPr>
          <p:nvPr>
            <p:ph type="body" sz="quarter" idx="13"/>
          </p:nvPr>
        </p:nvSpPr>
        <p:spPr/>
        <p:txBody>
          <a:bodyPr/>
          <a:lstStyle/>
          <a:p>
            <a:r>
              <a:rPr lang="en-US" dirty="0"/>
              <a:t>10</a:t>
            </a:r>
          </a:p>
        </p:txBody>
      </p:sp>
      <p:sp>
        <p:nvSpPr>
          <p:cNvPr id="2" name="Footer Placeholder 1">
            <a:extLst>
              <a:ext uri="{FF2B5EF4-FFF2-40B4-BE49-F238E27FC236}">
                <a16:creationId xmlns:a16="http://schemas.microsoft.com/office/drawing/2014/main" xmlns="" id="{372A7577-95F3-9714-21F3-D41E826DCE84}"/>
              </a:ext>
            </a:extLst>
          </p:cNvPr>
          <p:cNvSpPr>
            <a:spLocks noGrp="1"/>
          </p:cNvSpPr>
          <p:nvPr>
            <p:ph type="ftr" idx="4294967295"/>
          </p:nvPr>
        </p:nvSpPr>
        <p:spPr>
          <a:xfrm>
            <a:off x="0" y="6356350"/>
            <a:ext cx="4114800" cy="365125"/>
          </a:xfrm>
        </p:spPr>
        <p:txBody>
          <a:bodyPr/>
          <a:lstStyle/>
          <a:p>
            <a:r>
              <a:rPr lang="en-US"/>
              <a:t>Suport curs utilizare Observatorul Copilului</a:t>
            </a:r>
          </a:p>
        </p:txBody>
      </p:sp>
      <p:pic>
        <p:nvPicPr>
          <p:cNvPr id="7" name="Google Shape;1446;p122" descr="A picture containing text&#10;&#10;Description automatically generated">
            <a:extLst>
              <a:ext uri="{FF2B5EF4-FFF2-40B4-BE49-F238E27FC236}">
                <a16:creationId xmlns:a16="http://schemas.microsoft.com/office/drawing/2014/main" xmlns="" id="{52A7D7C4-857C-47BF-831D-34B69FA493FA}"/>
              </a:ext>
            </a:extLst>
          </p:cNvPr>
          <p:cNvPicPr preferRelativeResize="0"/>
          <p:nvPr/>
        </p:nvPicPr>
        <p:blipFill rotWithShape="1">
          <a:blip r:embed="rId3">
            <a:alphaModFix/>
          </a:blip>
          <a:srcRect/>
          <a:stretch/>
        </p:blipFill>
        <p:spPr>
          <a:xfrm>
            <a:off x="5034328" y="206588"/>
            <a:ext cx="3825548" cy="2655882"/>
          </a:xfrm>
          <a:prstGeom prst="rect">
            <a:avLst/>
          </a:prstGeom>
          <a:noFill/>
          <a:ln>
            <a:noFill/>
          </a:ln>
        </p:spPr>
      </p:pic>
    </p:spTree>
    <p:extLst>
      <p:ext uri="{BB962C8B-B14F-4D97-AF65-F5344CB8AC3E}">
        <p14:creationId xmlns:p14="http://schemas.microsoft.com/office/powerpoint/2010/main" xmlns="" val="26752632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grpSp>
        <p:nvGrpSpPr>
          <p:cNvPr id="1452" name="Google Shape;1452;p125"/>
          <p:cNvGrpSpPr/>
          <p:nvPr/>
        </p:nvGrpSpPr>
        <p:grpSpPr>
          <a:xfrm>
            <a:off x="4884533" y="1509318"/>
            <a:ext cx="2667700" cy="459742"/>
            <a:chOff x="0" y="0"/>
            <a:chExt cx="2667698" cy="459741"/>
          </a:xfrm>
        </p:grpSpPr>
        <p:sp>
          <p:nvSpPr>
            <p:cNvPr id="1453" name="Google Shape;1453;p125"/>
            <p:cNvSpPr/>
            <p:nvPr/>
          </p:nvSpPr>
          <p:spPr>
            <a:xfrm>
              <a:off x="0" y="0"/>
              <a:ext cx="2667565" cy="459741"/>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pic>
          <p:nvPicPr>
            <p:cNvPr id="1454" name="Google Shape;1454;p125" descr="/Users/alexandru/Desktop/Screen Shot 2017-10-25 at 16.21.34.png"/>
            <p:cNvPicPr preferRelativeResize="0"/>
            <p:nvPr/>
          </p:nvPicPr>
          <p:blipFill rotWithShape="1">
            <a:blip r:embed="rId3">
              <a:alphaModFix/>
            </a:blip>
            <a:srcRect/>
            <a:stretch/>
          </p:blipFill>
          <p:spPr>
            <a:xfrm>
              <a:off x="48475" y="50800"/>
              <a:ext cx="359359" cy="358141"/>
            </a:xfrm>
            <a:prstGeom prst="rect">
              <a:avLst/>
            </a:prstGeom>
            <a:noFill/>
            <a:ln>
              <a:noFill/>
            </a:ln>
          </p:spPr>
        </p:pic>
        <p:sp>
          <p:nvSpPr>
            <p:cNvPr id="1455" name="Google Shape;1455;p125"/>
            <p:cNvSpPr txBox="1"/>
            <p:nvPr/>
          </p:nvSpPr>
          <p:spPr>
            <a:xfrm>
              <a:off x="526898" y="54282"/>
              <a:ext cx="2140800" cy="338513"/>
            </a:xfrm>
            <a:prstGeom prst="rect">
              <a:avLst/>
            </a:prstGeom>
            <a:noFill/>
            <a:ln>
              <a:noFill/>
            </a:ln>
          </p:spPr>
          <p:txBody>
            <a:bodyPr spcFirstLastPara="1" wrap="square" lIns="45700" tIns="45700" rIns="45700" bIns="45700" anchor="t" anchorCtr="0">
              <a:spAutoFit/>
            </a:bodyPr>
            <a:lstStyle/>
            <a:p>
              <a:r>
                <a:rPr lang="en-US" sz="1600">
                  <a:solidFill>
                    <a:schemeClr val="dk1"/>
                  </a:solidFill>
                  <a:latin typeface="Calibri"/>
                  <a:ea typeface="Calibri"/>
                  <a:cs typeface="Calibri"/>
                  <a:sym typeface="Calibri"/>
                </a:rPr>
                <a:t>Gospodărie creată</a:t>
              </a:r>
              <a:endParaRPr sz="1600">
                <a:solidFill>
                  <a:schemeClr val="dk1"/>
                </a:solidFill>
                <a:latin typeface="Calibri"/>
                <a:ea typeface="Calibri"/>
                <a:cs typeface="Calibri"/>
                <a:sym typeface="Calibri"/>
              </a:endParaRPr>
            </a:p>
          </p:txBody>
        </p:sp>
      </p:grpSp>
      <p:grpSp>
        <p:nvGrpSpPr>
          <p:cNvPr id="1456" name="Google Shape;1456;p125"/>
          <p:cNvGrpSpPr/>
          <p:nvPr/>
        </p:nvGrpSpPr>
        <p:grpSpPr>
          <a:xfrm>
            <a:off x="4881415" y="2645284"/>
            <a:ext cx="2778421" cy="459743"/>
            <a:chOff x="0" y="0"/>
            <a:chExt cx="2778420" cy="459741"/>
          </a:xfrm>
        </p:grpSpPr>
        <p:sp>
          <p:nvSpPr>
            <p:cNvPr id="1457" name="Google Shape;1457;p125"/>
            <p:cNvSpPr/>
            <p:nvPr/>
          </p:nvSpPr>
          <p:spPr>
            <a:xfrm>
              <a:off x="0" y="0"/>
              <a:ext cx="2673799" cy="459741"/>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58" name="Google Shape;1458;p125"/>
            <p:cNvSpPr txBox="1"/>
            <p:nvPr/>
          </p:nvSpPr>
          <p:spPr>
            <a:xfrm>
              <a:off x="412620" y="54282"/>
              <a:ext cx="2365800" cy="338513"/>
            </a:xfrm>
            <a:prstGeom prst="rect">
              <a:avLst/>
            </a:prstGeom>
            <a:noFill/>
            <a:ln>
              <a:noFill/>
            </a:ln>
          </p:spPr>
          <p:txBody>
            <a:bodyPr spcFirstLastPara="1" wrap="square" lIns="45700" tIns="45700" rIns="45700" bIns="45700" anchor="t" anchorCtr="0">
              <a:spAutoFit/>
            </a:bodyPr>
            <a:lstStyle/>
            <a:p>
              <a:r>
                <a:rPr lang="en-US" sz="1600" dirty="0" err="1">
                  <a:solidFill>
                    <a:schemeClr val="dk1"/>
                  </a:solidFill>
                  <a:latin typeface="Calibri"/>
                  <a:ea typeface="Calibri"/>
                  <a:cs typeface="Calibri"/>
                  <a:sym typeface="Calibri"/>
                </a:rPr>
                <a:t>Gospodărie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identificată</a:t>
              </a:r>
              <a:endParaRPr sz="1600" dirty="0">
                <a:solidFill>
                  <a:schemeClr val="dk1"/>
                </a:solidFill>
                <a:latin typeface="Calibri"/>
                <a:ea typeface="Calibri"/>
                <a:cs typeface="Calibri"/>
                <a:sym typeface="Calibri"/>
              </a:endParaRPr>
            </a:p>
          </p:txBody>
        </p:sp>
        <p:pic>
          <p:nvPicPr>
            <p:cNvPr id="1459" name="Google Shape;1459;p125" descr="image.png"/>
            <p:cNvPicPr preferRelativeResize="0"/>
            <p:nvPr/>
          </p:nvPicPr>
          <p:blipFill rotWithShape="1">
            <a:blip r:embed="rId4">
              <a:alphaModFix/>
            </a:blip>
            <a:srcRect/>
            <a:stretch/>
          </p:blipFill>
          <p:spPr>
            <a:xfrm>
              <a:off x="55571" y="66273"/>
              <a:ext cx="359359" cy="327194"/>
            </a:xfrm>
            <a:prstGeom prst="rect">
              <a:avLst/>
            </a:prstGeom>
            <a:noFill/>
            <a:ln>
              <a:noFill/>
            </a:ln>
          </p:spPr>
        </p:pic>
      </p:grpSp>
      <p:grpSp>
        <p:nvGrpSpPr>
          <p:cNvPr id="1460" name="Google Shape;1460;p125"/>
          <p:cNvGrpSpPr/>
          <p:nvPr/>
        </p:nvGrpSpPr>
        <p:grpSpPr>
          <a:xfrm>
            <a:off x="2078208" y="4178850"/>
            <a:ext cx="2717833" cy="459743"/>
            <a:chOff x="0" y="0"/>
            <a:chExt cx="2717831" cy="459741"/>
          </a:xfrm>
        </p:grpSpPr>
        <p:sp>
          <p:nvSpPr>
            <p:cNvPr id="1461" name="Google Shape;1461;p125"/>
            <p:cNvSpPr/>
            <p:nvPr/>
          </p:nvSpPr>
          <p:spPr>
            <a:xfrm>
              <a:off x="0" y="0"/>
              <a:ext cx="2665635" cy="459741"/>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62" name="Google Shape;1462;p125"/>
            <p:cNvSpPr txBox="1"/>
            <p:nvPr/>
          </p:nvSpPr>
          <p:spPr>
            <a:xfrm>
              <a:off x="679331" y="54284"/>
              <a:ext cx="2038500" cy="338513"/>
            </a:xfrm>
            <a:prstGeom prst="rect">
              <a:avLst/>
            </a:prstGeom>
            <a:noFill/>
            <a:ln>
              <a:noFill/>
            </a:ln>
          </p:spPr>
          <p:txBody>
            <a:bodyPr spcFirstLastPara="1" wrap="square" lIns="45700" tIns="45700" rIns="45700" bIns="45700" anchor="t" anchorCtr="0">
              <a:spAutoFit/>
            </a:bodyPr>
            <a:lstStyle/>
            <a:p>
              <a:r>
                <a:rPr lang="en-US" sz="1600" dirty="0" err="1">
                  <a:solidFill>
                    <a:schemeClr val="dk1"/>
                  </a:solidFill>
                  <a:latin typeface="Calibri"/>
                  <a:ea typeface="Calibri"/>
                  <a:cs typeface="Calibri"/>
                  <a:sym typeface="Calibri"/>
                </a:rPr>
                <a:t>Gospodărie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activă</a:t>
              </a:r>
              <a:endParaRPr sz="1600" dirty="0">
                <a:solidFill>
                  <a:schemeClr val="dk1"/>
                </a:solidFill>
                <a:latin typeface="Calibri"/>
                <a:ea typeface="Calibri"/>
                <a:cs typeface="Calibri"/>
                <a:sym typeface="Calibri"/>
              </a:endParaRPr>
            </a:p>
          </p:txBody>
        </p:sp>
        <p:pic>
          <p:nvPicPr>
            <p:cNvPr id="1463" name="Google Shape;1463;p125" descr="image.png"/>
            <p:cNvPicPr preferRelativeResize="0"/>
            <p:nvPr/>
          </p:nvPicPr>
          <p:blipFill rotWithShape="1">
            <a:blip r:embed="rId5">
              <a:alphaModFix/>
            </a:blip>
            <a:srcRect/>
            <a:stretch/>
          </p:blipFill>
          <p:spPr>
            <a:xfrm>
              <a:off x="63359" y="69765"/>
              <a:ext cx="359359" cy="327195"/>
            </a:xfrm>
            <a:prstGeom prst="rect">
              <a:avLst/>
            </a:prstGeom>
            <a:noFill/>
            <a:ln>
              <a:noFill/>
            </a:ln>
          </p:spPr>
        </p:pic>
      </p:grpSp>
      <p:grpSp>
        <p:nvGrpSpPr>
          <p:cNvPr id="1464" name="Google Shape;1464;p125"/>
          <p:cNvGrpSpPr/>
          <p:nvPr/>
        </p:nvGrpSpPr>
        <p:grpSpPr>
          <a:xfrm>
            <a:off x="7665944" y="4178850"/>
            <a:ext cx="2667627" cy="459743"/>
            <a:chOff x="0" y="0"/>
            <a:chExt cx="2667625" cy="459741"/>
          </a:xfrm>
        </p:grpSpPr>
        <p:sp>
          <p:nvSpPr>
            <p:cNvPr id="1465" name="Google Shape;1465;p125"/>
            <p:cNvSpPr/>
            <p:nvPr/>
          </p:nvSpPr>
          <p:spPr>
            <a:xfrm>
              <a:off x="0" y="0"/>
              <a:ext cx="2667565" cy="459741"/>
            </a:xfrm>
            <a:prstGeom prst="rect">
              <a:avLst/>
            </a:prstGeom>
            <a:solidFill>
              <a:srgbClr val="FFFFFF"/>
            </a:solidFill>
            <a:ln w="25400" cap="flat" cmpd="sng">
              <a:solidFill>
                <a:schemeClr val="accent1"/>
              </a:solidFill>
              <a:prstDash val="solid"/>
              <a:round/>
              <a:headEnd type="none" w="sm" len="sm"/>
              <a:tailEnd type="none" w="sm" len="sm"/>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66" name="Google Shape;1466;p125"/>
            <p:cNvSpPr txBox="1"/>
            <p:nvPr/>
          </p:nvSpPr>
          <p:spPr>
            <a:xfrm>
              <a:off x="590425" y="54284"/>
              <a:ext cx="2077200" cy="338513"/>
            </a:xfrm>
            <a:prstGeom prst="rect">
              <a:avLst/>
            </a:prstGeom>
            <a:noFill/>
            <a:ln>
              <a:noFill/>
            </a:ln>
          </p:spPr>
          <p:txBody>
            <a:bodyPr spcFirstLastPara="1" wrap="square" lIns="45700" tIns="45700" rIns="45700" bIns="45700" anchor="t" anchorCtr="0">
              <a:spAutoFit/>
            </a:bodyPr>
            <a:lstStyle/>
            <a:p>
              <a:r>
                <a:rPr lang="en-US" sz="1600" dirty="0" err="1">
                  <a:solidFill>
                    <a:schemeClr val="dk1"/>
                  </a:solidFill>
                  <a:latin typeface="Calibri"/>
                  <a:ea typeface="Calibri"/>
                  <a:cs typeface="Calibri"/>
                  <a:sym typeface="Calibri"/>
                </a:rPr>
                <a:t>Gospodărie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inactivă</a:t>
              </a:r>
              <a:endParaRPr sz="1600" dirty="0">
                <a:solidFill>
                  <a:schemeClr val="dk1"/>
                </a:solidFill>
                <a:latin typeface="Calibri"/>
                <a:ea typeface="Calibri"/>
                <a:cs typeface="Calibri"/>
                <a:sym typeface="Calibri"/>
              </a:endParaRPr>
            </a:p>
          </p:txBody>
        </p:sp>
        <p:pic>
          <p:nvPicPr>
            <p:cNvPr id="1467" name="Google Shape;1467;p125" descr="image.png"/>
            <p:cNvPicPr preferRelativeResize="0"/>
            <p:nvPr/>
          </p:nvPicPr>
          <p:blipFill rotWithShape="1">
            <a:blip r:embed="rId6">
              <a:alphaModFix/>
            </a:blip>
            <a:srcRect/>
            <a:stretch/>
          </p:blipFill>
          <p:spPr>
            <a:xfrm>
              <a:off x="70437" y="61063"/>
              <a:ext cx="359359" cy="337614"/>
            </a:xfrm>
            <a:prstGeom prst="rect">
              <a:avLst/>
            </a:prstGeom>
            <a:noFill/>
            <a:ln>
              <a:noFill/>
            </a:ln>
          </p:spPr>
        </p:pic>
      </p:grpSp>
      <p:cxnSp>
        <p:nvCxnSpPr>
          <p:cNvPr id="1468" name="Google Shape;1468;p125"/>
          <p:cNvCxnSpPr/>
          <p:nvPr/>
        </p:nvCxnSpPr>
        <p:spPr>
          <a:xfrm>
            <a:off x="6389852" y="943812"/>
            <a:ext cx="1" cy="459741"/>
          </a:xfrm>
          <a:prstGeom prst="straightConnector1">
            <a:avLst/>
          </a:prstGeom>
          <a:noFill/>
          <a:ln w="25400" cap="flat" cmpd="sng">
            <a:solidFill>
              <a:schemeClr val="accent1"/>
            </a:solidFill>
            <a:prstDash val="solid"/>
            <a:round/>
            <a:headEnd type="none" w="sm" len="sm"/>
            <a:tailEnd type="triangle" w="med" len="med"/>
          </a:ln>
          <a:effectLst>
            <a:outerShdw blurRad="38100" dist="20000" dir="5400000" rotWithShape="0">
              <a:srgbClr val="000000">
                <a:alpha val="37647"/>
              </a:srgbClr>
            </a:outerShdw>
          </a:effectLst>
        </p:spPr>
      </p:cxnSp>
      <p:grpSp>
        <p:nvGrpSpPr>
          <p:cNvPr id="1469" name="Google Shape;1469;p125"/>
          <p:cNvGrpSpPr/>
          <p:nvPr/>
        </p:nvGrpSpPr>
        <p:grpSpPr>
          <a:xfrm>
            <a:off x="5919236" y="975881"/>
            <a:ext cx="378445" cy="381001"/>
            <a:chOff x="0" y="0"/>
            <a:chExt cx="378444" cy="381000"/>
          </a:xfrm>
        </p:grpSpPr>
        <p:sp>
          <p:nvSpPr>
            <p:cNvPr id="1470" name="Google Shape;1470;p125"/>
            <p:cNvSpPr/>
            <p:nvPr/>
          </p:nvSpPr>
          <p:spPr>
            <a:xfrm>
              <a:off x="0" y="0"/>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71" name="Google Shape;1471;p125"/>
            <p:cNvSpPr txBox="1"/>
            <p:nvPr/>
          </p:nvSpPr>
          <p:spPr>
            <a:xfrm>
              <a:off x="67834" y="10795"/>
              <a:ext cx="217377" cy="300169"/>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1</a:t>
              </a:r>
              <a:endParaRPr sz="2400"/>
            </a:p>
          </p:txBody>
        </p:sp>
      </p:grpSp>
      <p:grpSp>
        <p:nvGrpSpPr>
          <p:cNvPr id="1472" name="Google Shape;1472;p125"/>
          <p:cNvGrpSpPr/>
          <p:nvPr/>
        </p:nvGrpSpPr>
        <p:grpSpPr>
          <a:xfrm>
            <a:off x="3554369" y="2999413"/>
            <a:ext cx="378447" cy="381001"/>
            <a:chOff x="0" y="0"/>
            <a:chExt cx="378444" cy="381000"/>
          </a:xfrm>
        </p:grpSpPr>
        <p:sp>
          <p:nvSpPr>
            <p:cNvPr id="1473" name="Google Shape;1473;p125"/>
            <p:cNvSpPr/>
            <p:nvPr/>
          </p:nvSpPr>
          <p:spPr>
            <a:xfrm>
              <a:off x="0" y="0"/>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74" name="Google Shape;1474;p125"/>
            <p:cNvSpPr txBox="1"/>
            <p:nvPr/>
          </p:nvSpPr>
          <p:spPr>
            <a:xfrm>
              <a:off x="80534" y="10795"/>
              <a:ext cx="217376" cy="300169"/>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3</a:t>
              </a:r>
              <a:endParaRPr sz="2400"/>
            </a:p>
          </p:txBody>
        </p:sp>
      </p:grpSp>
      <p:cxnSp>
        <p:nvCxnSpPr>
          <p:cNvPr id="1475" name="Google Shape;1475;p125"/>
          <p:cNvCxnSpPr/>
          <p:nvPr/>
        </p:nvCxnSpPr>
        <p:spPr>
          <a:xfrm>
            <a:off x="6385042" y="2106892"/>
            <a:ext cx="1" cy="459741"/>
          </a:xfrm>
          <a:prstGeom prst="straightConnector1">
            <a:avLst/>
          </a:prstGeom>
          <a:noFill/>
          <a:ln w="25400" cap="flat" cmpd="sng">
            <a:solidFill>
              <a:schemeClr val="accent1"/>
            </a:solidFill>
            <a:prstDash val="solid"/>
            <a:round/>
            <a:headEnd type="none" w="sm" len="sm"/>
            <a:tailEnd type="triangle" w="med" len="med"/>
          </a:ln>
          <a:effectLst>
            <a:outerShdw blurRad="38100" dist="20000" dir="5400000" rotWithShape="0">
              <a:srgbClr val="000000">
                <a:alpha val="37647"/>
              </a:srgbClr>
            </a:outerShdw>
          </a:effectLst>
        </p:spPr>
      </p:cxnSp>
      <p:grpSp>
        <p:nvGrpSpPr>
          <p:cNvPr id="1476" name="Google Shape;1476;p125"/>
          <p:cNvGrpSpPr/>
          <p:nvPr/>
        </p:nvGrpSpPr>
        <p:grpSpPr>
          <a:xfrm>
            <a:off x="5914426" y="2138960"/>
            <a:ext cx="378447" cy="381001"/>
            <a:chOff x="0" y="0"/>
            <a:chExt cx="378444" cy="381000"/>
          </a:xfrm>
        </p:grpSpPr>
        <p:sp>
          <p:nvSpPr>
            <p:cNvPr id="1477" name="Google Shape;1477;p125"/>
            <p:cNvSpPr/>
            <p:nvPr/>
          </p:nvSpPr>
          <p:spPr>
            <a:xfrm>
              <a:off x="0" y="0"/>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78" name="Google Shape;1478;p125"/>
            <p:cNvSpPr txBox="1"/>
            <p:nvPr/>
          </p:nvSpPr>
          <p:spPr>
            <a:xfrm>
              <a:off x="80534" y="10795"/>
              <a:ext cx="217376" cy="300169"/>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2</a:t>
              </a:r>
              <a:endParaRPr sz="2400"/>
            </a:p>
          </p:txBody>
        </p:sp>
      </p:grpSp>
      <p:cxnSp>
        <p:nvCxnSpPr>
          <p:cNvPr id="1479" name="Google Shape;1479;p125"/>
          <p:cNvCxnSpPr/>
          <p:nvPr/>
        </p:nvCxnSpPr>
        <p:spPr>
          <a:xfrm flipH="1">
            <a:off x="3106268" y="2824627"/>
            <a:ext cx="1664227" cy="1170788"/>
          </a:xfrm>
          <a:prstGeom prst="straightConnector1">
            <a:avLst/>
          </a:prstGeom>
          <a:noFill/>
          <a:ln w="25400" cap="flat" cmpd="sng">
            <a:solidFill>
              <a:schemeClr val="accent1"/>
            </a:solidFill>
            <a:prstDash val="solid"/>
            <a:round/>
            <a:headEnd type="none" w="sm" len="sm"/>
            <a:tailEnd type="triangle" w="med" len="med"/>
          </a:ln>
          <a:effectLst>
            <a:outerShdw blurRad="38100" dist="20000" dir="5400000" rotWithShape="0">
              <a:srgbClr val="000000">
                <a:alpha val="37647"/>
              </a:srgbClr>
            </a:outerShdw>
          </a:effectLst>
        </p:spPr>
      </p:cxnSp>
      <p:grpSp>
        <p:nvGrpSpPr>
          <p:cNvPr id="1480" name="Google Shape;1480;p125"/>
          <p:cNvGrpSpPr/>
          <p:nvPr/>
        </p:nvGrpSpPr>
        <p:grpSpPr>
          <a:xfrm>
            <a:off x="4088681" y="3524253"/>
            <a:ext cx="378447" cy="381001"/>
            <a:chOff x="0" y="0"/>
            <a:chExt cx="378444" cy="381000"/>
          </a:xfrm>
        </p:grpSpPr>
        <p:sp>
          <p:nvSpPr>
            <p:cNvPr id="1481" name="Google Shape;1481;p125"/>
            <p:cNvSpPr/>
            <p:nvPr/>
          </p:nvSpPr>
          <p:spPr>
            <a:xfrm>
              <a:off x="0" y="0"/>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82" name="Google Shape;1482;p125"/>
            <p:cNvSpPr txBox="1"/>
            <p:nvPr/>
          </p:nvSpPr>
          <p:spPr>
            <a:xfrm>
              <a:off x="80534" y="10795"/>
              <a:ext cx="217376" cy="300169"/>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2</a:t>
              </a:r>
              <a:endParaRPr sz="2400"/>
            </a:p>
          </p:txBody>
        </p:sp>
      </p:grpSp>
      <p:cxnSp>
        <p:nvCxnSpPr>
          <p:cNvPr id="1483" name="Google Shape;1483;p125"/>
          <p:cNvCxnSpPr/>
          <p:nvPr/>
        </p:nvCxnSpPr>
        <p:spPr>
          <a:xfrm>
            <a:off x="7659740" y="2764344"/>
            <a:ext cx="1808915" cy="1291437"/>
          </a:xfrm>
          <a:prstGeom prst="straightConnector1">
            <a:avLst/>
          </a:prstGeom>
          <a:noFill/>
          <a:ln w="25400" cap="flat" cmpd="sng">
            <a:solidFill>
              <a:schemeClr val="accent1"/>
            </a:solidFill>
            <a:prstDash val="solid"/>
            <a:round/>
            <a:headEnd type="none" w="sm" len="sm"/>
            <a:tailEnd type="triangle" w="med" len="med"/>
          </a:ln>
          <a:effectLst>
            <a:outerShdw blurRad="38100" dist="20000" dir="5400000" rotWithShape="0">
              <a:srgbClr val="000000">
                <a:alpha val="37647"/>
              </a:srgbClr>
            </a:outerShdw>
          </a:effectLst>
        </p:spPr>
      </p:cxnSp>
      <p:cxnSp>
        <p:nvCxnSpPr>
          <p:cNvPr id="1484" name="Google Shape;1484;p125"/>
          <p:cNvCxnSpPr/>
          <p:nvPr/>
        </p:nvCxnSpPr>
        <p:spPr>
          <a:xfrm>
            <a:off x="7659740" y="2916744"/>
            <a:ext cx="1575861" cy="1128744"/>
          </a:xfrm>
          <a:prstGeom prst="straightConnector1">
            <a:avLst/>
          </a:prstGeom>
          <a:noFill/>
          <a:ln w="25400" cap="flat" cmpd="sng">
            <a:solidFill>
              <a:schemeClr val="accent1"/>
            </a:solidFill>
            <a:prstDash val="solid"/>
            <a:round/>
            <a:headEnd type="triangle" w="med" len="med"/>
            <a:tailEnd type="none" w="sm" len="sm"/>
          </a:ln>
          <a:effectLst>
            <a:outerShdw blurRad="38100" dist="20000" dir="5400000" rotWithShape="0">
              <a:srgbClr val="000000">
                <a:alpha val="37647"/>
              </a:srgbClr>
            </a:outerShdw>
          </a:effectLst>
        </p:spPr>
      </p:cxnSp>
      <p:cxnSp>
        <p:nvCxnSpPr>
          <p:cNvPr id="1485" name="Google Shape;1485;p125"/>
          <p:cNvCxnSpPr/>
          <p:nvPr/>
        </p:nvCxnSpPr>
        <p:spPr>
          <a:xfrm flipH="1">
            <a:off x="3257251" y="2964327"/>
            <a:ext cx="1538644" cy="1079699"/>
          </a:xfrm>
          <a:prstGeom prst="straightConnector1">
            <a:avLst/>
          </a:prstGeom>
          <a:noFill/>
          <a:ln w="25400" cap="flat" cmpd="sng">
            <a:solidFill>
              <a:schemeClr val="accent1"/>
            </a:solidFill>
            <a:prstDash val="solid"/>
            <a:round/>
            <a:headEnd type="triangle" w="med" len="med"/>
            <a:tailEnd type="none" w="sm" len="sm"/>
          </a:ln>
          <a:effectLst>
            <a:outerShdw blurRad="38100" dist="20000" dir="5400000" rotWithShape="0">
              <a:srgbClr val="000000">
                <a:alpha val="37647"/>
              </a:srgbClr>
            </a:outerShdw>
          </a:effectLst>
        </p:spPr>
      </p:cxnSp>
      <p:grpSp>
        <p:nvGrpSpPr>
          <p:cNvPr id="1486" name="Google Shape;1486;p125"/>
          <p:cNvGrpSpPr/>
          <p:nvPr/>
        </p:nvGrpSpPr>
        <p:grpSpPr>
          <a:xfrm>
            <a:off x="8061466" y="3524253"/>
            <a:ext cx="378445" cy="381001"/>
            <a:chOff x="0" y="0"/>
            <a:chExt cx="378444" cy="381000"/>
          </a:xfrm>
        </p:grpSpPr>
        <p:sp>
          <p:nvSpPr>
            <p:cNvPr id="1487" name="Google Shape;1487;p125"/>
            <p:cNvSpPr/>
            <p:nvPr/>
          </p:nvSpPr>
          <p:spPr>
            <a:xfrm>
              <a:off x="0" y="0"/>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88" name="Google Shape;1488;p125"/>
            <p:cNvSpPr txBox="1"/>
            <p:nvPr/>
          </p:nvSpPr>
          <p:spPr>
            <a:xfrm>
              <a:off x="80534" y="10795"/>
              <a:ext cx="217377" cy="300169"/>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2</a:t>
              </a:r>
              <a:endParaRPr sz="2400"/>
            </a:p>
          </p:txBody>
        </p:sp>
      </p:grpSp>
      <p:grpSp>
        <p:nvGrpSpPr>
          <p:cNvPr id="1489" name="Google Shape;1489;p125"/>
          <p:cNvGrpSpPr/>
          <p:nvPr/>
        </p:nvGrpSpPr>
        <p:grpSpPr>
          <a:xfrm>
            <a:off x="8503817" y="2999413"/>
            <a:ext cx="378447" cy="381001"/>
            <a:chOff x="0" y="0"/>
            <a:chExt cx="378444" cy="381000"/>
          </a:xfrm>
        </p:grpSpPr>
        <p:sp>
          <p:nvSpPr>
            <p:cNvPr id="1490" name="Google Shape;1490;p125"/>
            <p:cNvSpPr/>
            <p:nvPr/>
          </p:nvSpPr>
          <p:spPr>
            <a:xfrm>
              <a:off x="0" y="0"/>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91" name="Google Shape;1491;p125"/>
            <p:cNvSpPr txBox="1"/>
            <p:nvPr/>
          </p:nvSpPr>
          <p:spPr>
            <a:xfrm>
              <a:off x="67834" y="10795"/>
              <a:ext cx="217376" cy="300169"/>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4</a:t>
              </a:r>
              <a:endParaRPr sz="1351" b="1">
                <a:solidFill>
                  <a:srgbClr val="FFFFFF"/>
                </a:solidFill>
                <a:latin typeface="Calibri"/>
                <a:ea typeface="Calibri"/>
                <a:cs typeface="Calibri"/>
                <a:sym typeface="Calibri"/>
              </a:endParaRPr>
            </a:p>
          </p:txBody>
        </p:sp>
      </p:grpSp>
      <p:grpSp>
        <p:nvGrpSpPr>
          <p:cNvPr id="1492" name="Google Shape;1492;p125"/>
          <p:cNvGrpSpPr/>
          <p:nvPr/>
        </p:nvGrpSpPr>
        <p:grpSpPr>
          <a:xfrm>
            <a:off x="615513" y="4572390"/>
            <a:ext cx="7454011" cy="424919"/>
            <a:chOff x="0" y="-106016"/>
            <a:chExt cx="7454004" cy="424917"/>
          </a:xfrm>
        </p:grpSpPr>
        <p:grpSp>
          <p:nvGrpSpPr>
            <p:cNvPr id="1493" name="Google Shape;1493;p125"/>
            <p:cNvGrpSpPr/>
            <p:nvPr/>
          </p:nvGrpSpPr>
          <p:grpSpPr>
            <a:xfrm>
              <a:off x="0" y="-106016"/>
              <a:ext cx="378445" cy="381000"/>
              <a:chOff x="0" y="-106016"/>
              <a:chExt cx="378444" cy="381000"/>
            </a:xfrm>
          </p:grpSpPr>
          <p:sp>
            <p:nvSpPr>
              <p:cNvPr id="1494" name="Google Shape;1494;p125"/>
              <p:cNvSpPr/>
              <p:nvPr/>
            </p:nvSpPr>
            <p:spPr>
              <a:xfrm>
                <a:off x="0" y="-106016"/>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495" name="Google Shape;1495;p125"/>
              <p:cNvSpPr txBox="1"/>
              <p:nvPr/>
            </p:nvSpPr>
            <p:spPr>
              <a:xfrm>
                <a:off x="80534" y="-95221"/>
                <a:ext cx="217377" cy="300168"/>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1</a:t>
                </a:r>
                <a:endParaRPr sz="2400"/>
              </a:p>
            </p:txBody>
          </p:sp>
        </p:grpSp>
        <p:sp>
          <p:nvSpPr>
            <p:cNvPr id="1496" name="Google Shape;1496;p125"/>
            <p:cNvSpPr txBox="1"/>
            <p:nvPr/>
          </p:nvSpPr>
          <p:spPr>
            <a:xfrm>
              <a:off x="447172" y="18732"/>
              <a:ext cx="7006832" cy="300169"/>
            </a:xfrm>
            <a:prstGeom prst="rect">
              <a:avLst/>
            </a:prstGeom>
            <a:noFill/>
            <a:ln>
              <a:noFill/>
            </a:ln>
          </p:spPr>
          <p:txBody>
            <a:bodyPr spcFirstLastPara="1" wrap="square" lIns="45700" tIns="45700" rIns="45700" bIns="45700" anchor="t" anchorCtr="0">
              <a:spAutoFit/>
            </a:bodyPr>
            <a:lstStyle/>
            <a:p>
              <a:r>
                <a:rPr lang="en-US" sz="1351">
                  <a:solidFill>
                    <a:schemeClr val="dk1"/>
                  </a:solidFill>
                  <a:latin typeface="Calibri"/>
                  <a:ea typeface="Calibri"/>
                  <a:cs typeface="Calibri"/>
                  <a:sym typeface="Calibri"/>
                </a:rPr>
                <a:t>Gospodărie creată în aplicația mobilă</a:t>
              </a:r>
              <a:endParaRPr sz="1351">
                <a:solidFill>
                  <a:schemeClr val="dk1"/>
                </a:solidFill>
                <a:latin typeface="Calibri"/>
                <a:ea typeface="Calibri"/>
                <a:cs typeface="Calibri"/>
                <a:sym typeface="Calibri"/>
              </a:endParaRPr>
            </a:p>
          </p:txBody>
        </p:sp>
      </p:grpSp>
      <p:grpSp>
        <p:nvGrpSpPr>
          <p:cNvPr id="1497" name="Google Shape;1497;p125"/>
          <p:cNvGrpSpPr/>
          <p:nvPr/>
        </p:nvGrpSpPr>
        <p:grpSpPr>
          <a:xfrm>
            <a:off x="615513" y="5029476"/>
            <a:ext cx="7454011" cy="381002"/>
            <a:chOff x="0" y="-106016"/>
            <a:chExt cx="7454004" cy="381000"/>
          </a:xfrm>
        </p:grpSpPr>
        <p:grpSp>
          <p:nvGrpSpPr>
            <p:cNvPr id="1498" name="Google Shape;1498;p125"/>
            <p:cNvGrpSpPr/>
            <p:nvPr/>
          </p:nvGrpSpPr>
          <p:grpSpPr>
            <a:xfrm>
              <a:off x="0" y="-106016"/>
              <a:ext cx="378445" cy="381000"/>
              <a:chOff x="0" y="-106016"/>
              <a:chExt cx="378444" cy="381000"/>
            </a:xfrm>
          </p:grpSpPr>
          <p:sp>
            <p:nvSpPr>
              <p:cNvPr id="1499" name="Google Shape;1499;p125"/>
              <p:cNvSpPr/>
              <p:nvPr/>
            </p:nvSpPr>
            <p:spPr>
              <a:xfrm>
                <a:off x="0" y="-106016"/>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500" name="Google Shape;1500;p125"/>
              <p:cNvSpPr txBox="1"/>
              <p:nvPr/>
            </p:nvSpPr>
            <p:spPr>
              <a:xfrm>
                <a:off x="80534" y="-95221"/>
                <a:ext cx="217377" cy="300168"/>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2</a:t>
                </a:r>
                <a:endParaRPr sz="2400"/>
              </a:p>
            </p:txBody>
          </p:sp>
        </p:grpSp>
        <p:sp>
          <p:nvSpPr>
            <p:cNvPr id="1501" name="Google Shape;1501;p125"/>
            <p:cNvSpPr txBox="1"/>
            <p:nvPr/>
          </p:nvSpPr>
          <p:spPr>
            <a:xfrm>
              <a:off x="447172" y="-81852"/>
              <a:ext cx="7006832" cy="300168"/>
            </a:xfrm>
            <a:prstGeom prst="rect">
              <a:avLst/>
            </a:prstGeom>
            <a:noFill/>
            <a:ln>
              <a:noFill/>
            </a:ln>
          </p:spPr>
          <p:txBody>
            <a:bodyPr spcFirstLastPara="1" wrap="square" lIns="45700" tIns="45700" rIns="45700" bIns="45700" anchor="t" anchorCtr="0">
              <a:spAutoFit/>
            </a:bodyPr>
            <a:lstStyle/>
            <a:p>
              <a:r>
                <a:rPr lang="en-US" sz="1351">
                  <a:solidFill>
                    <a:schemeClr val="dk1"/>
                  </a:solidFill>
                  <a:latin typeface="Calibri"/>
                  <a:ea typeface="Calibri"/>
                  <a:cs typeface="Calibri"/>
                  <a:sym typeface="Calibri"/>
                </a:rPr>
                <a:t>Gospodărie în care un chestionar (inițial, re-evaluare) a fost finalizat</a:t>
              </a:r>
              <a:endParaRPr sz="1351">
                <a:solidFill>
                  <a:schemeClr val="dk1"/>
                </a:solidFill>
                <a:latin typeface="Calibri"/>
                <a:ea typeface="Calibri"/>
                <a:cs typeface="Calibri"/>
                <a:sym typeface="Calibri"/>
              </a:endParaRPr>
            </a:p>
          </p:txBody>
        </p:sp>
      </p:grpSp>
      <p:grpSp>
        <p:nvGrpSpPr>
          <p:cNvPr id="1502" name="Google Shape;1502;p125"/>
          <p:cNvGrpSpPr/>
          <p:nvPr/>
        </p:nvGrpSpPr>
        <p:grpSpPr>
          <a:xfrm>
            <a:off x="603704" y="5486015"/>
            <a:ext cx="7492037" cy="361089"/>
            <a:chOff x="0" y="-106016"/>
            <a:chExt cx="7492031" cy="381000"/>
          </a:xfrm>
        </p:grpSpPr>
        <p:grpSp>
          <p:nvGrpSpPr>
            <p:cNvPr id="1503" name="Google Shape;1503;p125"/>
            <p:cNvGrpSpPr/>
            <p:nvPr/>
          </p:nvGrpSpPr>
          <p:grpSpPr>
            <a:xfrm>
              <a:off x="0" y="-106016"/>
              <a:ext cx="378445" cy="381000"/>
              <a:chOff x="0" y="-106016"/>
              <a:chExt cx="378444" cy="381000"/>
            </a:xfrm>
          </p:grpSpPr>
          <p:sp>
            <p:nvSpPr>
              <p:cNvPr id="1504" name="Google Shape;1504;p125"/>
              <p:cNvSpPr/>
              <p:nvPr/>
            </p:nvSpPr>
            <p:spPr>
              <a:xfrm>
                <a:off x="0" y="-106016"/>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505" name="Google Shape;1505;p125"/>
              <p:cNvSpPr txBox="1"/>
              <p:nvPr/>
            </p:nvSpPr>
            <p:spPr>
              <a:xfrm>
                <a:off x="80534" y="-95221"/>
                <a:ext cx="217377" cy="316722"/>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3</a:t>
                </a:r>
                <a:endParaRPr sz="2400"/>
              </a:p>
            </p:txBody>
          </p:sp>
        </p:grpSp>
        <p:sp>
          <p:nvSpPr>
            <p:cNvPr id="1506" name="Google Shape;1506;p125"/>
            <p:cNvSpPr txBox="1"/>
            <p:nvPr/>
          </p:nvSpPr>
          <p:spPr>
            <a:xfrm>
              <a:off x="485198" y="-103567"/>
              <a:ext cx="7006833" cy="316722"/>
            </a:xfrm>
            <a:prstGeom prst="rect">
              <a:avLst/>
            </a:prstGeom>
            <a:noFill/>
            <a:ln>
              <a:noFill/>
            </a:ln>
          </p:spPr>
          <p:txBody>
            <a:bodyPr spcFirstLastPara="1" wrap="square" lIns="45700" tIns="45700" rIns="45700" bIns="45700" anchor="t" anchorCtr="0">
              <a:spAutoFit/>
            </a:bodyPr>
            <a:lstStyle/>
            <a:p>
              <a:r>
                <a:rPr lang="en-US" sz="1351">
                  <a:solidFill>
                    <a:schemeClr val="dk1"/>
                  </a:solidFill>
                  <a:latin typeface="Calibri"/>
                  <a:ea typeface="Calibri"/>
                  <a:cs typeface="Calibri"/>
                  <a:sym typeface="Calibri"/>
                </a:rPr>
                <a:t>Finalizarea planului de servicii și validarea de către coordonator</a:t>
              </a:r>
              <a:endParaRPr sz="1351">
                <a:solidFill>
                  <a:schemeClr val="dk1"/>
                </a:solidFill>
                <a:latin typeface="Calibri"/>
                <a:ea typeface="Calibri"/>
                <a:cs typeface="Calibri"/>
                <a:sym typeface="Calibri"/>
              </a:endParaRPr>
            </a:p>
          </p:txBody>
        </p:sp>
      </p:grpSp>
      <p:sp>
        <p:nvSpPr>
          <p:cNvPr id="1507" name="Google Shape;1507;p125"/>
          <p:cNvSpPr txBox="1"/>
          <p:nvPr/>
        </p:nvSpPr>
        <p:spPr>
          <a:xfrm>
            <a:off x="369279" y="86355"/>
            <a:ext cx="11303431" cy="1143000"/>
          </a:xfrm>
          <a:prstGeom prst="rect">
            <a:avLst/>
          </a:prstGeom>
          <a:noFill/>
          <a:ln>
            <a:noFill/>
          </a:ln>
        </p:spPr>
        <p:txBody>
          <a:bodyPr spcFirstLastPara="1" wrap="square" lIns="121900" tIns="60933" rIns="121900" bIns="60933" anchor="t" anchorCtr="0">
            <a:noAutofit/>
          </a:bodyPr>
          <a:lstStyle/>
          <a:p>
            <a:pPr>
              <a:lnSpc>
                <a:spcPct val="90000"/>
              </a:lnSpc>
              <a:buClr>
                <a:srgbClr val="2899FC"/>
              </a:buClr>
              <a:buSzPts val="3600"/>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(1)</a:t>
            </a:r>
          </a:p>
          <a:p>
            <a:pPr>
              <a:lnSpc>
                <a:spcPct val="90000"/>
              </a:lnSpc>
              <a:buClr>
                <a:srgbClr val="2899FC"/>
              </a:buClr>
              <a:buSzPts val="3600"/>
            </a:pPr>
            <a:r>
              <a:rPr lang="en-US" sz="3200" b="1" dirty="0">
                <a:solidFill>
                  <a:schemeClr val="accent1"/>
                </a:solidFill>
                <a:latin typeface="+mj-lt"/>
                <a:ea typeface="+mj-ea"/>
                <a:cs typeface="+mj-cs"/>
                <a:sym typeface="Calibri"/>
              </a:rPr>
              <a:t>Management de </a:t>
            </a:r>
            <a:r>
              <a:rPr lang="en-US" sz="3200" b="1" dirty="0" err="1">
                <a:solidFill>
                  <a:schemeClr val="accent1"/>
                </a:solidFill>
                <a:latin typeface="+mj-lt"/>
                <a:ea typeface="+mj-ea"/>
                <a:cs typeface="+mj-cs"/>
                <a:sym typeface="Calibri"/>
              </a:rPr>
              <a:t>caz</a:t>
            </a:r>
            <a:r>
              <a:rPr lang="en-US" sz="3200" b="1" dirty="0">
                <a:solidFill>
                  <a:schemeClr val="accent1"/>
                </a:solidFill>
                <a:latin typeface="+mj-lt"/>
                <a:ea typeface="+mj-ea"/>
                <a:cs typeface="+mj-cs"/>
                <a:sym typeface="Calibri"/>
              </a:rPr>
              <a:t> – status </a:t>
            </a:r>
            <a:r>
              <a:rPr lang="en-US" sz="3200" b="1" dirty="0" err="1">
                <a:solidFill>
                  <a:schemeClr val="accent1"/>
                </a:solidFill>
                <a:latin typeface="+mj-lt"/>
                <a:ea typeface="+mj-ea"/>
                <a:cs typeface="+mj-cs"/>
                <a:sym typeface="Calibri"/>
              </a:rPr>
              <a:t>gospodărie</a:t>
            </a:r>
            <a:endParaRPr sz="3200" b="1" dirty="0">
              <a:solidFill>
                <a:schemeClr val="accent1"/>
              </a:solidFill>
              <a:latin typeface="+mj-lt"/>
              <a:ea typeface="+mj-ea"/>
              <a:cs typeface="+mj-cs"/>
              <a:sym typeface="Calibri"/>
            </a:endParaRPr>
          </a:p>
        </p:txBody>
      </p:sp>
      <p:cxnSp>
        <p:nvCxnSpPr>
          <p:cNvPr id="1508" name="Google Shape;1508;p125"/>
          <p:cNvCxnSpPr/>
          <p:nvPr/>
        </p:nvCxnSpPr>
        <p:spPr>
          <a:xfrm flipH="1">
            <a:off x="4881414" y="4412212"/>
            <a:ext cx="2694351" cy="3"/>
          </a:xfrm>
          <a:prstGeom prst="straightConnector1">
            <a:avLst/>
          </a:prstGeom>
          <a:noFill/>
          <a:ln w="25400" cap="flat" cmpd="sng">
            <a:solidFill>
              <a:schemeClr val="accent1"/>
            </a:solidFill>
            <a:prstDash val="solid"/>
            <a:round/>
            <a:headEnd type="triangle" w="med" len="med"/>
            <a:tailEnd type="none" w="sm" len="sm"/>
          </a:ln>
          <a:effectLst>
            <a:outerShdw blurRad="38100" dist="20000" dir="5400000" rotWithShape="0">
              <a:srgbClr val="000000">
                <a:alpha val="37647"/>
              </a:srgbClr>
            </a:outerShdw>
          </a:effectLst>
        </p:spPr>
      </p:cxnSp>
      <p:grpSp>
        <p:nvGrpSpPr>
          <p:cNvPr id="1509" name="Google Shape;1509;p125"/>
          <p:cNvGrpSpPr/>
          <p:nvPr/>
        </p:nvGrpSpPr>
        <p:grpSpPr>
          <a:xfrm>
            <a:off x="6020995" y="3872810"/>
            <a:ext cx="378447" cy="381001"/>
            <a:chOff x="0" y="0"/>
            <a:chExt cx="378444" cy="381000"/>
          </a:xfrm>
        </p:grpSpPr>
        <p:sp>
          <p:nvSpPr>
            <p:cNvPr id="1510" name="Google Shape;1510;p125"/>
            <p:cNvSpPr/>
            <p:nvPr/>
          </p:nvSpPr>
          <p:spPr>
            <a:xfrm>
              <a:off x="0" y="0"/>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511" name="Google Shape;1511;p125"/>
            <p:cNvSpPr txBox="1"/>
            <p:nvPr/>
          </p:nvSpPr>
          <p:spPr>
            <a:xfrm>
              <a:off x="67834" y="10795"/>
              <a:ext cx="217376" cy="300169"/>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4</a:t>
              </a:r>
              <a:endParaRPr sz="1351" b="1">
                <a:solidFill>
                  <a:srgbClr val="FFFFFF"/>
                </a:solidFill>
                <a:latin typeface="Calibri"/>
                <a:ea typeface="Calibri"/>
                <a:cs typeface="Calibri"/>
                <a:sym typeface="Calibri"/>
              </a:endParaRPr>
            </a:p>
          </p:txBody>
        </p:sp>
      </p:grpSp>
      <p:grpSp>
        <p:nvGrpSpPr>
          <p:cNvPr id="1512" name="Google Shape;1512;p125"/>
          <p:cNvGrpSpPr/>
          <p:nvPr/>
        </p:nvGrpSpPr>
        <p:grpSpPr>
          <a:xfrm>
            <a:off x="597624" y="5915077"/>
            <a:ext cx="7498120" cy="351701"/>
            <a:chOff x="-32300" y="-106016"/>
            <a:chExt cx="7498113" cy="381000"/>
          </a:xfrm>
        </p:grpSpPr>
        <p:grpSp>
          <p:nvGrpSpPr>
            <p:cNvPr id="1513" name="Google Shape;1513;p125"/>
            <p:cNvGrpSpPr/>
            <p:nvPr/>
          </p:nvGrpSpPr>
          <p:grpSpPr>
            <a:xfrm>
              <a:off x="-32300" y="-106016"/>
              <a:ext cx="378445" cy="381000"/>
              <a:chOff x="-32300" y="-106016"/>
              <a:chExt cx="378444" cy="381000"/>
            </a:xfrm>
          </p:grpSpPr>
          <p:sp>
            <p:nvSpPr>
              <p:cNvPr id="1514" name="Google Shape;1514;p125"/>
              <p:cNvSpPr/>
              <p:nvPr/>
            </p:nvSpPr>
            <p:spPr>
              <a:xfrm>
                <a:off x="-32300" y="-106016"/>
                <a:ext cx="378444" cy="381000"/>
              </a:xfrm>
              <a:prstGeom prst="ellipse">
                <a:avLst/>
              </a:prstGeom>
              <a:solidFill>
                <a:srgbClr val="8BB8E1"/>
              </a:solidFill>
              <a:ln>
                <a:noFill/>
              </a:ln>
            </p:spPr>
            <p:txBody>
              <a:bodyPr spcFirstLastPara="1" wrap="square" lIns="45700" tIns="45700" rIns="45700" bIns="45700" anchor="t" anchorCtr="0">
                <a:noAutofit/>
              </a:bodyPr>
              <a:lstStyle/>
              <a:p>
                <a:endParaRPr sz="1351">
                  <a:solidFill>
                    <a:schemeClr val="dk1"/>
                  </a:solidFill>
                  <a:latin typeface="Calibri"/>
                  <a:ea typeface="Calibri"/>
                  <a:cs typeface="Calibri"/>
                  <a:sym typeface="Calibri"/>
                </a:endParaRPr>
              </a:p>
            </p:txBody>
          </p:sp>
          <p:sp>
            <p:nvSpPr>
              <p:cNvPr id="1515" name="Google Shape;1515;p125"/>
              <p:cNvSpPr txBox="1"/>
              <p:nvPr/>
            </p:nvSpPr>
            <p:spPr>
              <a:xfrm>
                <a:off x="80534" y="-95220"/>
                <a:ext cx="217377" cy="325176"/>
              </a:xfrm>
              <a:prstGeom prst="rect">
                <a:avLst/>
              </a:prstGeom>
              <a:noFill/>
              <a:ln>
                <a:noFill/>
              </a:ln>
            </p:spPr>
            <p:txBody>
              <a:bodyPr spcFirstLastPara="1" wrap="square" lIns="45700" tIns="45700" rIns="45700" bIns="45700" anchor="t" anchorCtr="0">
                <a:spAutoFit/>
              </a:bodyPr>
              <a:lstStyle/>
              <a:p>
                <a:r>
                  <a:rPr lang="en-US" sz="1351" b="1">
                    <a:solidFill>
                      <a:srgbClr val="FFFFFF"/>
                    </a:solidFill>
                    <a:latin typeface="Calibri"/>
                    <a:ea typeface="Calibri"/>
                    <a:cs typeface="Calibri"/>
                    <a:sym typeface="Calibri"/>
                  </a:rPr>
                  <a:t>4</a:t>
                </a:r>
                <a:endParaRPr sz="1351" b="1">
                  <a:solidFill>
                    <a:srgbClr val="FFFFFF"/>
                  </a:solidFill>
                  <a:latin typeface="Calibri"/>
                  <a:ea typeface="Calibri"/>
                  <a:cs typeface="Calibri"/>
                  <a:sym typeface="Calibri"/>
                </a:endParaRPr>
              </a:p>
            </p:txBody>
          </p:sp>
        </p:grpSp>
        <p:sp>
          <p:nvSpPr>
            <p:cNvPr id="1516" name="Google Shape;1516;p125"/>
            <p:cNvSpPr txBox="1"/>
            <p:nvPr/>
          </p:nvSpPr>
          <p:spPr>
            <a:xfrm>
              <a:off x="458980" y="-106016"/>
              <a:ext cx="7006833" cy="325176"/>
            </a:xfrm>
            <a:prstGeom prst="rect">
              <a:avLst/>
            </a:prstGeom>
            <a:noFill/>
            <a:ln>
              <a:noFill/>
            </a:ln>
          </p:spPr>
          <p:txBody>
            <a:bodyPr spcFirstLastPara="1" wrap="square" lIns="45700" tIns="45700" rIns="45700" bIns="45700" anchor="t" anchorCtr="0">
              <a:spAutoFit/>
            </a:bodyPr>
            <a:lstStyle/>
            <a:p>
              <a:r>
                <a:rPr lang="en-US" sz="1351">
                  <a:solidFill>
                    <a:schemeClr val="dk1"/>
                  </a:solidFill>
                  <a:latin typeface="Calibri"/>
                  <a:ea typeface="Calibri"/>
                  <a:cs typeface="Calibri"/>
                  <a:sym typeface="Calibri"/>
                </a:rPr>
                <a:t>Schimbare status în platforma web și validare de către coordonator</a:t>
              </a:r>
              <a:endParaRPr sz="1351">
                <a:solidFill>
                  <a:schemeClr val="dk1"/>
                </a:solidFill>
                <a:latin typeface="Calibri"/>
                <a:ea typeface="Calibri"/>
                <a:cs typeface="Calibri"/>
                <a:sym typeface="Calibri"/>
              </a:endParaRPr>
            </a:p>
          </p:txBody>
        </p:sp>
      </p:grpSp>
      <p:sp>
        <p:nvSpPr>
          <p:cNvPr id="1517" name="Google Shape;1517;p125"/>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104</a:t>
            </a:fld>
            <a:endParaRPr/>
          </a:p>
        </p:txBody>
      </p:sp>
      <p:sp>
        <p:nvSpPr>
          <p:cNvPr id="5" name="Footer Placeholder 4">
            <a:extLst>
              <a:ext uri="{FF2B5EF4-FFF2-40B4-BE49-F238E27FC236}">
                <a16:creationId xmlns:a16="http://schemas.microsoft.com/office/drawing/2014/main" xmlns="" id="{3928A80B-039B-3FBA-72D7-ED5C439BBAE1}"/>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5B5B812F-6D2B-0A79-C3FE-05CDE9FB7B1A}"/>
              </a:ext>
            </a:extLst>
          </p:cNvPr>
          <p:cNvSpPr>
            <a:spLocks noGrp="1"/>
          </p:cNvSpPr>
          <p:nvPr>
            <p:ph type="ftr" sz="quarter" idx="11"/>
          </p:nvPr>
        </p:nvSpPr>
        <p:spPr/>
        <p:txBody>
          <a:bodyPr/>
          <a:lstStyle/>
          <a:p>
            <a:r>
              <a:rPr lang="en-US" dirty="0" err="1"/>
              <a:t>Suport</a:t>
            </a:r>
            <a:r>
              <a:rPr lang="en-US" dirty="0"/>
              <a:t> curs </a:t>
            </a:r>
            <a:r>
              <a:rPr lang="en-US" dirty="0" err="1"/>
              <a:t>utilizare</a:t>
            </a:r>
            <a:r>
              <a:rPr lang="en-US" dirty="0"/>
              <a:t> </a:t>
            </a:r>
            <a:r>
              <a:rPr lang="en-US" dirty="0" err="1"/>
              <a:t>Observatorul</a:t>
            </a:r>
            <a:r>
              <a:rPr lang="en-US" dirty="0"/>
              <a:t> </a:t>
            </a:r>
            <a:r>
              <a:rPr lang="en-US" dirty="0" err="1"/>
              <a:t>Copilului</a:t>
            </a:r>
            <a:endParaRPr lang="en-US" dirty="0"/>
          </a:p>
        </p:txBody>
      </p:sp>
      <p:sp>
        <p:nvSpPr>
          <p:cNvPr id="3" name="Slide Number Placeholder 2">
            <a:extLst>
              <a:ext uri="{FF2B5EF4-FFF2-40B4-BE49-F238E27FC236}">
                <a16:creationId xmlns:a16="http://schemas.microsoft.com/office/drawing/2014/main" xmlns="" id="{F0C01ADE-558A-6282-C714-6E8DEC18723F}"/>
              </a:ext>
            </a:extLst>
          </p:cNvPr>
          <p:cNvSpPr>
            <a:spLocks noGrp="1"/>
          </p:cNvSpPr>
          <p:nvPr>
            <p:ph type="sldNum" sz="quarter" idx="12"/>
          </p:nvPr>
        </p:nvSpPr>
        <p:spPr/>
        <p:txBody>
          <a:bodyPr/>
          <a:lstStyle/>
          <a:p>
            <a:fld id="{00000000-1234-1234-1234-123412341234}" type="slidenum">
              <a:rPr lang="en-US" smtClean="0"/>
              <a:pPr/>
              <a:t>105</a:t>
            </a:fld>
            <a:endParaRPr lang="en-US"/>
          </a:p>
        </p:txBody>
      </p:sp>
      <p:sp>
        <p:nvSpPr>
          <p:cNvPr id="1526" name="Google Shape;1526;p123"/>
          <p:cNvSpPr txBox="1"/>
          <p:nvPr/>
        </p:nvSpPr>
        <p:spPr>
          <a:xfrm>
            <a:off x="695325" y="477839"/>
            <a:ext cx="11336510" cy="804793"/>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(2)</a:t>
            </a:r>
          </a:p>
          <a:p>
            <a:pPr>
              <a:lnSpc>
                <a:spcPct val="90000"/>
              </a:lnSpc>
              <a:buClr>
                <a:srgbClr val="0099FF"/>
              </a:buClr>
              <a:buSzPts val="3600"/>
            </a:pPr>
            <a:r>
              <a:rPr lang="en-US" sz="3200" b="1" dirty="0" err="1">
                <a:solidFill>
                  <a:schemeClr val="accent1"/>
                </a:solidFill>
                <a:latin typeface="+mj-lt"/>
                <a:ea typeface="+mj-ea"/>
                <a:cs typeface="+mj-cs"/>
                <a:sym typeface="Calibri"/>
              </a:rPr>
              <a:t>Dezvoltarea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planului</a:t>
            </a:r>
            <a:r>
              <a:rPr lang="en-US" sz="3200" b="1" dirty="0">
                <a:solidFill>
                  <a:schemeClr val="accent1"/>
                </a:solidFill>
                <a:latin typeface="+mj-lt"/>
                <a:ea typeface="+mj-ea"/>
                <a:cs typeface="+mj-cs"/>
                <a:sym typeface="Calibri"/>
              </a:rPr>
              <a:t> de </a:t>
            </a:r>
            <a:r>
              <a:rPr lang="en-US" sz="3200" b="1" dirty="0" err="1">
                <a:solidFill>
                  <a:schemeClr val="accent1"/>
                </a:solidFill>
                <a:latin typeface="+mj-lt"/>
                <a:ea typeface="+mj-ea"/>
                <a:cs typeface="+mj-cs"/>
                <a:sym typeface="Calibri"/>
              </a:rPr>
              <a:t>servicii</a:t>
            </a:r>
            <a:endParaRPr sz="3200" b="1" dirty="0">
              <a:solidFill>
                <a:schemeClr val="accent1"/>
              </a:solidFill>
              <a:latin typeface="+mj-lt"/>
              <a:ea typeface="+mj-ea"/>
              <a:cs typeface="+mj-cs"/>
              <a:sym typeface="Calibri"/>
            </a:endParaRPr>
          </a:p>
        </p:txBody>
      </p:sp>
      <p:sp>
        <p:nvSpPr>
          <p:cNvPr id="12" name="Content Placeholder 10">
            <a:extLst>
              <a:ext uri="{FF2B5EF4-FFF2-40B4-BE49-F238E27FC236}">
                <a16:creationId xmlns:a16="http://schemas.microsoft.com/office/drawing/2014/main" xmlns="" id="{5FB45456-EC50-EA60-17B3-273EE2CA4443}"/>
              </a:ext>
            </a:extLst>
          </p:cNvPr>
          <p:cNvSpPr txBox="1">
            <a:spLocks/>
          </p:cNvSpPr>
          <p:nvPr/>
        </p:nvSpPr>
        <p:spPr>
          <a:xfrm>
            <a:off x="321881" y="1617670"/>
            <a:ext cx="11336509" cy="4608512"/>
          </a:xfrm>
          <a:prstGeom prst="rect">
            <a:avLst/>
          </a:prstGeom>
        </p:spPr>
        <p:txBody>
          <a:bodyPr vert="horz" lIns="0" tIns="0" rIns="0" bIns="0" rtlCol="0">
            <a:normAutofit/>
          </a:bodyPr>
          <a:lstStyle>
            <a:lvl1pPr marL="216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20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algn="just">
              <a:spcBef>
                <a:spcPts val="0"/>
              </a:spcBef>
              <a:buSzPts val="1950"/>
              <a:buFont typeface="Noto Sans Symbols"/>
              <a:buChar char="−"/>
            </a:pPr>
            <a:endParaRPr lang="en-US" sz="2400" dirty="0">
              <a:solidFill>
                <a:srgbClr val="FF0000"/>
              </a:solidFill>
            </a:endParaRPr>
          </a:p>
          <a:p>
            <a:pPr marL="228594" indent="-228594" algn="just">
              <a:spcBef>
                <a:spcPts val="0"/>
              </a:spcBef>
              <a:buSzPts val="1950"/>
              <a:buFont typeface="Noto Sans Symbols"/>
              <a:buChar char="−"/>
            </a:pPr>
            <a:r>
              <a:rPr lang="en-US" sz="2400" b="1" dirty="0" err="1"/>
              <a:t>Planul</a:t>
            </a:r>
            <a:r>
              <a:rPr lang="en-US" sz="2400" b="1" dirty="0"/>
              <a:t> de </a:t>
            </a:r>
            <a:r>
              <a:rPr lang="en-US" sz="2400" b="1" dirty="0" err="1"/>
              <a:t>servicii</a:t>
            </a:r>
            <a:r>
              <a:rPr lang="en-US" sz="2400" b="1" dirty="0"/>
              <a:t> se </a:t>
            </a:r>
            <a:r>
              <a:rPr lang="en-US" sz="2400" b="1" dirty="0" err="1"/>
              <a:t>completează</a:t>
            </a:r>
            <a:r>
              <a:rPr lang="en-US" sz="2400" b="1" dirty="0"/>
              <a:t> </a:t>
            </a:r>
            <a:r>
              <a:rPr lang="en-US" sz="2400" b="1" dirty="0" err="1"/>
              <a:t>în</a:t>
            </a:r>
            <a:r>
              <a:rPr lang="en-US" sz="2400" b="1" dirty="0"/>
              <a:t> termen de 30 de </a:t>
            </a:r>
            <a:r>
              <a:rPr lang="en-US" sz="2400" b="1" dirty="0" err="1"/>
              <a:t>zile</a:t>
            </a:r>
            <a:r>
              <a:rPr lang="en-US" sz="2400" b="1" dirty="0"/>
              <a:t> de la </a:t>
            </a:r>
            <a:r>
              <a:rPr lang="en-US" sz="2400" b="1" dirty="0" err="1"/>
              <a:t>identificarea</a:t>
            </a:r>
            <a:r>
              <a:rPr lang="en-US" sz="2400" b="1" dirty="0"/>
              <a:t> </a:t>
            </a:r>
            <a:r>
              <a:rPr lang="en-US" sz="2400" b="1" dirty="0" err="1"/>
              <a:t>situației</a:t>
            </a:r>
            <a:r>
              <a:rPr lang="en-US" sz="2400" b="1" dirty="0"/>
              <a:t> de </a:t>
            </a:r>
            <a:r>
              <a:rPr lang="en-US" sz="2400" b="1" dirty="0" err="1"/>
              <a:t>risc</a:t>
            </a:r>
            <a:r>
              <a:rPr lang="en-US" sz="2400" b="1" dirty="0"/>
              <a:t> </a:t>
            </a:r>
            <a:r>
              <a:rPr lang="en-US" sz="2400" b="1" dirty="0" err="1"/>
              <a:t>și</a:t>
            </a:r>
            <a:r>
              <a:rPr lang="en-US" sz="2400" b="1" dirty="0"/>
              <a:t> </a:t>
            </a:r>
            <a:r>
              <a:rPr lang="en-US" sz="2400" b="1" dirty="0" err="1"/>
              <a:t>verificarea</a:t>
            </a:r>
            <a:r>
              <a:rPr lang="en-US" sz="2400" b="1" dirty="0"/>
              <a:t> </a:t>
            </a:r>
            <a:r>
              <a:rPr lang="en-US" sz="2400" b="1" dirty="0" err="1"/>
              <a:t>informațiilor</a:t>
            </a:r>
            <a:r>
              <a:rPr lang="en-US" sz="2400" b="1" dirty="0"/>
              <a:t> </a:t>
            </a:r>
            <a:r>
              <a:rPr lang="en-US" sz="2400" b="1" dirty="0" err="1"/>
              <a:t>în</a:t>
            </a:r>
            <a:r>
              <a:rPr lang="en-US" sz="2400" b="1" dirty="0"/>
              <a:t> </a:t>
            </a:r>
            <a:r>
              <a:rPr lang="en-US" sz="2400" b="1" dirty="0" err="1"/>
              <a:t>teren</a:t>
            </a:r>
            <a:r>
              <a:rPr lang="en-US" sz="2400" b="1" dirty="0"/>
              <a:t>; </a:t>
            </a:r>
            <a:endParaRPr lang="en-US" sz="2400" b="1" dirty="0">
              <a:solidFill>
                <a:srgbClr val="FF0000"/>
              </a:solidFill>
            </a:endParaRPr>
          </a:p>
          <a:p>
            <a:pPr marL="228594" indent="-228594" algn="just">
              <a:buSzPts val="1950"/>
              <a:buFont typeface="Noto Sans Symbols"/>
              <a:buChar char="−"/>
            </a:pPr>
            <a:r>
              <a:rPr lang="en-US" sz="2400" dirty="0" err="1"/>
              <a:t>Prioritizarea</a:t>
            </a:r>
            <a:r>
              <a:rPr lang="en-US" sz="2400" dirty="0"/>
              <a:t> </a:t>
            </a:r>
            <a:r>
              <a:rPr lang="en-US" sz="2400" dirty="0" err="1"/>
              <a:t>furnizării</a:t>
            </a:r>
            <a:r>
              <a:rPr lang="en-US" sz="2400" dirty="0"/>
              <a:t> </a:t>
            </a:r>
            <a:r>
              <a:rPr lang="en-US" sz="2400" dirty="0" err="1"/>
              <a:t>serviciilor</a:t>
            </a:r>
            <a:r>
              <a:rPr lang="en-US" sz="2400" dirty="0"/>
              <a:t> se </a:t>
            </a:r>
            <a:r>
              <a:rPr lang="en-US" sz="2400" dirty="0" err="1"/>
              <a:t>realizează</a:t>
            </a:r>
            <a:r>
              <a:rPr lang="en-US" sz="2400" dirty="0"/>
              <a:t> </a:t>
            </a:r>
            <a:r>
              <a:rPr lang="en-US" sz="2400" dirty="0" err="1"/>
              <a:t>în</a:t>
            </a:r>
            <a:r>
              <a:rPr lang="en-US" sz="2400" dirty="0"/>
              <a:t> </a:t>
            </a:r>
            <a:r>
              <a:rPr lang="en-US" sz="2400" dirty="0" err="1"/>
              <a:t>perioada</a:t>
            </a:r>
            <a:r>
              <a:rPr lang="en-US" sz="2400" dirty="0"/>
              <a:t> </a:t>
            </a:r>
            <a:r>
              <a:rPr lang="en-US" sz="2400" dirty="0" err="1"/>
              <a:t>stabilită</a:t>
            </a:r>
            <a:r>
              <a:rPr lang="en-US" sz="2400" dirty="0"/>
              <a:t> </a:t>
            </a:r>
            <a:r>
              <a:rPr lang="en-US" sz="2400" dirty="0" err="1"/>
              <a:t>pentru</a:t>
            </a:r>
            <a:r>
              <a:rPr lang="en-US" sz="2400" dirty="0"/>
              <a:t> </a:t>
            </a:r>
            <a:r>
              <a:rPr lang="en-US" sz="2400" dirty="0" err="1"/>
              <a:t>elaborarea</a:t>
            </a:r>
            <a:r>
              <a:rPr lang="en-US" sz="2400" dirty="0"/>
              <a:t> </a:t>
            </a:r>
            <a:r>
              <a:rPr lang="en-US" sz="2400" dirty="0" err="1"/>
              <a:t>planului</a:t>
            </a:r>
            <a:r>
              <a:rPr lang="en-US" sz="2400" dirty="0"/>
              <a:t> de </a:t>
            </a:r>
            <a:r>
              <a:rPr lang="en-US" sz="2400" dirty="0" err="1"/>
              <a:t>servicii</a:t>
            </a:r>
            <a:r>
              <a:rPr lang="en-US" sz="2400" dirty="0"/>
              <a:t>, la </a:t>
            </a:r>
            <a:r>
              <a:rPr lang="en-US" sz="2400" dirty="0" err="1"/>
              <a:t>nivelul</a:t>
            </a:r>
            <a:r>
              <a:rPr lang="en-US" sz="2400" dirty="0"/>
              <a:t> </a:t>
            </a:r>
            <a:r>
              <a:rPr lang="en-US" sz="2400" dirty="0" err="1"/>
              <a:t>întregii</a:t>
            </a:r>
            <a:r>
              <a:rPr lang="en-US" sz="2400" dirty="0"/>
              <a:t> </a:t>
            </a:r>
            <a:r>
              <a:rPr lang="en-US" sz="2400" dirty="0" err="1"/>
              <a:t>echipe</a:t>
            </a:r>
            <a:r>
              <a:rPr lang="en-US" sz="2400" dirty="0"/>
              <a:t> </a:t>
            </a:r>
            <a:r>
              <a:rPr lang="en-US" sz="2400" dirty="0" err="1"/>
              <a:t>urmărind</a:t>
            </a:r>
            <a:r>
              <a:rPr lang="en-US" sz="2400" dirty="0"/>
              <a:t> </a:t>
            </a:r>
            <a:r>
              <a:rPr lang="en-US" sz="2400" dirty="0" err="1"/>
              <a:t>stabilirea</a:t>
            </a:r>
            <a:r>
              <a:rPr lang="en-US" sz="2400" dirty="0"/>
              <a:t> </a:t>
            </a:r>
            <a:r>
              <a:rPr lang="en-US" sz="2400" dirty="0" err="1"/>
              <a:t>responsabilităților</a:t>
            </a:r>
            <a:r>
              <a:rPr lang="en-US" sz="2400" dirty="0"/>
              <a:t> </a:t>
            </a:r>
            <a:r>
              <a:rPr lang="en-US" sz="2400" dirty="0" err="1"/>
              <a:t>individuale</a:t>
            </a:r>
            <a:r>
              <a:rPr lang="en-US" sz="2400" dirty="0"/>
              <a:t> </a:t>
            </a:r>
            <a:r>
              <a:rPr lang="en-US" sz="2400" dirty="0" err="1"/>
              <a:t>și</a:t>
            </a:r>
            <a:r>
              <a:rPr lang="en-US" sz="2400" dirty="0"/>
              <a:t> </a:t>
            </a:r>
            <a:r>
              <a:rPr lang="en-US" sz="2400" dirty="0" err="1"/>
              <a:t>termenelor</a:t>
            </a:r>
            <a:r>
              <a:rPr lang="en-US" sz="2400" dirty="0"/>
              <a:t> de </a:t>
            </a:r>
            <a:r>
              <a:rPr lang="en-US" sz="2400" dirty="0" err="1"/>
              <a:t>realizare</a:t>
            </a:r>
            <a:r>
              <a:rPr lang="en-US" sz="2400" dirty="0"/>
              <a:t>; </a:t>
            </a:r>
          </a:p>
          <a:p>
            <a:pPr marL="228594" indent="-228594" algn="just">
              <a:buSzPts val="1950"/>
              <a:buFont typeface="Noto Sans Symbols"/>
              <a:buChar char="−"/>
            </a:pPr>
            <a:r>
              <a:rPr lang="en-US" sz="2400" dirty="0" err="1"/>
              <a:t>Responsabilitățile</a:t>
            </a:r>
            <a:r>
              <a:rPr lang="en-US" sz="2400" dirty="0"/>
              <a:t> </a:t>
            </a:r>
            <a:r>
              <a:rPr lang="en-US" sz="2400" dirty="0" err="1"/>
              <a:t>fiecărui</a:t>
            </a:r>
            <a:r>
              <a:rPr lang="en-US" sz="2400" dirty="0"/>
              <a:t> </a:t>
            </a:r>
            <a:r>
              <a:rPr lang="en-US" sz="2400" dirty="0" err="1"/>
              <a:t>membru</a:t>
            </a:r>
            <a:r>
              <a:rPr lang="en-US" sz="2400" dirty="0"/>
              <a:t> al </a:t>
            </a:r>
            <a:r>
              <a:rPr lang="en-US" sz="2400" dirty="0" err="1"/>
              <a:t>echipei</a:t>
            </a:r>
            <a:r>
              <a:rPr lang="en-US" sz="2400" dirty="0"/>
              <a:t> se </a:t>
            </a:r>
            <a:r>
              <a:rPr lang="en-US" sz="2400" dirty="0" err="1"/>
              <a:t>stabilesc</a:t>
            </a:r>
            <a:r>
              <a:rPr lang="en-US" sz="2400" dirty="0"/>
              <a:t> </a:t>
            </a:r>
            <a:r>
              <a:rPr lang="en-US" sz="2400" dirty="0" err="1"/>
              <a:t>în</a:t>
            </a:r>
            <a:r>
              <a:rPr lang="en-US" sz="2400" dirty="0"/>
              <a:t> </a:t>
            </a:r>
            <a:r>
              <a:rPr lang="en-US" sz="2400" dirty="0" err="1"/>
              <a:t>funcție</a:t>
            </a:r>
            <a:r>
              <a:rPr lang="en-US" sz="2400" dirty="0"/>
              <a:t> de </a:t>
            </a:r>
            <a:r>
              <a:rPr lang="en-US" sz="2400" dirty="0" err="1"/>
              <a:t>următoarele</a:t>
            </a:r>
            <a:r>
              <a:rPr lang="en-US" sz="2400" dirty="0"/>
              <a:t> </a:t>
            </a:r>
            <a:r>
              <a:rPr lang="en-US" sz="2400" dirty="0" err="1"/>
              <a:t>criterii</a:t>
            </a:r>
            <a:r>
              <a:rPr lang="en-US" sz="2400" dirty="0"/>
              <a:t>: </a:t>
            </a:r>
          </a:p>
          <a:p>
            <a:pPr marL="685783" lvl="1" indent="-228594" algn="just">
              <a:buSzPts val="1950"/>
              <a:buFont typeface="Calibri"/>
              <a:buChar char="–"/>
            </a:pPr>
            <a:r>
              <a:rPr lang="en-US" sz="2400" i="1" dirty="0" err="1"/>
              <a:t>Adresabilitate</a:t>
            </a:r>
            <a:r>
              <a:rPr lang="en-US" sz="2400" i="1" dirty="0"/>
              <a:t> </a:t>
            </a:r>
            <a:endParaRPr lang="en-US" sz="2400" dirty="0"/>
          </a:p>
          <a:p>
            <a:pPr marL="685783" lvl="1" indent="-228594" algn="just">
              <a:buSzPts val="1950"/>
              <a:buFont typeface="Calibri"/>
              <a:buChar char="–"/>
            </a:pPr>
            <a:r>
              <a:rPr lang="en-US" sz="2400" i="1" dirty="0" err="1"/>
              <a:t>Competențele</a:t>
            </a:r>
            <a:r>
              <a:rPr lang="en-US" sz="2400" i="1" dirty="0"/>
              <a:t> </a:t>
            </a:r>
            <a:r>
              <a:rPr lang="en-US" sz="2400" i="1" dirty="0" err="1"/>
              <a:t>profesionale</a:t>
            </a:r>
            <a:r>
              <a:rPr lang="en-US" sz="2400" i="1" dirty="0"/>
              <a:t> </a:t>
            </a:r>
            <a:r>
              <a:rPr lang="en-US" sz="2400" i="1" dirty="0" err="1"/>
              <a:t>stabilite</a:t>
            </a:r>
            <a:r>
              <a:rPr lang="en-US" sz="2400" i="1" dirty="0"/>
              <a:t> </a:t>
            </a:r>
            <a:r>
              <a:rPr lang="en-US" sz="2400" i="1" dirty="0" err="1"/>
              <a:t>prin</a:t>
            </a:r>
            <a:r>
              <a:rPr lang="en-US" sz="2400" i="1" dirty="0"/>
              <a:t> </a:t>
            </a:r>
            <a:r>
              <a:rPr lang="en-US" sz="2400" i="1" dirty="0" err="1"/>
              <a:t>lege</a:t>
            </a:r>
            <a:r>
              <a:rPr lang="en-US" sz="2400" i="1" dirty="0"/>
              <a:t> </a:t>
            </a:r>
            <a:r>
              <a:rPr lang="en-US" sz="2400" i="1" dirty="0" err="1"/>
              <a:t>și</a:t>
            </a:r>
            <a:r>
              <a:rPr lang="en-US" sz="2400" i="1" dirty="0"/>
              <a:t> </a:t>
            </a:r>
            <a:r>
              <a:rPr lang="en-US" sz="2400" i="1" dirty="0" err="1"/>
              <a:t>fișa</a:t>
            </a:r>
            <a:r>
              <a:rPr lang="en-US" sz="2400" i="1" dirty="0"/>
              <a:t> </a:t>
            </a:r>
            <a:r>
              <a:rPr lang="en-US" sz="2400" i="1" dirty="0" err="1"/>
              <a:t>postului</a:t>
            </a:r>
            <a:r>
              <a:rPr lang="en-US" sz="2400" i="1" dirty="0"/>
              <a:t>;</a:t>
            </a:r>
            <a:endParaRPr lang="en-US" sz="24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pic>
        <p:nvPicPr>
          <p:cNvPr id="1545" name="Google Shape;1545;p126"/>
          <p:cNvPicPr preferRelativeResize="0"/>
          <p:nvPr/>
        </p:nvPicPr>
        <p:blipFill rotWithShape="1">
          <a:blip r:embed="rId3">
            <a:alphaModFix/>
          </a:blip>
          <a:srcRect/>
          <a:stretch/>
        </p:blipFill>
        <p:spPr>
          <a:xfrm>
            <a:off x="238541" y="848580"/>
            <a:ext cx="7656512" cy="5101646"/>
          </a:xfrm>
          <a:prstGeom prst="rect">
            <a:avLst/>
          </a:prstGeom>
          <a:noFill/>
          <a:ln>
            <a:noFill/>
          </a:ln>
        </p:spPr>
      </p:pic>
      <p:sp>
        <p:nvSpPr>
          <p:cNvPr id="1546" name="Google Shape;1546;p126"/>
          <p:cNvSpPr txBox="1"/>
          <p:nvPr/>
        </p:nvSpPr>
        <p:spPr>
          <a:xfrm>
            <a:off x="0" y="5185826"/>
            <a:ext cx="7656512" cy="642937"/>
          </a:xfrm>
          <a:prstGeom prst="rect">
            <a:avLst/>
          </a:prstGeom>
          <a:noFill/>
          <a:ln>
            <a:noFill/>
          </a:ln>
        </p:spPr>
        <p:txBody>
          <a:bodyPr spcFirstLastPara="1" wrap="square" lIns="121900" tIns="60933" rIns="121900" bIns="60933" anchor="ctr" anchorCtr="0">
            <a:noAutofit/>
          </a:bodyPr>
          <a:lstStyle/>
          <a:p>
            <a:pPr marL="0" marR="0" algn="ctr">
              <a:lnSpc>
                <a:spcPct val="107000"/>
              </a:lnSpc>
              <a:spcBef>
                <a:spcPts val="0"/>
              </a:spcBef>
              <a:spcAft>
                <a:spcPts val="800"/>
              </a:spcAft>
            </a:pPr>
            <a:r>
              <a:rPr lang="en-US" sz="2800" u="sng"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https://test-aurora-web.sina.local/#/login</a:t>
            </a:r>
            <a:endParaRPr lang="en-US" sz="2800"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547" name="Google Shape;1547;p126"/>
          <p:cNvSpPr txBox="1"/>
          <p:nvPr/>
        </p:nvSpPr>
        <p:spPr>
          <a:xfrm>
            <a:off x="855490" y="477839"/>
            <a:ext cx="11336511" cy="1099170"/>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(3)</a:t>
            </a:r>
          </a:p>
          <a:p>
            <a:pPr>
              <a:lnSpc>
                <a:spcPct val="90000"/>
              </a:lnSpc>
              <a:buClr>
                <a:srgbClr val="0099FF"/>
              </a:buClr>
              <a:buSzPts val="3600"/>
            </a:pPr>
            <a:r>
              <a:rPr lang="en-US" sz="3200" b="1" dirty="0" err="1">
                <a:solidFill>
                  <a:schemeClr val="accent1"/>
                </a:solidFill>
                <a:latin typeface="+mj-lt"/>
                <a:ea typeface="+mj-ea"/>
                <a:cs typeface="+mj-cs"/>
                <a:sym typeface="Calibri"/>
              </a:rPr>
              <a:t>Demonstrație</a:t>
            </a:r>
            <a:r>
              <a:rPr lang="en-US" sz="3200" b="1" dirty="0">
                <a:solidFill>
                  <a:schemeClr val="accent1"/>
                </a:solidFill>
                <a:latin typeface="+mj-lt"/>
                <a:ea typeface="+mj-ea"/>
                <a:cs typeface="+mj-cs"/>
                <a:sym typeface="Calibri"/>
              </a:rPr>
              <a:t> plan de </a:t>
            </a:r>
            <a:r>
              <a:rPr lang="en-US" sz="3200" b="1" dirty="0" err="1">
                <a:solidFill>
                  <a:schemeClr val="accent1"/>
                </a:solidFill>
                <a:latin typeface="+mj-lt"/>
                <a:ea typeface="+mj-ea"/>
                <a:cs typeface="+mj-cs"/>
                <a:sym typeface="Calibri"/>
              </a:rPr>
              <a:t>servicii</a:t>
            </a:r>
            <a:endParaRPr sz="3200" b="1" dirty="0">
              <a:solidFill>
                <a:schemeClr val="accent1"/>
              </a:solidFill>
              <a:latin typeface="+mj-lt"/>
              <a:ea typeface="+mj-ea"/>
              <a:cs typeface="+mj-cs"/>
              <a:sym typeface="Calibri"/>
            </a:endParaRPr>
          </a:p>
        </p:txBody>
      </p:sp>
      <p:sp>
        <p:nvSpPr>
          <p:cNvPr id="2" name="Footer Placeholder 1">
            <a:extLst>
              <a:ext uri="{FF2B5EF4-FFF2-40B4-BE49-F238E27FC236}">
                <a16:creationId xmlns:a16="http://schemas.microsoft.com/office/drawing/2014/main" xmlns="" id="{185C49C9-DCC5-517C-E633-D13AD596A0D6}"/>
              </a:ext>
            </a:extLst>
          </p:cNvPr>
          <p:cNvSpPr>
            <a:spLocks noGrp="1"/>
          </p:cNvSpPr>
          <p:nvPr>
            <p:ph type="ftr" sz="quarter" idx="11"/>
          </p:nvPr>
        </p:nvSpPr>
        <p:spPr/>
        <p:txBody>
          <a:bodyPr/>
          <a:lstStyle/>
          <a:p>
            <a:r>
              <a:rPr lang="en-US"/>
              <a:t>Suport curs utilizare Observatorul Copilului</a:t>
            </a:r>
          </a:p>
        </p:txBody>
      </p:sp>
      <p:sp>
        <p:nvSpPr>
          <p:cNvPr id="3" name="Slide Number Placeholder 2">
            <a:extLst>
              <a:ext uri="{FF2B5EF4-FFF2-40B4-BE49-F238E27FC236}">
                <a16:creationId xmlns:a16="http://schemas.microsoft.com/office/drawing/2014/main" xmlns="" id="{528FFF96-41DD-FCFD-E30C-ADA288DBA902}"/>
              </a:ext>
            </a:extLst>
          </p:cNvPr>
          <p:cNvSpPr>
            <a:spLocks noGrp="1"/>
          </p:cNvSpPr>
          <p:nvPr>
            <p:ph type="sldNum" sz="quarter" idx="12"/>
          </p:nvPr>
        </p:nvSpPr>
        <p:spPr/>
        <p:txBody>
          <a:bodyPr/>
          <a:lstStyle/>
          <a:p>
            <a:fld id="{00000000-1234-1234-1234-123412341234}" type="slidenum">
              <a:rPr lang="en-US" smtClean="0"/>
              <a:pPr/>
              <a:t>106</a:t>
            </a:fld>
            <a:endParaRPr lang="en-US"/>
          </a:p>
        </p:txBody>
      </p:sp>
      <p:sp>
        <p:nvSpPr>
          <p:cNvPr id="4" name="TextBox 3">
            <a:extLst>
              <a:ext uri="{FF2B5EF4-FFF2-40B4-BE49-F238E27FC236}">
                <a16:creationId xmlns:a16="http://schemas.microsoft.com/office/drawing/2014/main" xmlns="" id="{F4A8142E-497C-4A4E-E81D-FAB29ADEA0A6}"/>
              </a:ext>
            </a:extLst>
          </p:cNvPr>
          <p:cNvSpPr txBox="1"/>
          <p:nvPr/>
        </p:nvSpPr>
        <p:spPr>
          <a:xfrm>
            <a:off x="7235685" y="1502855"/>
            <a:ext cx="4717774" cy="4447371"/>
          </a:xfrm>
          <a:prstGeom prst="rect">
            <a:avLst/>
          </a:prstGeom>
          <a:noFill/>
        </p:spPr>
        <p:txBody>
          <a:bodyPr wrap="square" rtlCol="0">
            <a:spAutoFit/>
          </a:bodyPr>
          <a:lstStyle/>
          <a:p>
            <a:pPr lvl="0" algn="l" rtl="0">
              <a:lnSpc>
                <a:spcPct val="90000"/>
              </a:lnSpc>
              <a:spcBef>
                <a:spcPts val="0"/>
              </a:spcBef>
              <a:spcAft>
                <a:spcPts val="0"/>
              </a:spcAft>
              <a:buClr>
                <a:schemeClr val="dk1"/>
              </a:buClr>
              <a:buSzPts val="1950"/>
            </a:pPr>
            <a:r>
              <a:rPr lang="en-US" sz="1800" dirty="0" err="1"/>
              <a:t>Planificarea</a:t>
            </a:r>
            <a:r>
              <a:rPr lang="en-US" sz="1800" dirty="0"/>
              <a:t> </a:t>
            </a:r>
            <a:r>
              <a:rPr lang="en-US" sz="1800" dirty="0" err="1"/>
              <a:t>serviciilor</a:t>
            </a:r>
            <a:endParaRPr lang="en-US" sz="1800" dirty="0"/>
          </a:p>
          <a:p>
            <a:pPr marL="171450" lvl="0" indent="-171450" algn="l" rtl="0">
              <a:lnSpc>
                <a:spcPct val="90000"/>
              </a:lnSpc>
              <a:spcBef>
                <a:spcPts val="0"/>
              </a:spcBef>
              <a:spcAft>
                <a:spcPts val="0"/>
              </a:spcAft>
              <a:buClr>
                <a:schemeClr val="dk1"/>
              </a:buClr>
              <a:buSzPts val="1950"/>
              <a:buFont typeface="Noto Sans Symbols"/>
              <a:buChar char="−"/>
            </a:pPr>
            <a:r>
              <a:rPr lang="en-US" sz="1800" dirty="0"/>
              <a:t>se </a:t>
            </a:r>
            <a:r>
              <a:rPr lang="en-US" sz="1800" dirty="0" err="1"/>
              <a:t>reflectă</a:t>
            </a:r>
            <a:r>
              <a:rPr lang="en-US" sz="1800" dirty="0"/>
              <a:t> </a:t>
            </a:r>
            <a:r>
              <a:rPr lang="en-US" sz="1800" dirty="0" err="1"/>
              <a:t>într</a:t>
            </a:r>
            <a:r>
              <a:rPr lang="en-US" sz="1800" dirty="0"/>
              <a:t>-o </a:t>
            </a:r>
            <a:r>
              <a:rPr lang="en-US" sz="1800" b="1" dirty="0" err="1"/>
              <a:t>matrice</a:t>
            </a:r>
            <a:r>
              <a:rPr lang="en-US" sz="1800" b="1" dirty="0"/>
              <a:t> </a:t>
            </a:r>
            <a:r>
              <a:rPr lang="en-US" sz="1800" b="1" dirty="0" err="1"/>
              <a:t>logică</a:t>
            </a:r>
            <a:r>
              <a:rPr lang="en-US" sz="1800" b="1" dirty="0"/>
              <a:t> a </a:t>
            </a:r>
            <a:r>
              <a:rPr lang="en-US" sz="1800" b="1" dirty="0" err="1"/>
              <a:t>furnizării</a:t>
            </a:r>
            <a:r>
              <a:rPr lang="en-US" sz="1800" b="1" dirty="0"/>
              <a:t> </a:t>
            </a:r>
            <a:r>
              <a:rPr lang="en-US" sz="1800" b="1" dirty="0" err="1"/>
              <a:t>serviciilor</a:t>
            </a:r>
            <a:endParaRPr lang="en-US" sz="1800" dirty="0"/>
          </a:p>
          <a:p>
            <a:pPr marL="171450" lvl="0" indent="-171450" algn="l" rtl="0">
              <a:lnSpc>
                <a:spcPct val="90000"/>
              </a:lnSpc>
              <a:spcBef>
                <a:spcPts val="750"/>
              </a:spcBef>
              <a:spcAft>
                <a:spcPts val="0"/>
              </a:spcAft>
              <a:buClr>
                <a:schemeClr val="dk1"/>
              </a:buClr>
              <a:buSzPts val="1950"/>
              <a:buFont typeface="Noto Sans Symbols"/>
              <a:buChar char="−"/>
            </a:pPr>
            <a:r>
              <a:rPr lang="en-US" sz="1800" dirty="0"/>
              <a:t>se </a:t>
            </a:r>
            <a:r>
              <a:rPr lang="en-US" sz="1800" dirty="0" err="1"/>
              <a:t>realizează</a:t>
            </a:r>
            <a:r>
              <a:rPr lang="en-US" sz="1800" dirty="0"/>
              <a:t> </a:t>
            </a:r>
            <a:r>
              <a:rPr lang="en-US" sz="1800" dirty="0" err="1"/>
              <a:t>în</a:t>
            </a:r>
            <a:r>
              <a:rPr lang="en-US" sz="1800" dirty="0"/>
              <a:t> </a:t>
            </a:r>
            <a:r>
              <a:rPr lang="en-US" sz="1800" dirty="0" err="1"/>
              <a:t>cel</a:t>
            </a:r>
            <a:r>
              <a:rPr lang="en-US" sz="1800" dirty="0"/>
              <a:t> </a:t>
            </a:r>
            <a:r>
              <a:rPr lang="en-US" sz="1800" dirty="0" err="1"/>
              <a:t>puțin</a:t>
            </a:r>
            <a:r>
              <a:rPr lang="en-US" sz="1800" dirty="0"/>
              <a:t> o </a:t>
            </a:r>
            <a:r>
              <a:rPr lang="en-US" sz="1800" dirty="0" err="1"/>
              <a:t>întâlnire</a:t>
            </a:r>
            <a:r>
              <a:rPr lang="en-US" sz="1800" dirty="0"/>
              <a:t> cu </a:t>
            </a:r>
            <a:r>
              <a:rPr lang="en-US" sz="1800" dirty="0" err="1"/>
              <a:t>echipa</a:t>
            </a:r>
            <a:r>
              <a:rPr lang="en-US" sz="1800" dirty="0"/>
              <a:t> </a:t>
            </a:r>
            <a:r>
              <a:rPr lang="en-US" sz="1800" dirty="0" err="1"/>
              <a:t>comunitară</a:t>
            </a:r>
            <a:r>
              <a:rPr lang="en-US" sz="1800" dirty="0"/>
              <a:t> </a:t>
            </a:r>
          </a:p>
          <a:p>
            <a:pPr marL="171450" lvl="0" indent="-171450" algn="l" rtl="0">
              <a:lnSpc>
                <a:spcPct val="90000"/>
              </a:lnSpc>
              <a:spcBef>
                <a:spcPts val="750"/>
              </a:spcBef>
              <a:spcAft>
                <a:spcPts val="0"/>
              </a:spcAft>
              <a:buClr>
                <a:schemeClr val="dk1"/>
              </a:buClr>
              <a:buSzPts val="1950"/>
              <a:buFont typeface="Noto Sans Symbols"/>
              <a:buChar char="−"/>
            </a:pPr>
            <a:r>
              <a:rPr lang="en-US" sz="1800" dirty="0"/>
              <a:t>se </a:t>
            </a:r>
            <a:r>
              <a:rPr lang="en-US" sz="1800" dirty="0" err="1"/>
              <a:t>stabilește</a:t>
            </a:r>
            <a:r>
              <a:rPr lang="en-US" sz="1800" dirty="0"/>
              <a:t> de </a:t>
            </a:r>
            <a:r>
              <a:rPr lang="en-US" sz="1800" dirty="0" err="1"/>
              <a:t>comun</a:t>
            </a:r>
            <a:r>
              <a:rPr lang="en-US" sz="1800" dirty="0"/>
              <a:t> </a:t>
            </a:r>
            <a:r>
              <a:rPr lang="en-US" sz="1800" dirty="0" err="1"/>
              <a:t>acord</a:t>
            </a:r>
            <a:r>
              <a:rPr lang="en-US" sz="1800" dirty="0"/>
              <a:t> cu </a:t>
            </a:r>
            <a:r>
              <a:rPr lang="en-US" sz="1800" dirty="0" err="1"/>
              <a:t>echipa</a:t>
            </a:r>
            <a:r>
              <a:rPr lang="en-US" sz="1800" dirty="0"/>
              <a:t>, </a:t>
            </a:r>
            <a:r>
              <a:rPr lang="en-US" sz="1800" dirty="0" err="1"/>
              <a:t>familia</a:t>
            </a:r>
            <a:r>
              <a:rPr lang="en-US" sz="1800" dirty="0"/>
              <a:t>/</a:t>
            </a:r>
            <a:r>
              <a:rPr lang="en-US" sz="1800" dirty="0" err="1"/>
              <a:t>reprezentantul</a:t>
            </a:r>
            <a:r>
              <a:rPr lang="en-US" sz="1800" dirty="0"/>
              <a:t> legal </a:t>
            </a:r>
            <a:r>
              <a:rPr lang="en-US" sz="1800" dirty="0" err="1"/>
              <a:t>și</a:t>
            </a:r>
            <a:r>
              <a:rPr lang="en-US" sz="1800" dirty="0"/>
              <a:t> </a:t>
            </a:r>
            <a:r>
              <a:rPr lang="en-US" sz="1800" dirty="0" err="1"/>
              <a:t>copilul</a:t>
            </a:r>
            <a:r>
              <a:rPr lang="en-US" sz="1800" dirty="0"/>
              <a:t> </a:t>
            </a:r>
            <a:r>
              <a:rPr lang="en-US" sz="1800" dirty="0" err="1"/>
              <a:t>în</a:t>
            </a:r>
            <a:r>
              <a:rPr lang="en-US" sz="1800" dirty="0"/>
              <a:t> </a:t>
            </a:r>
            <a:r>
              <a:rPr lang="en-US" sz="1800" dirty="0" err="1"/>
              <a:t>raport</a:t>
            </a:r>
            <a:r>
              <a:rPr lang="en-US" sz="1800" dirty="0"/>
              <a:t> cu </a:t>
            </a:r>
            <a:r>
              <a:rPr lang="en-US" sz="1800" dirty="0" err="1"/>
              <a:t>vârsta</a:t>
            </a:r>
            <a:r>
              <a:rPr lang="en-US" sz="1800" dirty="0"/>
              <a:t> </a:t>
            </a:r>
            <a:r>
              <a:rPr lang="en-US" sz="1800" dirty="0" err="1"/>
              <a:t>și</a:t>
            </a:r>
            <a:r>
              <a:rPr lang="en-US" sz="1800" dirty="0"/>
              <a:t> </a:t>
            </a:r>
            <a:r>
              <a:rPr lang="en-US" sz="1800" dirty="0" err="1"/>
              <a:t>gradul</a:t>
            </a:r>
            <a:r>
              <a:rPr lang="en-US" sz="1800" dirty="0"/>
              <a:t> </a:t>
            </a:r>
            <a:r>
              <a:rPr lang="en-US" sz="1800" dirty="0" err="1"/>
              <a:t>său</a:t>
            </a:r>
            <a:r>
              <a:rPr lang="en-US" sz="1800" dirty="0"/>
              <a:t> de </a:t>
            </a:r>
            <a:r>
              <a:rPr lang="en-US" sz="1800" dirty="0" err="1"/>
              <a:t>maturitate</a:t>
            </a:r>
            <a:r>
              <a:rPr lang="en-US" sz="1800" dirty="0"/>
              <a:t>.</a:t>
            </a:r>
          </a:p>
          <a:p>
            <a:pPr marL="171450" lvl="0" indent="-171450" algn="l" rtl="0">
              <a:lnSpc>
                <a:spcPct val="90000"/>
              </a:lnSpc>
              <a:spcBef>
                <a:spcPts val="750"/>
              </a:spcBef>
              <a:spcAft>
                <a:spcPts val="0"/>
              </a:spcAft>
              <a:buClr>
                <a:schemeClr val="dk1"/>
              </a:buClr>
              <a:buSzPts val="1950"/>
              <a:buFont typeface="Noto Sans Symbols"/>
              <a:buChar char="−"/>
            </a:pPr>
            <a:endParaRPr lang="en-US" dirty="0"/>
          </a:p>
          <a:p>
            <a:pPr lvl="0" algn="l" rtl="0">
              <a:lnSpc>
                <a:spcPct val="90000"/>
              </a:lnSpc>
              <a:spcBef>
                <a:spcPts val="750"/>
              </a:spcBef>
              <a:spcAft>
                <a:spcPts val="0"/>
              </a:spcAft>
              <a:buClr>
                <a:schemeClr val="dk1"/>
              </a:buClr>
              <a:buSzPts val="1950"/>
            </a:pPr>
            <a:r>
              <a:rPr lang="en-US" dirty="0" err="1"/>
              <a:t>Obiectivele</a:t>
            </a:r>
            <a:r>
              <a:rPr lang="en-US" dirty="0"/>
              <a:t> </a:t>
            </a:r>
            <a:r>
              <a:rPr lang="en-US" dirty="0" err="1"/>
              <a:t>planului</a:t>
            </a:r>
            <a:r>
              <a:rPr lang="en-US" dirty="0"/>
              <a:t> de </a:t>
            </a:r>
            <a:r>
              <a:rPr lang="en-US" dirty="0" err="1"/>
              <a:t>servicii</a:t>
            </a:r>
            <a:endParaRPr lang="en-US" dirty="0"/>
          </a:p>
          <a:p>
            <a:pPr marL="171450" lvl="0" indent="-171450" algn="l" rtl="0">
              <a:lnSpc>
                <a:spcPct val="90000"/>
              </a:lnSpc>
              <a:spcBef>
                <a:spcPts val="0"/>
              </a:spcBef>
              <a:spcAft>
                <a:spcPts val="0"/>
              </a:spcAft>
              <a:buClr>
                <a:schemeClr val="dk1"/>
              </a:buClr>
              <a:buSzPts val="1950"/>
              <a:buFont typeface="Noto Sans Symbols"/>
              <a:buChar char="−"/>
            </a:pPr>
            <a:r>
              <a:rPr lang="en-US" sz="1800" dirty="0" err="1"/>
              <a:t>obiectivul</a:t>
            </a:r>
            <a:r>
              <a:rPr lang="en-US" sz="1800" dirty="0"/>
              <a:t> se </a:t>
            </a:r>
            <a:r>
              <a:rPr lang="en-US" sz="1800" dirty="0" err="1"/>
              <a:t>definește</a:t>
            </a:r>
            <a:r>
              <a:rPr lang="en-US" sz="1800" dirty="0"/>
              <a:t> ca un </a:t>
            </a:r>
            <a:r>
              <a:rPr lang="en-US" sz="1800" dirty="0" err="1"/>
              <a:t>rezultat</a:t>
            </a:r>
            <a:r>
              <a:rPr lang="en-US" sz="1800" dirty="0"/>
              <a:t> </a:t>
            </a:r>
            <a:r>
              <a:rPr lang="en-US" sz="1800" b="1" dirty="0"/>
              <a:t>(</a:t>
            </a:r>
            <a:r>
              <a:rPr lang="en-US" sz="1800" b="1" dirty="0" err="1"/>
              <a:t>schimbarea</a:t>
            </a:r>
            <a:r>
              <a:rPr lang="en-US" sz="1800" b="1" dirty="0"/>
              <a:t> </a:t>
            </a:r>
            <a:r>
              <a:rPr lang="en-US" sz="1800" b="1" dirty="0" err="1"/>
              <a:t>dorită</a:t>
            </a:r>
            <a:r>
              <a:rPr lang="en-US" sz="1800" b="1" dirty="0"/>
              <a:t> </a:t>
            </a:r>
            <a:r>
              <a:rPr lang="en-US" sz="1800" b="1" dirty="0" err="1"/>
              <a:t>în</a:t>
            </a:r>
            <a:r>
              <a:rPr lang="en-US" sz="1800" b="1" dirty="0"/>
              <a:t> </a:t>
            </a:r>
            <a:r>
              <a:rPr lang="en-US" sz="1800" b="1" dirty="0" err="1"/>
              <a:t>situația</a:t>
            </a:r>
            <a:r>
              <a:rPr lang="en-US" sz="1800" b="1" dirty="0"/>
              <a:t> </a:t>
            </a:r>
            <a:r>
              <a:rPr lang="en-US" sz="1800" b="1" dirty="0" err="1"/>
              <a:t>copilului</a:t>
            </a:r>
            <a:r>
              <a:rPr lang="en-US" sz="1800" b="1" dirty="0"/>
              <a:t>)</a:t>
            </a:r>
            <a:endParaRPr lang="en-US" b="1" dirty="0"/>
          </a:p>
          <a:p>
            <a:pPr marL="171450" lvl="0" indent="-171450" algn="l" rtl="0">
              <a:lnSpc>
                <a:spcPct val="90000"/>
              </a:lnSpc>
              <a:spcBef>
                <a:spcPts val="750"/>
              </a:spcBef>
              <a:spcAft>
                <a:spcPts val="0"/>
              </a:spcAft>
              <a:buClr>
                <a:schemeClr val="dk1"/>
              </a:buClr>
              <a:buSzPts val="1950"/>
              <a:buFont typeface="Noto Sans Symbols"/>
              <a:buChar char="−"/>
            </a:pPr>
            <a:r>
              <a:rPr lang="en-US" sz="1800" dirty="0" err="1"/>
              <a:t>obiectivele</a:t>
            </a:r>
            <a:r>
              <a:rPr lang="en-US" sz="1800" dirty="0"/>
              <a:t> se </a:t>
            </a:r>
            <a:r>
              <a:rPr lang="en-US" sz="1800" dirty="0" err="1"/>
              <a:t>definesc</a:t>
            </a:r>
            <a:r>
              <a:rPr lang="en-US" sz="1800" dirty="0"/>
              <a:t>   </a:t>
            </a:r>
            <a:r>
              <a:rPr lang="en-US" sz="1800" dirty="0" err="1"/>
              <a:t>Specifice</a:t>
            </a:r>
            <a:r>
              <a:rPr lang="en-US" sz="1800" dirty="0"/>
              <a:t>, </a:t>
            </a:r>
            <a:r>
              <a:rPr lang="en-US" sz="1800" dirty="0" err="1"/>
              <a:t>Măsurabile</a:t>
            </a:r>
            <a:r>
              <a:rPr lang="en-US" sz="1800" dirty="0"/>
              <a:t>, </a:t>
            </a:r>
            <a:r>
              <a:rPr lang="en-US" sz="1800" dirty="0" err="1"/>
              <a:t>Realiste</a:t>
            </a:r>
            <a:r>
              <a:rPr lang="en-US" sz="1800" dirty="0"/>
              <a:t>, determinate de </a:t>
            </a:r>
            <a:r>
              <a:rPr lang="en-US" sz="1800" dirty="0" err="1"/>
              <a:t>Timp</a:t>
            </a:r>
            <a:endParaRPr lang="en-US" dirty="0"/>
          </a:p>
          <a:p>
            <a:pPr lvl="0" algn="l" rtl="0">
              <a:lnSpc>
                <a:spcPct val="90000"/>
              </a:lnSpc>
              <a:spcBef>
                <a:spcPts val="750"/>
              </a:spcBef>
              <a:spcAft>
                <a:spcPts val="0"/>
              </a:spcAft>
              <a:buClr>
                <a:schemeClr val="dk1"/>
              </a:buClr>
              <a:buSzPts val="1950"/>
            </a:pP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a:extLst>
              <a:ext uri="{FF2B5EF4-FFF2-40B4-BE49-F238E27FC236}">
                <a16:creationId xmlns:a16="http://schemas.microsoft.com/office/drawing/2014/main" xmlns="" id="{1665C51B-BD86-BC81-3304-689B375CC010}"/>
              </a:ext>
            </a:extLst>
          </p:cNvPr>
          <p:cNvSpPr>
            <a:spLocks noGrp="1"/>
          </p:cNvSpPr>
          <p:nvPr>
            <p:ph type="ftr" sz="quarter" idx="11"/>
          </p:nvPr>
        </p:nvSpPr>
        <p:spPr/>
        <p:txBody>
          <a:bodyPr/>
          <a:lstStyle/>
          <a:p>
            <a:r>
              <a:rPr lang="en-US"/>
              <a:t>Suport curs utilizare Observatorul Copilului</a:t>
            </a:r>
            <a:endParaRPr lang="en-US" dirty="0"/>
          </a:p>
        </p:txBody>
      </p:sp>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107</a:t>
            </a:fld>
            <a:endParaRPr lang="en-US" dirty="0"/>
          </a:p>
        </p:txBody>
      </p:sp>
      <p:sp>
        <p:nvSpPr>
          <p:cNvPr id="3" name="TextBox 2">
            <a:extLst>
              <a:ext uri="{FF2B5EF4-FFF2-40B4-BE49-F238E27FC236}">
                <a16:creationId xmlns:a16="http://schemas.microsoft.com/office/drawing/2014/main" xmlns="" id="{4C5ED33C-FBF1-DCF3-2D20-C187E777F571}"/>
              </a:ext>
            </a:extLst>
          </p:cNvPr>
          <p:cNvSpPr txBox="1"/>
          <p:nvPr/>
        </p:nvSpPr>
        <p:spPr>
          <a:xfrm>
            <a:off x="854001" y="394026"/>
            <a:ext cx="8530389" cy="978729"/>
          </a:xfrm>
          <a:prstGeom prst="rect">
            <a:avLst/>
          </a:prstGeom>
          <a:noFill/>
        </p:spPr>
        <p:txBody>
          <a:bodyPr wrap="square">
            <a:spAutoFit/>
          </a:bodyPr>
          <a:lstStyle/>
          <a:p>
            <a:pPr>
              <a:lnSpc>
                <a:spcPct val="90000"/>
              </a:lnSpc>
              <a:buClr>
                <a:srgbClr val="0099FF"/>
              </a:buClr>
              <a:buSzPts val="3600"/>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(4)</a:t>
            </a:r>
          </a:p>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Adăugare</a:t>
            </a:r>
            <a:r>
              <a:rPr lang="en-US" sz="3200" b="1" dirty="0">
                <a:solidFill>
                  <a:schemeClr val="accent1"/>
                </a:solidFill>
                <a:latin typeface="+mj-lt"/>
                <a:ea typeface="+mj-ea"/>
                <a:cs typeface="+mj-cs"/>
                <a:sym typeface="Calibri"/>
              </a:rPr>
              <a:t> plan </a:t>
            </a:r>
            <a:r>
              <a:rPr lang="en-US" sz="3200" b="1" dirty="0" err="1">
                <a:solidFill>
                  <a:schemeClr val="accent1"/>
                </a:solidFill>
                <a:latin typeface="+mj-lt"/>
                <a:ea typeface="+mj-ea"/>
                <a:cs typeface="+mj-cs"/>
                <a:sym typeface="Calibri"/>
              </a:rPr>
              <a:t>servicii</a:t>
            </a:r>
            <a:endParaRPr lang="en-US" sz="3200" b="1" dirty="0">
              <a:solidFill>
                <a:schemeClr val="accent1"/>
              </a:solidFill>
              <a:latin typeface="+mj-lt"/>
              <a:ea typeface="+mj-ea"/>
              <a:cs typeface="+mj-cs"/>
              <a:sym typeface="Calibri"/>
            </a:endParaRPr>
          </a:p>
        </p:txBody>
      </p:sp>
      <p:pic>
        <p:nvPicPr>
          <p:cNvPr id="5" name="Picture 4">
            <a:extLst>
              <a:ext uri="{FF2B5EF4-FFF2-40B4-BE49-F238E27FC236}">
                <a16:creationId xmlns:a16="http://schemas.microsoft.com/office/drawing/2014/main" xmlns="" id="{E0B34318-0C61-538B-589C-D1B235AE060E}"/>
              </a:ext>
            </a:extLst>
          </p:cNvPr>
          <p:cNvPicPr>
            <a:picLocks noChangeAspect="1"/>
          </p:cNvPicPr>
          <p:nvPr/>
        </p:nvPicPr>
        <p:blipFill>
          <a:blip r:embed="rId3"/>
          <a:stretch>
            <a:fillRect/>
          </a:stretch>
        </p:blipFill>
        <p:spPr>
          <a:xfrm>
            <a:off x="774838" y="1557421"/>
            <a:ext cx="9241856" cy="4260283"/>
          </a:xfrm>
          <a:prstGeom prst="rect">
            <a:avLst/>
          </a:prstGeom>
        </p:spPr>
      </p:pic>
    </p:spTree>
    <p:extLst>
      <p:ext uri="{BB962C8B-B14F-4D97-AF65-F5344CB8AC3E}">
        <p14:creationId xmlns:p14="http://schemas.microsoft.com/office/powerpoint/2010/main" xmlns="" val="11047519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29"/>
          <p:cNvSpPr txBox="1"/>
          <p:nvPr/>
        </p:nvSpPr>
        <p:spPr>
          <a:xfrm>
            <a:off x="634999" y="210492"/>
            <a:ext cx="11336511" cy="1126983"/>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(5)</a:t>
            </a:r>
          </a:p>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Adăugare</a:t>
            </a:r>
            <a:r>
              <a:rPr lang="en-US" sz="4800" b="1" dirty="0">
                <a:solidFill>
                  <a:schemeClr val="accent1"/>
                </a:solidFill>
                <a:latin typeface="+mj-lt"/>
                <a:ea typeface="+mj-ea"/>
                <a:cs typeface="+mj-cs"/>
                <a:sym typeface="Calibri"/>
              </a:rPr>
              <a:t> </a:t>
            </a:r>
            <a:r>
              <a:rPr lang="en-US" sz="3200" b="1" dirty="0">
                <a:solidFill>
                  <a:schemeClr val="accent1"/>
                </a:solidFill>
                <a:latin typeface="+mj-lt"/>
                <a:ea typeface="+mj-ea"/>
                <a:cs typeface="+mj-cs"/>
                <a:sym typeface="Calibri"/>
              </a:rPr>
              <a:t>plan </a:t>
            </a:r>
            <a:r>
              <a:rPr lang="en-US" sz="3200" b="1" dirty="0" err="1">
                <a:solidFill>
                  <a:schemeClr val="accent1"/>
                </a:solidFill>
                <a:latin typeface="+mj-lt"/>
                <a:ea typeface="+mj-ea"/>
                <a:cs typeface="+mj-cs"/>
                <a:sym typeface="Calibri"/>
              </a:rPr>
              <a:t>servicii</a:t>
            </a:r>
            <a:endParaRPr lang="en-US" sz="3200" b="1" dirty="0">
              <a:solidFill>
                <a:schemeClr val="accent1"/>
              </a:solidFill>
              <a:latin typeface="+mj-lt"/>
              <a:ea typeface="+mj-ea"/>
              <a:cs typeface="+mj-cs"/>
              <a:sym typeface="Calibri"/>
            </a:endParaRPr>
          </a:p>
        </p:txBody>
      </p:sp>
      <p:sp>
        <p:nvSpPr>
          <p:cNvPr id="1573" name="Google Shape;1573;p129"/>
          <p:cNvSpPr txBox="1"/>
          <p:nvPr/>
        </p:nvSpPr>
        <p:spPr>
          <a:xfrm>
            <a:off x="516835" y="1624085"/>
            <a:ext cx="11131826" cy="4650524"/>
          </a:xfrm>
          <a:prstGeom prst="rect">
            <a:avLst/>
          </a:prstGeom>
          <a:noFill/>
          <a:ln>
            <a:noFill/>
          </a:ln>
        </p:spPr>
        <p:txBody>
          <a:bodyPr spcFirstLastPara="1" wrap="square" lIns="121900" tIns="60933" rIns="121900" bIns="60933" anchor="t" anchorCtr="0">
            <a:normAutofit/>
          </a:bodyPr>
          <a:lstStyle/>
          <a:p>
            <a:pPr marL="452955" indent="-452955" algn="just">
              <a:lnSpc>
                <a:spcPct val="90000"/>
              </a:lnSpc>
              <a:buClr>
                <a:srgbClr val="000000"/>
              </a:buClr>
              <a:buSzPts val="1950"/>
              <a:buFont typeface="Noto Sans Symbols"/>
              <a:buChar char="−"/>
            </a:pPr>
            <a:r>
              <a:rPr lang="en-US" sz="2400" b="1" dirty="0" err="1">
                <a:solidFill>
                  <a:srgbClr val="000000"/>
                </a:solidFill>
                <a:ea typeface="Calibri"/>
                <a:cs typeface="Calibri"/>
                <a:sym typeface="Calibri"/>
              </a:rPr>
              <a:t>Informații</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generale</a:t>
            </a:r>
            <a:r>
              <a:rPr lang="en-US" sz="2400" dirty="0">
                <a:solidFill>
                  <a:srgbClr val="000000"/>
                </a:solidFill>
                <a:ea typeface="Calibri"/>
                <a:cs typeface="Calibri"/>
                <a:sym typeface="Calibri"/>
              </a:rPr>
              <a:t> – </a:t>
            </a:r>
            <a:r>
              <a:rPr lang="en-US" sz="2400" dirty="0" err="1">
                <a:solidFill>
                  <a:srgbClr val="000000"/>
                </a:solidFill>
                <a:ea typeface="Calibri"/>
                <a:cs typeface="Calibri"/>
                <a:sym typeface="Calibri"/>
              </a:rPr>
              <a:t>Dosar</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număr</a:t>
            </a:r>
            <a:r>
              <a:rPr lang="en-US" sz="2400" dirty="0">
                <a:solidFill>
                  <a:srgbClr val="000000"/>
                </a:solidFill>
                <a:ea typeface="Calibri"/>
                <a:cs typeface="Calibri"/>
                <a:sym typeface="Calibri"/>
              </a:rPr>
              <a:t>, Data, </a:t>
            </a:r>
            <a:r>
              <a:rPr lang="en-US" sz="2400" dirty="0" err="1">
                <a:solidFill>
                  <a:srgbClr val="000000"/>
                </a:solidFill>
                <a:ea typeface="Calibri"/>
                <a:cs typeface="Calibri"/>
                <a:sym typeface="Calibri"/>
              </a:rPr>
              <a:t>Nume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și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prenume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Primar</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Motiv</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întocmire</a:t>
            </a:r>
            <a:r>
              <a:rPr lang="en-US" sz="2400" dirty="0">
                <a:solidFill>
                  <a:srgbClr val="000000"/>
                </a:solidFill>
                <a:ea typeface="Calibri"/>
                <a:cs typeface="Calibri"/>
                <a:sym typeface="Calibri"/>
              </a:rPr>
              <a:t> plan</a:t>
            </a:r>
            <a:endParaRPr sz="2400" dirty="0"/>
          </a:p>
          <a:p>
            <a:pPr marL="452955" indent="-452955" algn="just">
              <a:lnSpc>
                <a:spcPct val="90000"/>
              </a:lnSpc>
              <a:spcBef>
                <a:spcPts val="1000"/>
              </a:spcBef>
              <a:buClr>
                <a:srgbClr val="000000"/>
              </a:buClr>
              <a:buSzPts val="1950"/>
              <a:buFont typeface="Noto Sans Symbols"/>
              <a:buChar char="−"/>
            </a:pPr>
            <a:r>
              <a:rPr lang="en-US" sz="2400" b="1" dirty="0" err="1">
                <a:solidFill>
                  <a:srgbClr val="000000"/>
                </a:solidFill>
                <a:ea typeface="Calibri"/>
                <a:cs typeface="Calibri"/>
                <a:sym typeface="Calibri"/>
              </a:rPr>
              <a:t>Membrii</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echipei</a:t>
            </a:r>
            <a:r>
              <a:rPr lang="en-US" sz="2400" b="1" dirty="0">
                <a:solidFill>
                  <a:srgbClr val="000000"/>
                </a:solidFill>
                <a:ea typeface="Calibri"/>
                <a:cs typeface="Calibri"/>
                <a:sym typeface="Calibri"/>
              </a:rPr>
              <a:t> implicate </a:t>
            </a:r>
            <a:r>
              <a:rPr lang="en-US" sz="2400" b="1" dirty="0" err="1">
                <a:solidFill>
                  <a:srgbClr val="000000"/>
                </a:solidFill>
                <a:ea typeface="Calibri"/>
                <a:cs typeface="Calibri"/>
                <a:sym typeface="Calibri"/>
              </a:rPr>
              <a:t>în</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rezolvarea</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cazului</a:t>
            </a:r>
            <a:r>
              <a:rPr lang="en-US" sz="2400" b="1" dirty="0">
                <a:solidFill>
                  <a:srgbClr val="000000"/>
                </a:solidFill>
                <a:ea typeface="Calibri"/>
                <a:cs typeface="Calibri"/>
                <a:sym typeface="Calibri"/>
              </a:rPr>
              <a:t> </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selecție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între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profesioniștii</a:t>
            </a:r>
            <a:r>
              <a:rPr lang="en-US" sz="2400" dirty="0">
                <a:solidFill>
                  <a:srgbClr val="000000"/>
                </a:solidFill>
                <a:ea typeface="Calibri"/>
                <a:cs typeface="Calibri"/>
                <a:sym typeface="Calibri"/>
              </a:rPr>
              <a:t> de la </a:t>
            </a:r>
            <a:r>
              <a:rPr lang="en-US" sz="2400" dirty="0" err="1">
                <a:solidFill>
                  <a:srgbClr val="000000"/>
                </a:solidFill>
                <a:ea typeface="Calibri"/>
                <a:cs typeface="Calibri"/>
                <a:sym typeface="Calibri"/>
              </a:rPr>
              <a:t>nivelul</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localității</a:t>
            </a:r>
            <a:endParaRPr sz="2400" dirty="0">
              <a:solidFill>
                <a:srgbClr val="000000"/>
              </a:solidFill>
              <a:ea typeface="Calibri"/>
              <a:cs typeface="Calibri"/>
              <a:sym typeface="Calibri"/>
            </a:endParaRPr>
          </a:p>
          <a:p>
            <a:pPr marL="452955" indent="-452955" algn="just">
              <a:lnSpc>
                <a:spcPct val="90000"/>
              </a:lnSpc>
              <a:spcBef>
                <a:spcPts val="1000"/>
              </a:spcBef>
              <a:buClr>
                <a:srgbClr val="000000"/>
              </a:buClr>
              <a:buSzPts val="1950"/>
              <a:buFont typeface="Noto Sans Symbols"/>
              <a:buChar char="−"/>
            </a:pPr>
            <a:r>
              <a:rPr lang="en-US" sz="2400" b="1" dirty="0" err="1">
                <a:solidFill>
                  <a:srgbClr val="000000"/>
                </a:solidFill>
                <a:ea typeface="Calibri"/>
                <a:cs typeface="Calibri"/>
                <a:sym typeface="Calibri"/>
              </a:rPr>
              <a:t>Beneficii</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asistență</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socială</a:t>
            </a:r>
            <a:r>
              <a:rPr lang="en-US" sz="2400" b="1" dirty="0">
                <a:solidFill>
                  <a:srgbClr val="000000"/>
                </a:solidFill>
                <a:ea typeface="Calibri"/>
                <a:cs typeface="Calibri"/>
                <a:sym typeface="Calibri"/>
              </a:rPr>
              <a:t> </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pentru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fiecare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membru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în</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parte</a:t>
            </a:r>
            <a:r>
              <a:rPr lang="en-US" sz="2400" dirty="0">
                <a:solidFill>
                  <a:srgbClr val="000000"/>
                </a:solidFill>
                <a:ea typeface="Calibri"/>
                <a:cs typeface="Calibri"/>
                <a:sym typeface="Calibri"/>
              </a:rPr>
              <a:t> se </a:t>
            </a:r>
            <a:r>
              <a:rPr lang="en-US" sz="2400" dirty="0" err="1">
                <a:solidFill>
                  <a:srgbClr val="000000"/>
                </a:solidFill>
                <a:ea typeface="Calibri"/>
                <a:cs typeface="Calibri"/>
                <a:sym typeface="Calibri"/>
              </a:rPr>
              <a:t>vor</a:t>
            </a:r>
            <a:r>
              <a:rPr lang="en-US" sz="2400" dirty="0">
                <a:solidFill>
                  <a:srgbClr val="000000"/>
                </a:solidFill>
                <a:ea typeface="Calibri"/>
                <a:cs typeface="Calibri"/>
                <a:sym typeface="Calibri"/>
              </a:rPr>
              <a:t> nota </a:t>
            </a:r>
            <a:r>
              <a:rPr lang="en-US" sz="2400" dirty="0" err="1">
                <a:solidFill>
                  <a:srgbClr val="000000"/>
                </a:solidFill>
                <a:ea typeface="Calibri"/>
                <a:cs typeface="Calibri"/>
                <a:sym typeface="Calibri"/>
              </a:rPr>
              <a:t>categoriile</a:t>
            </a:r>
            <a:r>
              <a:rPr lang="en-US" sz="2400" dirty="0">
                <a:solidFill>
                  <a:srgbClr val="000000"/>
                </a:solidFill>
                <a:ea typeface="Calibri"/>
                <a:cs typeface="Calibri"/>
                <a:sym typeface="Calibri"/>
              </a:rPr>
              <a:t> de </a:t>
            </a:r>
            <a:r>
              <a:rPr lang="en-US" sz="2400" dirty="0" err="1">
                <a:solidFill>
                  <a:srgbClr val="000000"/>
                </a:solidFill>
                <a:ea typeface="Calibri"/>
                <a:cs typeface="Calibri"/>
                <a:sym typeface="Calibri"/>
              </a:rPr>
              <a:t>beneficii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sociale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cuantumul</a:t>
            </a:r>
            <a:r>
              <a:rPr lang="en-US" sz="2400" dirty="0">
                <a:solidFill>
                  <a:srgbClr val="000000"/>
                </a:solidFill>
                <a:ea typeface="Calibri"/>
                <a:cs typeface="Calibri"/>
                <a:sym typeface="Calibri"/>
              </a:rPr>
              <a:t> (RON/</a:t>
            </a:r>
            <a:r>
              <a:rPr lang="en-US" sz="2400" dirty="0" err="1">
                <a:solidFill>
                  <a:srgbClr val="000000"/>
                </a:solidFill>
                <a:ea typeface="Calibri"/>
                <a:cs typeface="Calibri"/>
                <a:sym typeface="Calibri"/>
              </a:rPr>
              <a:t>lună</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perioada</a:t>
            </a:r>
            <a:r>
              <a:rPr lang="en-US" sz="2400" dirty="0">
                <a:solidFill>
                  <a:srgbClr val="000000"/>
                </a:solidFill>
                <a:ea typeface="Calibri"/>
                <a:cs typeface="Calibri"/>
                <a:sym typeface="Calibri"/>
              </a:rPr>
              <a:t> </a:t>
            </a:r>
            <a:endParaRPr sz="2400" dirty="0"/>
          </a:p>
          <a:p>
            <a:pPr marL="452955" indent="-452955" algn="just">
              <a:lnSpc>
                <a:spcPct val="90000"/>
              </a:lnSpc>
              <a:spcBef>
                <a:spcPts val="1000"/>
              </a:spcBef>
              <a:buClr>
                <a:srgbClr val="000000"/>
              </a:buClr>
              <a:buSzPts val="1950"/>
              <a:buFont typeface="Noto Sans Symbols"/>
              <a:buChar char="−"/>
            </a:pPr>
            <a:r>
              <a:rPr lang="en-US" sz="2400" b="1" dirty="0" err="1">
                <a:solidFill>
                  <a:srgbClr val="000000"/>
                </a:solidFill>
                <a:ea typeface="Calibri"/>
                <a:cs typeface="Calibri"/>
                <a:sym typeface="Calibri"/>
              </a:rPr>
              <a:t>Vulnerabilități</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identificate</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și</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obiective</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propuse</a:t>
            </a:r>
            <a:r>
              <a:rPr lang="en-US" sz="2400" dirty="0">
                <a:solidFill>
                  <a:srgbClr val="000000"/>
                </a:solidFill>
                <a:ea typeface="Calibri"/>
                <a:cs typeface="Calibri"/>
                <a:sym typeface="Calibri"/>
              </a:rPr>
              <a:t> – </a:t>
            </a:r>
            <a:r>
              <a:rPr lang="en-US" sz="2400" dirty="0" err="1">
                <a:solidFill>
                  <a:srgbClr val="000000"/>
                </a:solidFill>
                <a:ea typeface="Calibri"/>
                <a:cs typeface="Calibri"/>
                <a:sym typeface="Calibri"/>
              </a:rPr>
              <a:t>pentru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fiecare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copil</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sau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femeie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în</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cazul</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cărora</a:t>
            </a:r>
            <a:r>
              <a:rPr lang="en-US" sz="2400" dirty="0">
                <a:solidFill>
                  <a:srgbClr val="000000"/>
                </a:solidFill>
                <a:ea typeface="Calibri"/>
                <a:cs typeface="Calibri"/>
                <a:sym typeface="Calibri"/>
              </a:rPr>
              <a:t> au </a:t>
            </a:r>
            <a:r>
              <a:rPr lang="en-US" sz="2400" dirty="0" err="1">
                <a:solidFill>
                  <a:srgbClr val="000000"/>
                </a:solidFill>
                <a:ea typeface="Calibri"/>
                <a:cs typeface="Calibri"/>
                <a:sym typeface="Calibri"/>
              </a:rPr>
              <a:t>fost</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identificate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vulnerabilități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vor</a:t>
            </a:r>
            <a:r>
              <a:rPr lang="en-US" sz="2400" dirty="0">
                <a:solidFill>
                  <a:srgbClr val="000000"/>
                </a:solidFill>
                <a:ea typeface="Calibri"/>
                <a:cs typeface="Calibri"/>
                <a:sym typeface="Calibri"/>
              </a:rPr>
              <a:t> fi </a:t>
            </a:r>
            <a:r>
              <a:rPr lang="en-US" sz="2400" dirty="0" err="1">
                <a:solidFill>
                  <a:srgbClr val="000000"/>
                </a:solidFill>
                <a:ea typeface="Calibri"/>
                <a:cs typeface="Calibri"/>
                <a:sym typeface="Calibri"/>
              </a:rPr>
              <a:t>listate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vulnerabilitățile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și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vor</a:t>
            </a:r>
            <a:r>
              <a:rPr lang="en-US" sz="2400" dirty="0">
                <a:solidFill>
                  <a:srgbClr val="000000"/>
                </a:solidFill>
                <a:ea typeface="Calibri"/>
                <a:cs typeface="Calibri"/>
                <a:sym typeface="Calibri"/>
              </a:rPr>
              <a:t> fi </a:t>
            </a:r>
            <a:r>
              <a:rPr lang="en-US" sz="2400" dirty="0" err="1">
                <a:solidFill>
                  <a:srgbClr val="000000"/>
                </a:solidFill>
                <a:ea typeface="Calibri"/>
                <a:cs typeface="Calibri"/>
                <a:sym typeface="Calibri"/>
              </a:rPr>
              <a:t>stabilite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obiective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pentru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acestea</a:t>
            </a:r>
            <a:r>
              <a:rPr lang="en-US" sz="2400" dirty="0">
                <a:solidFill>
                  <a:srgbClr val="000000"/>
                </a:solidFill>
                <a:ea typeface="Calibri"/>
                <a:cs typeface="Calibri"/>
                <a:sym typeface="Calibri"/>
              </a:rPr>
              <a:t>.</a:t>
            </a:r>
            <a:endParaRPr sz="2400" dirty="0"/>
          </a:p>
          <a:p>
            <a:pPr marL="452955" indent="-452955" algn="just">
              <a:lnSpc>
                <a:spcPct val="90000"/>
              </a:lnSpc>
              <a:spcBef>
                <a:spcPts val="1000"/>
              </a:spcBef>
              <a:buClr>
                <a:srgbClr val="000000"/>
              </a:buClr>
              <a:buSzPts val="1950"/>
              <a:buFont typeface="Noto Sans Symbols"/>
              <a:buChar char="−"/>
            </a:pPr>
            <a:r>
              <a:rPr lang="en-US" sz="2400" b="1" dirty="0" err="1">
                <a:solidFill>
                  <a:srgbClr val="000000"/>
                </a:solidFill>
                <a:ea typeface="Calibri"/>
                <a:cs typeface="Calibri"/>
                <a:sym typeface="Calibri"/>
              </a:rPr>
              <a:t>Monitorizare</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și</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evaluare</a:t>
            </a:r>
            <a:endParaRPr sz="2400" dirty="0"/>
          </a:p>
          <a:p>
            <a:pPr marL="452955" indent="-452955" algn="just">
              <a:lnSpc>
                <a:spcPct val="90000"/>
              </a:lnSpc>
              <a:spcBef>
                <a:spcPts val="1000"/>
              </a:spcBef>
              <a:buClr>
                <a:srgbClr val="000000"/>
              </a:buClr>
              <a:buSzPts val="1950"/>
              <a:buFont typeface="Noto Sans Symbols"/>
              <a:buChar char="−"/>
            </a:pPr>
            <a:r>
              <a:rPr lang="en-US" sz="2400" b="1" dirty="0" err="1">
                <a:solidFill>
                  <a:srgbClr val="000000"/>
                </a:solidFill>
                <a:ea typeface="Calibri"/>
                <a:cs typeface="Calibri"/>
                <a:sym typeface="Calibri"/>
              </a:rPr>
              <a:t>Revizuirea</a:t>
            </a:r>
            <a:r>
              <a:rPr lang="en-US" sz="2400" b="1" dirty="0">
                <a:solidFill>
                  <a:srgbClr val="000000"/>
                </a:solidFill>
                <a:ea typeface="Calibri"/>
                <a:cs typeface="Calibri"/>
                <a:sym typeface="Calibri"/>
              </a:rPr>
              <a:t> </a:t>
            </a:r>
            <a:r>
              <a:rPr lang="en-US" sz="2400" b="1" dirty="0" err="1">
                <a:solidFill>
                  <a:srgbClr val="000000"/>
                </a:solidFill>
                <a:ea typeface="Calibri"/>
                <a:cs typeface="Calibri"/>
                <a:sym typeface="Calibri"/>
              </a:rPr>
              <a:t>planului</a:t>
            </a:r>
            <a:r>
              <a:rPr lang="en-US" sz="2400" b="1" dirty="0">
                <a:solidFill>
                  <a:srgbClr val="000000"/>
                </a:solidFill>
                <a:ea typeface="Calibri"/>
                <a:cs typeface="Calibri"/>
                <a:sym typeface="Calibri"/>
              </a:rPr>
              <a:t> de </a:t>
            </a:r>
            <a:r>
              <a:rPr lang="en-US" sz="2400" b="1" dirty="0" err="1">
                <a:solidFill>
                  <a:srgbClr val="000000"/>
                </a:solidFill>
                <a:ea typeface="Calibri"/>
                <a:cs typeface="Calibri"/>
                <a:sym typeface="Calibri"/>
              </a:rPr>
              <a:t>servicii</a:t>
            </a:r>
            <a:endParaRPr sz="2400" dirty="0"/>
          </a:p>
          <a:p>
            <a:pPr marL="228594" indent="-63498">
              <a:lnSpc>
                <a:spcPct val="90000"/>
              </a:lnSpc>
              <a:spcBef>
                <a:spcPts val="1000"/>
              </a:spcBef>
              <a:buClr>
                <a:schemeClr val="dk1"/>
              </a:buClr>
              <a:buSzPts val="1950"/>
            </a:pPr>
            <a:endParaRPr sz="2600" dirty="0">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82DFFFEC-91D2-EEFB-5395-1FE9FB71C946}"/>
              </a:ext>
            </a:extLst>
          </p:cNvPr>
          <p:cNvSpPr>
            <a:spLocks noGrp="1"/>
          </p:cNvSpPr>
          <p:nvPr>
            <p:ph type="sldNum" sz="quarter" idx="12"/>
          </p:nvPr>
        </p:nvSpPr>
        <p:spPr/>
        <p:txBody>
          <a:bodyPr/>
          <a:lstStyle/>
          <a:p>
            <a:fld id="{00000000-1234-1234-1234-123412341234}" type="slidenum">
              <a:rPr lang="en-US" smtClean="0"/>
              <a:pPr/>
              <a:t>108</a:t>
            </a:fld>
            <a:endParaRPr lang="en-US"/>
          </a:p>
        </p:txBody>
      </p:sp>
      <p:sp>
        <p:nvSpPr>
          <p:cNvPr id="6" name="Footer Placeholder 5">
            <a:extLst>
              <a:ext uri="{FF2B5EF4-FFF2-40B4-BE49-F238E27FC236}">
                <a16:creationId xmlns:a16="http://schemas.microsoft.com/office/drawing/2014/main" xmlns="" id="{560CAE2A-8B6F-9974-F6A8-037FE56F9428}"/>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579"/>
        <p:cNvGrpSpPr/>
        <p:nvPr/>
      </p:nvGrpSpPr>
      <p:grpSpPr>
        <a:xfrm>
          <a:off x="0" y="0"/>
          <a:ext cx="0" cy="0"/>
          <a:chOff x="0" y="0"/>
          <a:chExt cx="0" cy="0"/>
        </a:xfrm>
      </p:grpSpPr>
      <p:sp>
        <p:nvSpPr>
          <p:cNvPr id="1582" name="Google Shape;1582;p130"/>
          <p:cNvSpPr txBox="1"/>
          <p:nvPr/>
        </p:nvSpPr>
        <p:spPr>
          <a:xfrm>
            <a:off x="667025" y="328626"/>
            <a:ext cx="11336511" cy="1000065"/>
          </a:xfrm>
          <a:prstGeom prst="rect">
            <a:avLst/>
          </a:prstGeom>
          <a:noFill/>
          <a:ln>
            <a:noFill/>
          </a:ln>
        </p:spPr>
        <p:txBody>
          <a:bodyPr spcFirstLastPara="1" wrap="square" lIns="121900" tIns="60933" rIns="121900" bIns="60933" anchor="t" anchorCtr="0">
            <a:no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(6)</a:t>
            </a:r>
            <a:endParaRPr lang="it-IT" sz="3200" b="1" dirty="0">
              <a:solidFill>
                <a:schemeClr val="accent1"/>
              </a:solidFill>
              <a:latin typeface="+mj-lt"/>
              <a:ea typeface="+mj-ea"/>
              <a:cs typeface="+mj-cs"/>
              <a:sym typeface="Calibri"/>
            </a:endParaRPr>
          </a:p>
          <a:p>
            <a:pPr marL="0" marR="0" lvl="0" indent="0" algn="l" rtl="0">
              <a:lnSpc>
                <a:spcPct val="90000"/>
              </a:lnSpc>
              <a:spcBef>
                <a:spcPts val="0"/>
              </a:spcBef>
              <a:spcAft>
                <a:spcPts val="0"/>
              </a:spcAft>
              <a:buClr>
                <a:srgbClr val="0099FF"/>
              </a:buClr>
              <a:buSzPts val="3600"/>
              <a:buFont typeface="Calibri"/>
              <a:buNone/>
            </a:pPr>
            <a:r>
              <a:rPr lang="it-IT" sz="3200" b="1" dirty="0">
                <a:solidFill>
                  <a:schemeClr val="accent1"/>
                </a:solidFill>
                <a:latin typeface="+mj-lt"/>
                <a:ea typeface="+mj-ea"/>
                <a:cs typeface="+mj-cs"/>
                <a:sym typeface="Calibri"/>
              </a:rPr>
              <a:t>Salvare periodică a versiunii în lucru </a:t>
            </a:r>
          </a:p>
        </p:txBody>
      </p:sp>
      <mc:AlternateContent xmlns:mc="http://schemas.openxmlformats.org/markup-compatibility/2006">
        <mc:Choice xmlns:p14="http://schemas.microsoft.com/office/powerpoint/2010/main" xmlns="" Requires="p14">
          <p:contentPart p14:bwMode="auto" r:id="rId4">
            <p14:nvContentPartPr>
              <p14:cNvPr id="8" name="Ink 7">
                <a:extLst>
                  <a:ext uri="{FF2B5EF4-FFF2-40B4-BE49-F238E27FC236}">
                    <a16:creationId xmlns:a16="http://schemas.microsoft.com/office/drawing/2014/main" id="{11B28C95-5899-059E-8E0C-8746D553FA53}"/>
                  </a:ext>
                </a:extLst>
              </p14:cNvPr>
              <p14:cNvContentPartPr/>
              <p14:nvPr/>
            </p14:nvContentPartPr>
            <p14:xfrm>
              <a:off x="6874219" y="2415278"/>
              <a:ext cx="7920" cy="360"/>
            </p14:xfrm>
          </p:contentPart>
        </mc:Choice>
        <mc:Fallback>
          <p:pic>
            <p:nvPicPr>
              <p:cNvPr id="8" name="Ink 7">
                <a:extLst>
                  <a:ext uri="{FF2B5EF4-FFF2-40B4-BE49-F238E27FC236}">
                    <a16:creationId xmlns:a16="http://schemas.microsoft.com/office/drawing/2014/main" xmlns="" xmlns:p14="http://schemas.microsoft.com/office/powerpoint/2010/main" id="{11B28C95-5899-059E-8E0C-8746D553FA53}"/>
                  </a:ext>
                </a:extLst>
              </p:cNvPr>
              <p:cNvPicPr/>
              <p:nvPr/>
            </p:nvPicPr>
            <p:blipFill>
              <a:blip r:embed="rId5"/>
              <a:stretch>
                <a:fillRect/>
              </a:stretch>
            </p:blipFill>
            <p:spPr>
              <a:xfrm>
                <a:off x="6865579" y="2406638"/>
                <a:ext cx="25560" cy="18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9" name="Ink 8">
                <a:extLst>
                  <a:ext uri="{FF2B5EF4-FFF2-40B4-BE49-F238E27FC236}">
                    <a16:creationId xmlns:a16="http://schemas.microsoft.com/office/drawing/2014/main" id="{91098B4B-1E95-9794-953E-4A6B92D8EDFD}"/>
                  </a:ext>
                </a:extLst>
              </p14:cNvPr>
              <p14:cNvContentPartPr/>
              <p14:nvPr/>
            </p14:nvContentPartPr>
            <p14:xfrm>
              <a:off x="4995379" y="2571518"/>
              <a:ext cx="360" cy="17640"/>
            </p14:xfrm>
          </p:contentPart>
        </mc:Choice>
        <mc:Fallback>
          <p:pic>
            <p:nvPicPr>
              <p:cNvPr id="9" name="Ink 8">
                <a:extLst>
                  <a:ext uri="{FF2B5EF4-FFF2-40B4-BE49-F238E27FC236}">
                    <a16:creationId xmlns:a16="http://schemas.microsoft.com/office/drawing/2014/main" xmlns="" xmlns:p14="http://schemas.microsoft.com/office/powerpoint/2010/main" id="{91098B4B-1E95-9794-953E-4A6B92D8EDFD}"/>
                  </a:ext>
                </a:extLst>
              </p:cNvPr>
              <p:cNvPicPr/>
              <p:nvPr/>
            </p:nvPicPr>
            <p:blipFill>
              <a:blip r:embed="rId7"/>
              <a:stretch>
                <a:fillRect/>
              </a:stretch>
            </p:blipFill>
            <p:spPr>
              <a:xfrm>
                <a:off x="4986739" y="2562878"/>
                <a:ext cx="18000" cy="35280"/>
              </a:xfrm>
              <a:prstGeom prst="rect">
                <a:avLst/>
              </a:prstGeom>
            </p:spPr>
          </p:pic>
        </mc:Fallback>
      </mc:AlternateContent>
      <p:pic>
        <p:nvPicPr>
          <p:cNvPr id="5" name="Picture 4">
            <a:extLst>
              <a:ext uri="{FF2B5EF4-FFF2-40B4-BE49-F238E27FC236}">
                <a16:creationId xmlns:a16="http://schemas.microsoft.com/office/drawing/2014/main" xmlns="" id="{D1DB71F7-92CF-1CD3-FD24-3FFC6EEAFC0B}"/>
              </a:ext>
            </a:extLst>
          </p:cNvPr>
          <p:cNvPicPr>
            <a:picLocks noChangeAspect="1"/>
          </p:cNvPicPr>
          <p:nvPr/>
        </p:nvPicPr>
        <p:blipFill>
          <a:blip r:embed="rId8"/>
          <a:stretch>
            <a:fillRect/>
          </a:stretch>
        </p:blipFill>
        <p:spPr>
          <a:xfrm>
            <a:off x="420989" y="1458410"/>
            <a:ext cx="10980074" cy="4843373"/>
          </a:xfrm>
          <a:prstGeom prst="rect">
            <a:avLst/>
          </a:prstGeom>
        </p:spPr>
      </p:pic>
      <p:sp>
        <p:nvSpPr>
          <p:cNvPr id="2" name="Slide Number Placeholder 1">
            <a:extLst>
              <a:ext uri="{FF2B5EF4-FFF2-40B4-BE49-F238E27FC236}">
                <a16:creationId xmlns:a16="http://schemas.microsoft.com/office/drawing/2014/main" xmlns="" id="{36606AF6-CD99-8D7F-79B6-84F9B410E659}"/>
              </a:ext>
            </a:extLst>
          </p:cNvPr>
          <p:cNvSpPr>
            <a:spLocks noGrp="1"/>
          </p:cNvSpPr>
          <p:nvPr>
            <p:ph type="sldNum" sz="quarter" idx="12"/>
          </p:nvPr>
        </p:nvSpPr>
        <p:spPr/>
        <p:txBody>
          <a:bodyPr/>
          <a:lstStyle/>
          <a:p>
            <a:fld id="{00000000-1234-1234-1234-123412341234}" type="slidenum">
              <a:rPr lang="en-US" smtClean="0"/>
              <a:pPr/>
              <a:t>109</a:t>
            </a:fld>
            <a:endParaRPr lang="en-US"/>
          </a:p>
        </p:txBody>
      </p:sp>
      <p:sp>
        <p:nvSpPr>
          <p:cNvPr id="7" name="Footer Placeholder 6">
            <a:extLst>
              <a:ext uri="{FF2B5EF4-FFF2-40B4-BE49-F238E27FC236}">
                <a16:creationId xmlns:a16="http://schemas.microsoft.com/office/drawing/2014/main" xmlns="" id="{FB7D2A2B-7229-42E4-F4F5-A9BA0A0270C3}"/>
              </a:ext>
            </a:extLst>
          </p:cNvPr>
          <p:cNvSpPr>
            <a:spLocks noGrp="1"/>
          </p:cNvSpPr>
          <p:nvPr>
            <p:ph type="ftr" sz="quarter" idx="11"/>
          </p:nvPr>
        </p:nvSpPr>
        <p:spPr/>
        <p:txBody>
          <a:bodyPr/>
          <a:lstStyle/>
          <a:p>
            <a:r>
              <a:rPr lang="en-US"/>
              <a:t>Suport curs utilizare Observatorul Copilului</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01. Introducere (</a:t>
            </a:r>
            <a:r>
              <a:rPr lang="en-US" dirty="0"/>
              <a:t>10</a:t>
            </a:r>
            <a:r>
              <a:rPr lang="ro-RO" dirty="0"/>
              <a:t>)</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a:bodyPr>
          <a:lstStyle/>
          <a:p>
            <a:endParaRPr lang="en-US" sz="2400" dirty="0"/>
          </a:p>
          <a:p>
            <a:pPr marL="0" indent="0">
              <a:buNone/>
            </a:pPr>
            <a:endParaRPr lang="en-US" sz="2400" dirty="0"/>
          </a:p>
          <a:p>
            <a:endParaRPr lang="en-US" sz="2400" dirty="0"/>
          </a:p>
          <a:p>
            <a:pPr algn="just"/>
            <a:r>
              <a:rPr lang="ro-RO" b="1" dirty="0"/>
              <a:t>Manualul </a:t>
            </a:r>
            <a:r>
              <a:rPr lang="en-US" b="1" dirty="0"/>
              <a:t>de </a:t>
            </a:r>
            <a:r>
              <a:rPr lang="en-US" b="1" dirty="0" err="1"/>
              <a:t>utilizare</a:t>
            </a:r>
            <a:r>
              <a:rPr lang="en-US" b="1" dirty="0"/>
              <a:t> a </a:t>
            </a:r>
            <a:r>
              <a:rPr lang="ro-RO" b="1" dirty="0"/>
              <a:t>aplicației Observatorul Copilului </a:t>
            </a:r>
            <a:r>
              <a:rPr lang="ro-RO" dirty="0"/>
              <a:t>– </a:t>
            </a:r>
            <a:r>
              <a:rPr lang="en-US" dirty="0" err="1"/>
              <a:t>va</a:t>
            </a:r>
            <a:r>
              <a:rPr lang="en-US" dirty="0"/>
              <a:t> fi</a:t>
            </a:r>
            <a:r>
              <a:rPr lang="ro-RO" dirty="0"/>
              <a:t> accesibil atât în platforma web, </a:t>
            </a:r>
            <a:r>
              <a:rPr lang="en-US" dirty="0"/>
              <a:t>cat</a:t>
            </a:r>
            <a:r>
              <a:rPr lang="ro-RO" dirty="0"/>
              <a:t> și ca aplicație separată pe dispozitivele mobile (tablete) care se instalează automat odată cu instalarea aplicației Observatorul Copilului și poate fi consultat oricând de profesioniștii cu drept de acces pe tabletă</a:t>
            </a:r>
            <a:endParaRPr lang="en-US" dirty="0"/>
          </a:p>
          <a:p>
            <a:endParaRPr lang="en-US" dirty="0"/>
          </a:p>
          <a:p>
            <a:r>
              <a:rPr lang="en-US" b="1" dirty="0" err="1"/>
              <a:t>Suport</a:t>
            </a:r>
            <a:r>
              <a:rPr lang="en-US" b="1" dirty="0"/>
              <a:t> curs  </a:t>
            </a:r>
            <a:r>
              <a:rPr lang="en-US" b="1" dirty="0" err="1"/>
              <a:t>utilizare</a:t>
            </a:r>
            <a:r>
              <a:rPr lang="en-US" b="1" dirty="0"/>
              <a:t> </a:t>
            </a:r>
            <a:r>
              <a:rPr lang="en-US" dirty="0"/>
              <a:t>– </a:t>
            </a:r>
            <a:r>
              <a:rPr lang="en-US" dirty="0" err="1"/>
              <a:t>pentru</a:t>
            </a:r>
            <a:r>
              <a:rPr lang="en-US" dirty="0"/>
              <a:t> </a:t>
            </a:r>
            <a:r>
              <a:rPr lang="en-US" dirty="0" err="1"/>
              <a:t>Instruire</a:t>
            </a:r>
            <a:r>
              <a:rPr lang="en-US" dirty="0"/>
              <a:t> </a:t>
            </a:r>
            <a:r>
              <a:rPr lang="en-US" dirty="0" err="1"/>
              <a:t>Observatorul</a:t>
            </a:r>
            <a:r>
              <a:rPr lang="en-US" dirty="0"/>
              <a:t> </a:t>
            </a:r>
            <a:r>
              <a:rPr lang="en-US" dirty="0" err="1"/>
              <a:t>Copilului</a:t>
            </a:r>
            <a:r>
              <a:rPr lang="en-US" dirty="0"/>
              <a:t> </a:t>
            </a:r>
            <a:endParaRPr lang="ro-RO"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11</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sz="3200" b="1" dirty="0">
                <a:solidFill>
                  <a:schemeClr val="accent1"/>
                </a:solidFill>
                <a:ea typeface="+mj-ea"/>
                <a:cs typeface="+mj-cs"/>
              </a:rPr>
              <a:t>Materiale puse la dispoziție</a:t>
            </a:r>
            <a:endParaRPr lang="en-US" sz="3200" b="1" dirty="0">
              <a:solidFill>
                <a:schemeClr val="accent1"/>
              </a:solidFill>
              <a:ea typeface="+mj-ea"/>
              <a:cs typeface="+mj-cs"/>
            </a:endParaRPr>
          </a:p>
        </p:txBody>
      </p:sp>
    </p:spTree>
    <p:extLst>
      <p:ext uri="{BB962C8B-B14F-4D97-AF65-F5344CB8AC3E}">
        <p14:creationId xmlns:p14="http://schemas.microsoft.com/office/powerpoint/2010/main" xmlns="" val="18725813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2" name="Google Shape;1582;p130"/>
          <p:cNvSpPr txBox="1"/>
          <p:nvPr/>
        </p:nvSpPr>
        <p:spPr>
          <a:xfrm>
            <a:off x="427744" y="284375"/>
            <a:ext cx="11336511" cy="763820"/>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(7)</a:t>
            </a:r>
            <a:endParaRPr lang="it-IT"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furnizarii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serviciilor</a:t>
            </a:r>
            <a:r>
              <a:rPr lang="en-US" sz="3200" b="1" dirty="0">
                <a:solidFill>
                  <a:schemeClr val="accent1"/>
                </a:solidFill>
                <a:latin typeface="+mj-lt"/>
                <a:ea typeface="+mj-ea"/>
                <a:cs typeface="+mj-cs"/>
                <a:sym typeface="Calibri"/>
              </a:rPr>
              <a:t> </a:t>
            </a:r>
            <a:endParaRPr sz="3200" b="1" dirty="0">
              <a:solidFill>
                <a:schemeClr val="accent1"/>
              </a:solidFill>
              <a:latin typeface="+mj-lt"/>
              <a:ea typeface="+mj-ea"/>
              <a:cs typeface="+mj-cs"/>
              <a:sym typeface="Calibri"/>
            </a:endParaRPr>
          </a:p>
        </p:txBody>
      </p:sp>
      <mc:AlternateContent xmlns:mc="http://schemas.openxmlformats.org/markup-compatibility/2006">
        <mc:Choice xmlns:p14="http://schemas.microsoft.com/office/powerpoint/2010/main" xmlns="" Requires="p14">
          <p:contentPart p14:bwMode="auto" r:id="rId3">
            <p14:nvContentPartPr>
              <p14:cNvPr id="8" name="Ink 7">
                <a:extLst>
                  <a:ext uri="{FF2B5EF4-FFF2-40B4-BE49-F238E27FC236}">
                    <a16:creationId xmlns:a16="http://schemas.microsoft.com/office/drawing/2014/main" id="{11B28C95-5899-059E-8E0C-8746D553FA53}"/>
                  </a:ext>
                </a:extLst>
              </p14:cNvPr>
              <p14:cNvContentPartPr/>
              <p14:nvPr/>
            </p14:nvContentPartPr>
            <p14:xfrm>
              <a:off x="6874219" y="2415278"/>
              <a:ext cx="7920" cy="360"/>
            </p14:xfrm>
          </p:contentPart>
        </mc:Choice>
        <mc:Fallback>
          <p:pic>
            <p:nvPicPr>
              <p:cNvPr id="8" name="Ink 7">
                <a:extLst>
                  <a:ext uri="{FF2B5EF4-FFF2-40B4-BE49-F238E27FC236}">
                    <a16:creationId xmlns:a16="http://schemas.microsoft.com/office/drawing/2014/main" xmlns="" xmlns:p14="http://schemas.microsoft.com/office/powerpoint/2010/main" id="{11B28C95-5899-059E-8E0C-8746D553FA53}"/>
                  </a:ext>
                </a:extLst>
              </p:cNvPr>
              <p:cNvPicPr/>
              <p:nvPr/>
            </p:nvPicPr>
            <p:blipFill>
              <a:blip r:embed="rId4"/>
              <a:stretch>
                <a:fillRect/>
              </a:stretch>
            </p:blipFill>
            <p:spPr>
              <a:xfrm>
                <a:off x="6865579" y="2406638"/>
                <a:ext cx="25560" cy="18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9" name="Ink 8">
                <a:extLst>
                  <a:ext uri="{FF2B5EF4-FFF2-40B4-BE49-F238E27FC236}">
                    <a16:creationId xmlns:a16="http://schemas.microsoft.com/office/drawing/2014/main" id="{91098B4B-1E95-9794-953E-4A6B92D8EDFD}"/>
                  </a:ext>
                </a:extLst>
              </p14:cNvPr>
              <p14:cNvContentPartPr/>
              <p14:nvPr/>
            </p14:nvContentPartPr>
            <p14:xfrm>
              <a:off x="4995379" y="2571518"/>
              <a:ext cx="360" cy="17640"/>
            </p14:xfrm>
          </p:contentPart>
        </mc:Choice>
        <mc:Fallback>
          <p:pic>
            <p:nvPicPr>
              <p:cNvPr id="9" name="Ink 8">
                <a:extLst>
                  <a:ext uri="{FF2B5EF4-FFF2-40B4-BE49-F238E27FC236}">
                    <a16:creationId xmlns:a16="http://schemas.microsoft.com/office/drawing/2014/main" xmlns="" xmlns:p14="http://schemas.microsoft.com/office/powerpoint/2010/main" id="{91098B4B-1E95-9794-953E-4A6B92D8EDFD}"/>
                  </a:ext>
                </a:extLst>
              </p:cNvPr>
              <p:cNvPicPr/>
              <p:nvPr/>
            </p:nvPicPr>
            <p:blipFill>
              <a:blip r:embed="rId6"/>
              <a:stretch>
                <a:fillRect/>
              </a:stretch>
            </p:blipFill>
            <p:spPr>
              <a:xfrm>
                <a:off x="4986739" y="2562878"/>
                <a:ext cx="18000" cy="35280"/>
              </a:xfrm>
              <a:prstGeom prst="rect">
                <a:avLst/>
              </a:prstGeom>
            </p:spPr>
          </p:pic>
        </mc:Fallback>
      </mc:AlternateContent>
      <p:pic>
        <p:nvPicPr>
          <p:cNvPr id="3" name="Picture 2">
            <a:extLst>
              <a:ext uri="{FF2B5EF4-FFF2-40B4-BE49-F238E27FC236}">
                <a16:creationId xmlns:a16="http://schemas.microsoft.com/office/drawing/2014/main" xmlns="" id="{829BE90F-A68A-DC4B-BA08-23A2AD144287}"/>
              </a:ext>
            </a:extLst>
          </p:cNvPr>
          <p:cNvPicPr>
            <a:picLocks noChangeAspect="1"/>
          </p:cNvPicPr>
          <p:nvPr/>
        </p:nvPicPr>
        <p:blipFill>
          <a:blip r:embed="rId7"/>
          <a:stretch>
            <a:fillRect/>
          </a:stretch>
        </p:blipFill>
        <p:spPr>
          <a:xfrm>
            <a:off x="662608" y="1363835"/>
            <a:ext cx="10174356" cy="4827880"/>
          </a:xfrm>
          <a:prstGeom prst="rect">
            <a:avLst/>
          </a:prstGeom>
        </p:spPr>
      </p:pic>
      <p:sp>
        <p:nvSpPr>
          <p:cNvPr id="2" name="Slide Number Placeholder 1">
            <a:extLst>
              <a:ext uri="{FF2B5EF4-FFF2-40B4-BE49-F238E27FC236}">
                <a16:creationId xmlns:a16="http://schemas.microsoft.com/office/drawing/2014/main" xmlns="" id="{5FEF7B85-97AB-6DE6-5FC9-BC9332CD5EAD}"/>
              </a:ext>
            </a:extLst>
          </p:cNvPr>
          <p:cNvSpPr>
            <a:spLocks noGrp="1"/>
          </p:cNvSpPr>
          <p:nvPr>
            <p:ph type="sldNum" sz="quarter" idx="12"/>
          </p:nvPr>
        </p:nvSpPr>
        <p:spPr/>
        <p:txBody>
          <a:bodyPr/>
          <a:lstStyle/>
          <a:p>
            <a:fld id="{00000000-1234-1234-1234-123412341234}" type="slidenum">
              <a:rPr lang="en-US" smtClean="0"/>
              <a:pPr/>
              <a:t>110</a:t>
            </a:fld>
            <a:endParaRPr lang="en-US"/>
          </a:p>
        </p:txBody>
      </p:sp>
      <p:sp>
        <p:nvSpPr>
          <p:cNvPr id="7" name="Footer Placeholder 6">
            <a:extLst>
              <a:ext uri="{FF2B5EF4-FFF2-40B4-BE49-F238E27FC236}">
                <a16:creationId xmlns:a16="http://schemas.microsoft.com/office/drawing/2014/main" xmlns="" id="{F8D6E33D-2257-F994-08A6-86CFAA242AD0}"/>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2141888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2" name="Google Shape;1582;p130"/>
          <p:cNvSpPr txBox="1"/>
          <p:nvPr/>
        </p:nvSpPr>
        <p:spPr>
          <a:xfrm>
            <a:off x="427744" y="214467"/>
            <a:ext cx="11336511" cy="763820"/>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(8)</a:t>
            </a:r>
            <a:endParaRPr lang="it-IT"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Descarcare</a:t>
            </a:r>
            <a:r>
              <a:rPr lang="en-US" sz="3200" b="1" dirty="0">
                <a:solidFill>
                  <a:schemeClr val="accent1"/>
                </a:solidFill>
                <a:latin typeface="+mj-lt"/>
                <a:ea typeface="+mj-ea"/>
                <a:cs typeface="+mj-cs"/>
                <a:sym typeface="Calibri"/>
              </a:rPr>
              <a:t> plan </a:t>
            </a:r>
            <a:r>
              <a:rPr lang="en-US" sz="3200" b="1" dirty="0" err="1">
                <a:solidFill>
                  <a:schemeClr val="accent1"/>
                </a:solidFill>
                <a:latin typeface="+mj-lt"/>
                <a:ea typeface="+mj-ea"/>
                <a:cs typeface="+mj-cs"/>
                <a:sym typeface="Calibri"/>
              </a:rPr>
              <a:t>servicii</a:t>
            </a:r>
            <a:endParaRPr sz="3200" b="1" dirty="0">
              <a:solidFill>
                <a:schemeClr val="accent1"/>
              </a:solidFill>
              <a:latin typeface="+mj-lt"/>
              <a:ea typeface="+mj-ea"/>
              <a:cs typeface="+mj-cs"/>
              <a:sym typeface="Calibri"/>
            </a:endParaRPr>
          </a:p>
        </p:txBody>
      </p:sp>
      <mc:AlternateContent xmlns:mc="http://schemas.openxmlformats.org/markup-compatibility/2006">
        <mc:Choice xmlns:p14="http://schemas.microsoft.com/office/powerpoint/2010/main" xmlns="" Requires="p14">
          <p:contentPart p14:bwMode="auto" r:id="rId3">
            <p14:nvContentPartPr>
              <p14:cNvPr id="8" name="Ink 7">
                <a:extLst>
                  <a:ext uri="{FF2B5EF4-FFF2-40B4-BE49-F238E27FC236}">
                    <a16:creationId xmlns:a16="http://schemas.microsoft.com/office/drawing/2014/main" id="{11B28C95-5899-059E-8E0C-8746D553FA53}"/>
                  </a:ext>
                </a:extLst>
              </p14:cNvPr>
              <p14:cNvContentPartPr/>
              <p14:nvPr/>
            </p14:nvContentPartPr>
            <p14:xfrm>
              <a:off x="6874219" y="2415278"/>
              <a:ext cx="7920" cy="360"/>
            </p14:xfrm>
          </p:contentPart>
        </mc:Choice>
        <mc:Fallback>
          <p:pic>
            <p:nvPicPr>
              <p:cNvPr id="8" name="Ink 7">
                <a:extLst>
                  <a:ext uri="{FF2B5EF4-FFF2-40B4-BE49-F238E27FC236}">
                    <a16:creationId xmlns:a16="http://schemas.microsoft.com/office/drawing/2014/main" xmlns="" xmlns:p14="http://schemas.microsoft.com/office/powerpoint/2010/main" id="{11B28C95-5899-059E-8E0C-8746D553FA53}"/>
                  </a:ext>
                </a:extLst>
              </p:cNvPr>
              <p:cNvPicPr/>
              <p:nvPr/>
            </p:nvPicPr>
            <p:blipFill>
              <a:blip r:embed="rId4"/>
              <a:stretch>
                <a:fillRect/>
              </a:stretch>
            </p:blipFill>
            <p:spPr>
              <a:xfrm>
                <a:off x="6865579" y="2406638"/>
                <a:ext cx="25560" cy="18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9" name="Ink 8">
                <a:extLst>
                  <a:ext uri="{FF2B5EF4-FFF2-40B4-BE49-F238E27FC236}">
                    <a16:creationId xmlns:a16="http://schemas.microsoft.com/office/drawing/2014/main" id="{91098B4B-1E95-9794-953E-4A6B92D8EDFD}"/>
                  </a:ext>
                </a:extLst>
              </p14:cNvPr>
              <p14:cNvContentPartPr/>
              <p14:nvPr/>
            </p14:nvContentPartPr>
            <p14:xfrm>
              <a:off x="4995379" y="2571518"/>
              <a:ext cx="360" cy="17640"/>
            </p14:xfrm>
          </p:contentPart>
        </mc:Choice>
        <mc:Fallback>
          <p:pic>
            <p:nvPicPr>
              <p:cNvPr id="9" name="Ink 8">
                <a:extLst>
                  <a:ext uri="{FF2B5EF4-FFF2-40B4-BE49-F238E27FC236}">
                    <a16:creationId xmlns:a16="http://schemas.microsoft.com/office/drawing/2014/main" xmlns="" xmlns:p14="http://schemas.microsoft.com/office/powerpoint/2010/main" id="{91098B4B-1E95-9794-953E-4A6B92D8EDFD}"/>
                  </a:ext>
                </a:extLst>
              </p:cNvPr>
              <p:cNvPicPr/>
              <p:nvPr/>
            </p:nvPicPr>
            <p:blipFill>
              <a:blip r:embed="rId6"/>
              <a:stretch>
                <a:fillRect/>
              </a:stretch>
            </p:blipFill>
            <p:spPr>
              <a:xfrm>
                <a:off x="4986739" y="2562878"/>
                <a:ext cx="18000" cy="35280"/>
              </a:xfrm>
              <a:prstGeom prst="rect">
                <a:avLst/>
              </a:prstGeom>
            </p:spPr>
          </p:pic>
        </mc:Fallback>
      </mc:AlternateContent>
      <p:pic>
        <p:nvPicPr>
          <p:cNvPr id="2" name="Google Shape;1598;p133">
            <a:extLst>
              <a:ext uri="{FF2B5EF4-FFF2-40B4-BE49-F238E27FC236}">
                <a16:creationId xmlns:a16="http://schemas.microsoft.com/office/drawing/2014/main" xmlns="" id="{752B4686-E98F-F0AF-FF65-6D38453454BE}"/>
              </a:ext>
            </a:extLst>
          </p:cNvPr>
          <p:cNvPicPr preferRelativeResize="0"/>
          <p:nvPr/>
        </p:nvPicPr>
        <p:blipFill rotWithShape="1">
          <a:blip r:embed="rId7">
            <a:alphaModFix/>
          </a:blip>
          <a:srcRect/>
          <a:stretch/>
        </p:blipFill>
        <p:spPr>
          <a:xfrm>
            <a:off x="602560" y="1330755"/>
            <a:ext cx="10158463" cy="4573089"/>
          </a:xfrm>
          <a:prstGeom prst="rect">
            <a:avLst/>
          </a:prstGeom>
          <a:noFill/>
          <a:ln>
            <a:noFill/>
          </a:ln>
        </p:spPr>
      </p:pic>
      <p:sp>
        <p:nvSpPr>
          <p:cNvPr id="3" name="Slide Number Placeholder 2">
            <a:extLst>
              <a:ext uri="{FF2B5EF4-FFF2-40B4-BE49-F238E27FC236}">
                <a16:creationId xmlns:a16="http://schemas.microsoft.com/office/drawing/2014/main" xmlns="" id="{A753A449-0C5B-1FAB-5DED-D43E7899F0CE}"/>
              </a:ext>
            </a:extLst>
          </p:cNvPr>
          <p:cNvSpPr>
            <a:spLocks noGrp="1"/>
          </p:cNvSpPr>
          <p:nvPr>
            <p:ph type="sldNum" sz="quarter" idx="12"/>
          </p:nvPr>
        </p:nvSpPr>
        <p:spPr/>
        <p:txBody>
          <a:bodyPr/>
          <a:lstStyle/>
          <a:p>
            <a:fld id="{00000000-1234-1234-1234-123412341234}" type="slidenum">
              <a:rPr lang="en-US" smtClean="0"/>
              <a:pPr/>
              <a:t>111</a:t>
            </a:fld>
            <a:endParaRPr lang="en-US"/>
          </a:p>
        </p:txBody>
      </p:sp>
      <p:sp>
        <p:nvSpPr>
          <p:cNvPr id="7" name="Footer Placeholder 6">
            <a:extLst>
              <a:ext uri="{FF2B5EF4-FFF2-40B4-BE49-F238E27FC236}">
                <a16:creationId xmlns:a16="http://schemas.microsoft.com/office/drawing/2014/main" xmlns="" id="{877F5BD5-A5C1-1148-C63C-E8797A4E2372}"/>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15170191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32"/>
          <p:cNvSpPr txBox="1"/>
          <p:nvPr/>
        </p:nvSpPr>
        <p:spPr>
          <a:xfrm>
            <a:off x="855489" y="315627"/>
            <a:ext cx="11336511" cy="937084"/>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Calibri"/>
              </a:rPr>
              <a:t>10. </a:t>
            </a: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interventiei</a:t>
            </a:r>
            <a:r>
              <a:rPr lang="en-US" sz="3200" b="1" dirty="0">
                <a:solidFill>
                  <a:schemeClr val="accent1"/>
                </a:solidFill>
                <a:latin typeface="+mj-lt"/>
                <a:ea typeface="+mj-ea"/>
                <a:cs typeface="+mj-cs"/>
                <a:sym typeface="Calibri"/>
              </a:rPr>
              <a:t> (9)</a:t>
            </a:r>
            <a:endParaRPr lang="it-IT"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Planificarea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furnizării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serviciilor</a:t>
            </a:r>
            <a:endParaRPr sz="3200" b="1" dirty="0">
              <a:solidFill>
                <a:schemeClr val="accent1"/>
              </a:solidFill>
              <a:latin typeface="+mj-lt"/>
              <a:ea typeface="+mj-ea"/>
              <a:cs typeface="+mj-cs"/>
              <a:sym typeface="Calibri"/>
            </a:endParaRPr>
          </a:p>
        </p:txBody>
      </p:sp>
      <p:sp>
        <p:nvSpPr>
          <p:cNvPr id="1606" name="Google Shape;1606;p132"/>
          <p:cNvSpPr txBox="1"/>
          <p:nvPr/>
        </p:nvSpPr>
        <p:spPr>
          <a:xfrm>
            <a:off x="812798" y="1649146"/>
            <a:ext cx="10566403" cy="4613356"/>
          </a:xfrm>
          <a:prstGeom prst="rect">
            <a:avLst/>
          </a:prstGeom>
          <a:noFill/>
          <a:ln>
            <a:noFill/>
          </a:ln>
        </p:spPr>
        <p:txBody>
          <a:bodyPr spcFirstLastPara="1" wrap="square" lIns="121900" tIns="60933" rIns="121900" bIns="60933" anchor="t" anchorCtr="0">
            <a:normAutofit fontScale="92500" lnSpcReduction="20000"/>
          </a:bodyPr>
          <a:lstStyle/>
          <a:p>
            <a:pPr marL="452955" indent="-440636">
              <a:lnSpc>
                <a:spcPct val="90000"/>
              </a:lnSpc>
              <a:buClr>
                <a:srgbClr val="000000"/>
              </a:buClr>
              <a:buSzPct val="100000"/>
              <a:buFont typeface="Noto Sans Symbols"/>
              <a:buChar char="−"/>
            </a:pPr>
            <a:r>
              <a:rPr lang="en-US" sz="2400" dirty="0" err="1">
                <a:solidFill>
                  <a:srgbClr val="000000"/>
                </a:solidFill>
                <a:ea typeface="Calibri"/>
                <a:cs typeface="Calibri"/>
                <a:sym typeface="Calibri"/>
              </a:rPr>
              <a:t>Pentru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fiecare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copil</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sau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femeie</a:t>
            </a:r>
            <a:r>
              <a:rPr lang="en-US" sz="2400" dirty="0">
                <a:solidFill>
                  <a:srgbClr val="000000"/>
                </a:solidFill>
                <a:ea typeface="Calibri"/>
                <a:cs typeface="Calibri"/>
                <a:sym typeface="Calibri"/>
              </a:rPr>
              <a:t> care au </a:t>
            </a:r>
            <a:r>
              <a:rPr lang="en-US" sz="2400" dirty="0" err="1">
                <a:solidFill>
                  <a:srgbClr val="000000"/>
                </a:solidFill>
                <a:ea typeface="Calibri"/>
                <a:cs typeface="Calibri"/>
                <a:sym typeface="Calibri"/>
              </a:rPr>
              <a:t>fost</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identificați</a:t>
            </a:r>
            <a:r>
              <a:rPr lang="en-US" sz="2400" dirty="0">
                <a:solidFill>
                  <a:srgbClr val="000000"/>
                </a:solidFill>
                <a:ea typeface="Calibri"/>
                <a:cs typeface="Calibri"/>
                <a:sym typeface="Calibri"/>
              </a:rPr>
              <a:t> cu </a:t>
            </a:r>
            <a:r>
              <a:rPr lang="en-US" sz="2400" dirty="0" err="1">
                <a:solidFill>
                  <a:srgbClr val="000000"/>
                </a:solidFill>
                <a:ea typeface="Calibri"/>
                <a:cs typeface="Calibri"/>
                <a:sym typeface="Calibri"/>
              </a:rPr>
              <a:t>vulnerabiliăți</a:t>
            </a:r>
            <a:endParaRPr sz="2400" dirty="0"/>
          </a:p>
          <a:p>
            <a:pPr marL="452955" indent="-440636">
              <a:lnSpc>
                <a:spcPct val="90000"/>
              </a:lnSpc>
              <a:spcBef>
                <a:spcPts val="500"/>
              </a:spcBef>
              <a:buClr>
                <a:srgbClr val="000000"/>
              </a:buClr>
              <a:buSzPct val="100000"/>
              <a:buFont typeface="Noto Sans Symbols"/>
              <a:buChar char="−"/>
            </a:pPr>
            <a:r>
              <a:rPr lang="en-US" sz="2400" dirty="0" err="1">
                <a:solidFill>
                  <a:srgbClr val="000000"/>
                </a:solidFill>
                <a:ea typeface="Calibri"/>
                <a:cs typeface="Calibri"/>
                <a:sym typeface="Calibri"/>
              </a:rPr>
              <a:t>Vor</a:t>
            </a:r>
            <a:r>
              <a:rPr lang="en-US" sz="2400" dirty="0">
                <a:solidFill>
                  <a:srgbClr val="000000"/>
                </a:solidFill>
                <a:ea typeface="Calibri"/>
                <a:cs typeface="Calibri"/>
                <a:sym typeface="Calibri"/>
              </a:rPr>
              <a:t> fi </a:t>
            </a:r>
            <a:r>
              <a:rPr lang="en-US" sz="2400" dirty="0" err="1">
                <a:solidFill>
                  <a:srgbClr val="000000"/>
                </a:solidFill>
                <a:ea typeface="Calibri"/>
                <a:cs typeface="Calibri"/>
                <a:sym typeface="Calibri"/>
              </a:rPr>
              <a:t>planificate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intervențiile</a:t>
            </a:r>
            <a:r>
              <a:rPr lang="en-US" sz="2400" dirty="0">
                <a:solidFill>
                  <a:srgbClr val="000000"/>
                </a:solidFill>
                <a:ea typeface="Calibri"/>
                <a:cs typeface="Calibri"/>
                <a:sym typeface="Calibri"/>
              </a:rPr>
              <a:t> conform </a:t>
            </a:r>
            <a:r>
              <a:rPr lang="en-US" sz="2400" dirty="0" err="1">
                <a:solidFill>
                  <a:srgbClr val="000000"/>
                </a:solidFill>
                <a:ea typeface="Calibri"/>
                <a:cs typeface="Calibri"/>
                <a:sym typeface="Calibri"/>
              </a:rPr>
              <a:t>pachetului</a:t>
            </a:r>
            <a:r>
              <a:rPr lang="en-US" sz="2400" dirty="0">
                <a:solidFill>
                  <a:srgbClr val="000000"/>
                </a:solidFill>
                <a:ea typeface="Calibri"/>
                <a:cs typeface="Calibri"/>
                <a:sym typeface="Calibri"/>
              </a:rPr>
              <a:t> minim de </a:t>
            </a:r>
            <a:r>
              <a:rPr lang="en-US" sz="2400" dirty="0" err="1">
                <a:solidFill>
                  <a:srgbClr val="000000"/>
                </a:solidFill>
                <a:ea typeface="Calibri"/>
                <a:cs typeface="Calibri"/>
                <a:sym typeface="Calibri"/>
              </a:rPr>
              <a:t>servicii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pentru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fiecare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obiectiv</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deja</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stabilit</a:t>
            </a:r>
            <a:endParaRPr sz="2400" dirty="0"/>
          </a:p>
          <a:p>
            <a:pPr marL="1369450" lvl="2" indent="-444616">
              <a:lnSpc>
                <a:spcPct val="90000"/>
              </a:lnSpc>
              <a:spcBef>
                <a:spcPts val="500"/>
              </a:spcBef>
              <a:buClr>
                <a:srgbClr val="000000"/>
              </a:buClr>
              <a:buSzPct val="100000"/>
              <a:buFont typeface="Noto Sans Symbols"/>
              <a:buChar char="✔"/>
            </a:pPr>
            <a:r>
              <a:rPr lang="en-US" sz="2400" i="1" dirty="0">
                <a:solidFill>
                  <a:srgbClr val="000000"/>
                </a:solidFill>
                <a:ea typeface="Calibri"/>
                <a:cs typeface="Calibri"/>
                <a:sym typeface="Calibri"/>
              </a:rPr>
              <a:t>Cui </a:t>
            </a:r>
            <a:r>
              <a:rPr lang="en-US" sz="2400" i="1" dirty="0" err="1">
                <a:solidFill>
                  <a:srgbClr val="000000"/>
                </a:solidFill>
                <a:ea typeface="Calibri"/>
                <a:cs typeface="Calibri"/>
                <a:sym typeface="Calibri"/>
              </a:rPr>
              <a:t>îi</a:t>
            </a:r>
            <a:r>
              <a:rPr lang="en-US" sz="2400" i="1" dirty="0">
                <a:solidFill>
                  <a:srgbClr val="000000"/>
                </a:solidFill>
                <a:ea typeface="Calibri"/>
                <a:cs typeface="Calibri"/>
                <a:sym typeface="Calibri"/>
              </a:rPr>
              <a:t> </a:t>
            </a:r>
            <a:r>
              <a:rPr lang="en-US" sz="2400" i="1" dirty="0" err="1">
                <a:solidFill>
                  <a:srgbClr val="000000"/>
                </a:solidFill>
                <a:ea typeface="Calibri"/>
                <a:cs typeface="Calibri"/>
                <a:sym typeface="Calibri"/>
              </a:rPr>
              <a:t>este</a:t>
            </a:r>
            <a:r>
              <a:rPr lang="en-US" sz="2400" i="1" dirty="0">
                <a:solidFill>
                  <a:srgbClr val="000000"/>
                </a:solidFill>
                <a:ea typeface="Calibri"/>
                <a:cs typeface="Calibri"/>
                <a:sym typeface="Calibri"/>
              </a:rPr>
              <a:t> </a:t>
            </a:r>
            <a:r>
              <a:rPr lang="en-US" sz="2400" i="1" dirty="0" err="1">
                <a:solidFill>
                  <a:srgbClr val="000000"/>
                </a:solidFill>
                <a:ea typeface="Calibri"/>
                <a:cs typeface="Calibri"/>
                <a:sym typeface="Calibri"/>
              </a:rPr>
              <a:t>prestat</a:t>
            </a:r>
            <a:r>
              <a:rPr lang="en-US" sz="2400" i="1" dirty="0">
                <a:solidFill>
                  <a:srgbClr val="000000"/>
                </a:solidFill>
                <a:ea typeface="Calibri"/>
                <a:cs typeface="Calibri"/>
                <a:sym typeface="Calibri"/>
              </a:rPr>
              <a:t> </a:t>
            </a:r>
            <a:r>
              <a:rPr lang="en-US" sz="2400" i="1" dirty="0" err="1">
                <a:solidFill>
                  <a:srgbClr val="000000"/>
                </a:solidFill>
                <a:ea typeface="Calibri"/>
                <a:cs typeface="Calibri"/>
                <a:sym typeface="Calibri"/>
              </a:rPr>
              <a:t>serviciul</a:t>
            </a:r>
            <a:r>
              <a:rPr lang="en-US" sz="2400" i="1" dirty="0">
                <a:solidFill>
                  <a:srgbClr val="000000"/>
                </a:solidFill>
                <a:ea typeface="Calibri"/>
                <a:cs typeface="Calibri"/>
                <a:sym typeface="Calibri"/>
              </a:rPr>
              <a:t>? Cine sunt </a:t>
            </a:r>
            <a:r>
              <a:rPr lang="en-US" sz="2400" i="1" dirty="0" err="1">
                <a:solidFill>
                  <a:srgbClr val="000000"/>
                </a:solidFill>
                <a:ea typeface="Calibri"/>
                <a:cs typeface="Calibri"/>
                <a:sym typeface="Calibri"/>
              </a:rPr>
              <a:t>beneficiarii</a:t>
            </a:r>
            <a:r>
              <a:rPr lang="en-US" sz="2400" i="1" dirty="0">
                <a:solidFill>
                  <a:srgbClr val="000000"/>
                </a:solidFill>
                <a:ea typeface="Calibri"/>
                <a:cs typeface="Calibri"/>
                <a:sym typeface="Calibri"/>
              </a:rPr>
              <a:t>? - </a:t>
            </a:r>
            <a:r>
              <a:rPr lang="en-US" sz="2400" i="1" dirty="0" err="1">
                <a:solidFill>
                  <a:srgbClr val="000000"/>
                </a:solidFill>
                <a:ea typeface="Calibri"/>
                <a:cs typeface="Calibri"/>
                <a:sym typeface="Calibri"/>
              </a:rPr>
              <a:t>precompletate</a:t>
            </a:r>
            <a:endParaRPr sz="2400" dirty="0"/>
          </a:p>
          <a:p>
            <a:pPr marL="1369450" lvl="2" indent="-444616">
              <a:lnSpc>
                <a:spcPct val="90000"/>
              </a:lnSpc>
              <a:spcBef>
                <a:spcPts val="500"/>
              </a:spcBef>
              <a:buClr>
                <a:srgbClr val="000000"/>
              </a:buClr>
              <a:buSzPct val="100000"/>
              <a:buFont typeface="Noto Sans Symbols"/>
              <a:buChar char="✔"/>
            </a:pPr>
            <a:r>
              <a:rPr lang="en-US" sz="2400" dirty="0" err="1">
                <a:solidFill>
                  <a:srgbClr val="000000"/>
                </a:solidFill>
                <a:ea typeface="Calibri"/>
                <a:cs typeface="Calibri"/>
                <a:sym typeface="Calibri"/>
              </a:rPr>
              <a:t>Unde</a:t>
            </a:r>
            <a:r>
              <a:rPr lang="en-US" sz="2400" dirty="0">
                <a:solidFill>
                  <a:srgbClr val="000000"/>
                </a:solidFill>
                <a:ea typeface="Calibri"/>
                <a:cs typeface="Calibri"/>
                <a:sym typeface="Calibri"/>
              </a:rPr>
              <a:t> se </a:t>
            </a:r>
            <a:r>
              <a:rPr lang="en-US" sz="2400" dirty="0" err="1">
                <a:solidFill>
                  <a:srgbClr val="000000"/>
                </a:solidFill>
                <a:ea typeface="Calibri"/>
                <a:cs typeface="Calibri"/>
                <a:sym typeface="Calibri"/>
              </a:rPr>
              <a:t>prestează</a:t>
            </a:r>
            <a:r>
              <a:rPr lang="en-US" sz="2400" dirty="0">
                <a:solidFill>
                  <a:srgbClr val="000000"/>
                </a:solidFill>
                <a:ea typeface="Calibri"/>
                <a:cs typeface="Calibri"/>
                <a:sym typeface="Calibri"/>
              </a:rPr>
              <a:t>? – </a:t>
            </a:r>
            <a:r>
              <a:rPr lang="en-US" sz="2400" dirty="0" err="1">
                <a:solidFill>
                  <a:srgbClr val="000000"/>
                </a:solidFill>
                <a:ea typeface="Calibri"/>
                <a:cs typeface="Calibri"/>
                <a:sym typeface="Calibri"/>
              </a:rPr>
              <a:t>listă</a:t>
            </a:r>
            <a:r>
              <a:rPr lang="en-US" sz="2400" dirty="0">
                <a:solidFill>
                  <a:srgbClr val="000000"/>
                </a:solidFill>
                <a:ea typeface="Calibri"/>
                <a:cs typeface="Calibri"/>
                <a:sym typeface="Calibri"/>
              </a:rPr>
              <a:t> de </a:t>
            </a:r>
            <a:r>
              <a:rPr lang="en-US" sz="2400" dirty="0" err="1">
                <a:solidFill>
                  <a:srgbClr val="000000"/>
                </a:solidFill>
                <a:ea typeface="Calibri"/>
                <a:cs typeface="Calibri"/>
                <a:sym typeface="Calibri"/>
              </a:rPr>
              <a:t>selecție</a:t>
            </a:r>
            <a:endParaRPr sz="2400" dirty="0"/>
          </a:p>
          <a:p>
            <a:pPr marL="1369450" lvl="2" indent="-444616">
              <a:lnSpc>
                <a:spcPct val="90000"/>
              </a:lnSpc>
              <a:spcBef>
                <a:spcPts val="500"/>
              </a:spcBef>
              <a:buClr>
                <a:srgbClr val="000000"/>
              </a:buClr>
              <a:buSzPct val="100000"/>
              <a:buFont typeface="Noto Sans Symbols"/>
              <a:buChar char="✔"/>
            </a:pPr>
            <a:r>
              <a:rPr lang="en-US" sz="2400" dirty="0" err="1">
                <a:solidFill>
                  <a:srgbClr val="000000"/>
                </a:solidFill>
                <a:ea typeface="Calibri"/>
                <a:cs typeface="Calibri"/>
                <a:sym typeface="Calibri"/>
              </a:rPr>
              <a:t>Resurse</a:t>
            </a:r>
            <a:r>
              <a:rPr lang="en-US" sz="2400" dirty="0">
                <a:solidFill>
                  <a:srgbClr val="000000"/>
                </a:solidFill>
                <a:ea typeface="Calibri"/>
                <a:cs typeface="Calibri"/>
                <a:sym typeface="Calibri"/>
              </a:rPr>
              <a:t>/</a:t>
            </a:r>
            <a:r>
              <a:rPr lang="en-US" sz="2400" dirty="0" err="1">
                <a:solidFill>
                  <a:srgbClr val="000000"/>
                </a:solidFill>
                <a:ea typeface="Calibri"/>
                <a:cs typeface="Calibri"/>
                <a:sym typeface="Calibri"/>
              </a:rPr>
              <a:t>observații</a:t>
            </a:r>
            <a:endParaRPr sz="2400" dirty="0"/>
          </a:p>
          <a:p>
            <a:pPr marL="1369450" lvl="2" indent="-444616">
              <a:lnSpc>
                <a:spcPct val="90000"/>
              </a:lnSpc>
              <a:spcBef>
                <a:spcPts val="500"/>
              </a:spcBef>
              <a:buClr>
                <a:srgbClr val="000000"/>
              </a:buClr>
              <a:buSzPct val="100000"/>
              <a:buFont typeface="Noto Sans Symbols"/>
              <a:buChar char="✔"/>
            </a:pPr>
            <a:r>
              <a:rPr lang="en-US" sz="2400" dirty="0">
                <a:solidFill>
                  <a:srgbClr val="000000"/>
                </a:solidFill>
                <a:ea typeface="Calibri"/>
                <a:cs typeface="Calibri"/>
                <a:sym typeface="Calibri"/>
              </a:rPr>
              <a:t>Cine </a:t>
            </a:r>
            <a:r>
              <a:rPr lang="en-US" sz="2400" dirty="0" err="1">
                <a:solidFill>
                  <a:srgbClr val="000000"/>
                </a:solidFill>
                <a:ea typeface="Calibri"/>
                <a:cs typeface="Calibri"/>
                <a:sym typeface="Calibri"/>
              </a:rPr>
              <a:t>prestează</a:t>
            </a:r>
            <a:r>
              <a:rPr lang="en-US" sz="2400" dirty="0">
                <a:solidFill>
                  <a:srgbClr val="000000"/>
                </a:solidFill>
                <a:ea typeface="Calibri"/>
                <a:cs typeface="Calibri"/>
                <a:sym typeface="Calibri"/>
              </a:rPr>
              <a:t>? – </a:t>
            </a:r>
            <a:r>
              <a:rPr lang="en-US" sz="2400" dirty="0" err="1">
                <a:solidFill>
                  <a:srgbClr val="000000"/>
                </a:solidFill>
                <a:ea typeface="Calibri"/>
                <a:cs typeface="Calibri"/>
                <a:sym typeface="Calibri"/>
              </a:rPr>
              <a:t>listă</a:t>
            </a:r>
            <a:r>
              <a:rPr lang="en-US" sz="2400" dirty="0">
                <a:solidFill>
                  <a:srgbClr val="000000"/>
                </a:solidFill>
                <a:ea typeface="Calibri"/>
                <a:cs typeface="Calibri"/>
                <a:sym typeface="Calibri"/>
              </a:rPr>
              <a:t> de </a:t>
            </a:r>
            <a:r>
              <a:rPr lang="en-US" sz="2400" dirty="0" err="1">
                <a:solidFill>
                  <a:srgbClr val="000000"/>
                </a:solidFill>
                <a:ea typeface="Calibri"/>
                <a:cs typeface="Calibri"/>
                <a:sym typeface="Calibri"/>
              </a:rPr>
              <a:t>selecție</a:t>
            </a:r>
            <a:endParaRPr sz="2400" dirty="0"/>
          </a:p>
          <a:p>
            <a:pPr marL="1369450" lvl="2" indent="-444616">
              <a:lnSpc>
                <a:spcPct val="90000"/>
              </a:lnSpc>
              <a:spcBef>
                <a:spcPts val="500"/>
              </a:spcBef>
              <a:buClr>
                <a:srgbClr val="000000"/>
              </a:buClr>
              <a:buSzPct val="100000"/>
              <a:buFont typeface="Noto Sans Symbols"/>
              <a:buChar char="✔"/>
            </a:pPr>
            <a:r>
              <a:rPr lang="en-US" sz="2400" dirty="0" err="1">
                <a:solidFill>
                  <a:srgbClr val="000000"/>
                </a:solidFill>
                <a:ea typeface="Calibri"/>
                <a:cs typeface="Calibri"/>
                <a:sym typeface="Calibri"/>
              </a:rPr>
              <a:t>Săptămâna</a:t>
            </a:r>
            <a:r>
              <a:rPr lang="en-US" sz="2400" dirty="0">
                <a:solidFill>
                  <a:srgbClr val="000000"/>
                </a:solidFill>
                <a:ea typeface="Calibri"/>
                <a:cs typeface="Calibri"/>
                <a:sym typeface="Calibri"/>
              </a:rPr>
              <a:t> de </a:t>
            </a:r>
            <a:r>
              <a:rPr lang="en-US" sz="2400" dirty="0" err="1">
                <a:solidFill>
                  <a:srgbClr val="000000"/>
                </a:solidFill>
                <a:ea typeface="Calibri"/>
                <a:cs typeface="Calibri"/>
                <a:sym typeface="Calibri"/>
              </a:rPr>
              <a:t>prestare</a:t>
            </a:r>
            <a:r>
              <a:rPr lang="en-US" sz="2400" dirty="0">
                <a:solidFill>
                  <a:srgbClr val="000000"/>
                </a:solidFill>
                <a:ea typeface="Calibri"/>
                <a:cs typeface="Calibri"/>
                <a:sym typeface="Calibri"/>
              </a:rPr>
              <a:t> a </a:t>
            </a:r>
            <a:r>
              <a:rPr lang="en-US" sz="2400" dirty="0" err="1">
                <a:solidFill>
                  <a:srgbClr val="000000"/>
                </a:solidFill>
                <a:ea typeface="Calibri"/>
                <a:cs typeface="Calibri"/>
                <a:sym typeface="Calibri"/>
              </a:rPr>
              <a:t>serviciului</a:t>
            </a:r>
            <a:r>
              <a:rPr lang="en-US" sz="2400" dirty="0">
                <a:solidFill>
                  <a:srgbClr val="000000"/>
                </a:solidFill>
                <a:ea typeface="Calibri"/>
                <a:cs typeface="Calibri"/>
                <a:sym typeface="Calibri"/>
              </a:rPr>
              <a:t> – </a:t>
            </a:r>
            <a:r>
              <a:rPr lang="en-US" sz="2400" dirty="0" err="1">
                <a:solidFill>
                  <a:srgbClr val="000000"/>
                </a:solidFill>
                <a:ea typeface="Calibri"/>
                <a:cs typeface="Calibri"/>
                <a:sym typeface="Calibri"/>
              </a:rPr>
              <a:t>platforma</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va</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arăta</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gradul</a:t>
            </a:r>
            <a:r>
              <a:rPr lang="en-US" sz="2400" dirty="0">
                <a:solidFill>
                  <a:srgbClr val="000000"/>
                </a:solidFill>
                <a:ea typeface="Calibri"/>
                <a:cs typeface="Calibri"/>
                <a:sym typeface="Calibri"/>
              </a:rPr>
              <a:t> de </a:t>
            </a:r>
            <a:r>
              <a:rPr lang="en-US" sz="2400" dirty="0" err="1">
                <a:solidFill>
                  <a:srgbClr val="000000"/>
                </a:solidFill>
                <a:ea typeface="Calibri"/>
                <a:cs typeface="Calibri"/>
                <a:sym typeface="Calibri"/>
              </a:rPr>
              <a:t>ocupare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pentru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profesionistul</a:t>
            </a:r>
            <a:r>
              <a:rPr lang="en-US" sz="2400" dirty="0">
                <a:solidFill>
                  <a:srgbClr val="000000"/>
                </a:solidFill>
                <a:ea typeface="Calibri"/>
                <a:cs typeface="Calibri"/>
                <a:sym typeface="Calibri"/>
              </a:rPr>
              <a:t> care a </a:t>
            </a:r>
            <a:r>
              <a:rPr lang="en-US" sz="2400" dirty="0" err="1">
                <a:solidFill>
                  <a:srgbClr val="000000"/>
                </a:solidFill>
                <a:ea typeface="Calibri"/>
                <a:cs typeface="Calibri"/>
                <a:sym typeface="Calibri"/>
              </a:rPr>
              <a:t>fost</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selectat</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să</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presteze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serviciul</a:t>
            </a:r>
            <a:endParaRPr sz="2400" dirty="0"/>
          </a:p>
          <a:p>
            <a:pPr marL="452955" indent="-440636">
              <a:lnSpc>
                <a:spcPct val="90000"/>
              </a:lnSpc>
              <a:spcBef>
                <a:spcPts val="1000"/>
              </a:spcBef>
              <a:buClr>
                <a:srgbClr val="000000"/>
              </a:buClr>
              <a:buSzPct val="100000"/>
              <a:buFont typeface="Noto Sans Symbols"/>
              <a:buChar char="−"/>
            </a:pPr>
            <a:r>
              <a:rPr lang="en-US" sz="2400" dirty="0" err="1">
                <a:solidFill>
                  <a:srgbClr val="000000"/>
                </a:solidFill>
                <a:ea typeface="Calibri"/>
                <a:cs typeface="Calibri"/>
                <a:sym typeface="Calibri"/>
              </a:rPr>
              <a:t>Serviciile</a:t>
            </a:r>
            <a:r>
              <a:rPr lang="en-US" sz="2400" dirty="0">
                <a:solidFill>
                  <a:srgbClr val="000000"/>
                </a:solidFill>
                <a:ea typeface="Calibri"/>
                <a:cs typeface="Calibri"/>
                <a:sym typeface="Calibri"/>
              </a:rPr>
              <a:t> care sunt generate de o </a:t>
            </a:r>
            <a:r>
              <a:rPr lang="en-US" sz="2400" dirty="0" err="1">
                <a:solidFill>
                  <a:srgbClr val="000000"/>
                </a:solidFill>
                <a:ea typeface="Calibri"/>
                <a:cs typeface="Calibri"/>
                <a:sym typeface="Calibri"/>
              </a:rPr>
              <a:t>vulnerabilitate</a:t>
            </a:r>
            <a:r>
              <a:rPr lang="en-US" sz="2400" dirty="0">
                <a:solidFill>
                  <a:srgbClr val="000000"/>
                </a:solidFill>
                <a:ea typeface="Calibri"/>
                <a:cs typeface="Calibri"/>
                <a:sym typeface="Calibri"/>
              </a:rPr>
              <a:t> care se </a:t>
            </a:r>
            <a:r>
              <a:rPr lang="en-US" sz="2400" dirty="0" err="1">
                <a:solidFill>
                  <a:srgbClr val="000000"/>
                </a:solidFill>
                <a:ea typeface="Calibri"/>
                <a:cs typeface="Calibri"/>
                <a:sym typeface="Calibri"/>
              </a:rPr>
              <a:t>regăsește</a:t>
            </a:r>
            <a:r>
              <a:rPr lang="en-US" sz="2400" dirty="0">
                <a:solidFill>
                  <a:srgbClr val="000000"/>
                </a:solidFill>
                <a:ea typeface="Calibri"/>
                <a:cs typeface="Calibri"/>
                <a:sym typeface="Calibri"/>
              </a:rPr>
              <a:t> la </a:t>
            </a:r>
            <a:r>
              <a:rPr lang="en-US" sz="2400" dirty="0" err="1">
                <a:solidFill>
                  <a:srgbClr val="000000"/>
                </a:solidFill>
                <a:ea typeface="Calibri"/>
                <a:cs typeface="Calibri"/>
                <a:sym typeface="Calibri"/>
              </a:rPr>
              <a:t>mai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mulți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copii</a:t>
            </a:r>
            <a:r>
              <a:rPr lang="en-US" sz="2400" dirty="0">
                <a:solidFill>
                  <a:srgbClr val="000000"/>
                </a:solidFill>
                <a:ea typeface="Calibri"/>
                <a:cs typeface="Calibri"/>
                <a:sym typeface="Calibri"/>
              </a:rPr>
              <a:t> din </a:t>
            </a:r>
            <a:r>
              <a:rPr lang="en-US" sz="2400" dirty="0" err="1">
                <a:solidFill>
                  <a:srgbClr val="000000"/>
                </a:solidFill>
                <a:ea typeface="Calibri"/>
                <a:cs typeface="Calibri"/>
                <a:sym typeface="Calibri"/>
              </a:rPr>
              <a:t>gospodărie</a:t>
            </a:r>
            <a:r>
              <a:rPr lang="en-US" sz="2400" dirty="0">
                <a:solidFill>
                  <a:srgbClr val="000000"/>
                </a:solidFill>
                <a:ea typeface="Calibri"/>
                <a:cs typeface="Calibri"/>
                <a:sym typeface="Calibri"/>
              </a:rPr>
              <a:t> (i.e. </a:t>
            </a:r>
            <a:r>
              <a:rPr lang="en-US" sz="2400" dirty="0" err="1">
                <a:solidFill>
                  <a:srgbClr val="000000"/>
                </a:solidFill>
                <a:ea typeface="Calibri"/>
                <a:cs typeface="Calibri"/>
                <a:sym typeface="Calibri"/>
              </a:rPr>
              <a:t>Copil</a:t>
            </a:r>
            <a:r>
              <a:rPr lang="en-US" sz="2400" dirty="0">
                <a:solidFill>
                  <a:srgbClr val="000000"/>
                </a:solidFill>
                <a:ea typeface="Calibri"/>
                <a:cs typeface="Calibri"/>
                <a:sym typeface="Calibri"/>
              </a:rPr>
              <a:t> care </a:t>
            </a:r>
            <a:r>
              <a:rPr lang="en-US" sz="2400" dirty="0" err="1">
                <a:solidFill>
                  <a:srgbClr val="000000"/>
                </a:solidFill>
                <a:ea typeface="Calibri"/>
                <a:cs typeface="Calibri"/>
                <a:sym typeface="Calibri"/>
              </a:rPr>
              <a:t>locuiește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în</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gospodărie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supraaglomerată</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vor</a:t>
            </a:r>
            <a:r>
              <a:rPr lang="en-US" sz="2400" dirty="0">
                <a:solidFill>
                  <a:srgbClr val="000000"/>
                </a:solidFill>
                <a:ea typeface="Calibri"/>
                <a:cs typeface="Calibri"/>
                <a:sym typeface="Calibri"/>
              </a:rPr>
              <a:t> fi automat </a:t>
            </a:r>
            <a:r>
              <a:rPr lang="en-US" sz="2400" dirty="0" err="1">
                <a:solidFill>
                  <a:srgbClr val="000000"/>
                </a:solidFill>
                <a:ea typeface="Calibri"/>
                <a:cs typeface="Calibri"/>
                <a:sym typeface="Calibri"/>
              </a:rPr>
              <a:t>completate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în</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cazul</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celui</a:t>
            </a:r>
            <a:r>
              <a:rPr lang="en-US" sz="2400" dirty="0">
                <a:solidFill>
                  <a:srgbClr val="000000"/>
                </a:solidFill>
                <a:ea typeface="Calibri"/>
                <a:cs typeface="Calibri"/>
                <a:sym typeface="Calibri"/>
              </a:rPr>
              <a:t> de-al </a:t>
            </a:r>
            <a:r>
              <a:rPr lang="en-US" sz="2400" dirty="0" err="1">
                <a:solidFill>
                  <a:srgbClr val="000000"/>
                </a:solidFill>
                <a:ea typeface="Calibri"/>
                <a:cs typeface="Calibri"/>
                <a:sym typeface="Calibri"/>
              </a:rPr>
              <a:t>doilea</a:t>
            </a:r>
            <a:r>
              <a:rPr lang="en-US" sz="2400" dirty="0">
                <a:solidFill>
                  <a:srgbClr val="000000"/>
                </a:solidFill>
                <a:ea typeface="Calibri"/>
                <a:cs typeface="Calibri"/>
                <a:sym typeface="Calibri"/>
              </a:rPr>
              <a:t>, al </a:t>
            </a:r>
            <a:r>
              <a:rPr lang="en-US" sz="2400" dirty="0" err="1">
                <a:solidFill>
                  <a:srgbClr val="000000"/>
                </a:solidFill>
                <a:ea typeface="Calibri"/>
                <a:cs typeface="Calibri"/>
                <a:sym typeface="Calibri"/>
              </a:rPr>
              <a:t>treilea</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copil</a:t>
            </a:r>
            <a:r>
              <a:rPr lang="en-US" sz="2400" dirty="0">
                <a:solidFill>
                  <a:schemeClr val="dk1"/>
                </a:solidFill>
                <a:ea typeface="Calibri"/>
                <a:cs typeface="Calibri"/>
                <a:sym typeface="Calibri"/>
              </a:rPr>
              <a:t> etc.</a:t>
            </a:r>
            <a:endParaRPr sz="2400" dirty="0"/>
          </a:p>
          <a:p>
            <a:pPr marL="452955" indent="-440636">
              <a:lnSpc>
                <a:spcPct val="90000"/>
              </a:lnSpc>
              <a:spcBef>
                <a:spcPts val="1000"/>
              </a:spcBef>
              <a:buClr>
                <a:srgbClr val="000000"/>
              </a:buClr>
              <a:buSzPct val="100000"/>
              <a:buFont typeface="Noto Sans Symbols"/>
              <a:buChar char="−"/>
            </a:pPr>
            <a:r>
              <a:rPr lang="en-US" sz="2400" dirty="0" err="1">
                <a:solidFill>
                  <a:srgbClr val="000000"/>
                </a:solidFill>
                <a:ea typeface="Calibri"/>
                <a:cs typeface="Calibri"/>
                <a:sym typeface="Calibri"/>
              </a:rPr>
              <a:t>Planul</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trebuie</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completat</a:t>
            </a:r>
            <a:r>
              <a:rPr lang="en-US" sz="2400" dirty="0">
                <a:solidFill>
                  <a:srgbClr val="000000"/>
                </a:solidFill>
                <a:ea typeface="Calibri"/>
                <a:cs typeface="Calibri"/>
                <a:sym typeface="Calibri"/>
              </a:rPr>
              <a:t> integral </a:t>
            </a:r>
            <a:r>
              <a:rPr lang="en-US" sz="2400" dirty="0" err="1">
                <a:solidFill>
                  <a:srgbClr val="000000"/>
                </a:solidFill>
                <a:ea typeface="Calibri"/>
                <a:cs typeface="Calibri"/>
                <a:sym typeface="Calibri"/>
              </a:rPr>
              <a:t>și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trimis</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coordonatorului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pentru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aprobare</a:t>
            </a:r>
            <a:endParaRPr sz="2400" dirty="0"/>
          </a:p>
          <a:p>
            <a:pPr marL="452955" indent="-440636">
              <a:lnSpc>
                <a:spcPct val="90000"/>
              </a:lnSpc>
              <a:spcBef>
                <a:spcPts val="1000"/>
              </a:spcBef>
              <a:buClr>
                <a:srgbClr val="000000"/>
              </a:buClr>
              <a:buSzPct val="100000"/>
              <a:buFont typeface="Noto Sans Symbols"/>
              <a:buChar char="−"/>
            </a:pPr>
            <a:r>
              <a:rPr lang="en-US" sz="2400" dirty="0" err="1">
                <a:solidFill>
                  <a:srgbClr val="000000"/>
                </a:solidFill>
                <a:ea typeface="Calibri"/>
                <a:cs typeface="Calibri"/>
                <a:sym typeface="Calibri"/>
              </a:rPr>
              <a:t>Platforma</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avertizează</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atunci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când</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planul</a:t>
            </a:r>
            <a:r>
              <a:rPr lang="en-US" sz="2400" dirty="0">
                <a:solidFill>
                  <a:srgbClr val="000000"/>
                </a:solidFill>
                <a:ea typeface="Calibri"/>
                <a:cs typeface="Calibri"/>
                <a:sym typeface="Calibri"/>
              </a:rPr>
              <a:t> nu a </a:t>
            </a:r>
            <a:r>
              <a:rPr lang="en-US" sz="2400" dirty="0" err="1">
                <a:solidFill>
                  <a:srgbClr val="000000"/>
                </a:solidFill>
                <a:ea typeface="Calibri"/>
                <a:cs typeface="Calibri"/>
                <a:sym typeface="Calibri"/>
              </a:rPr>
              <a:t>fost</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completat</a:t>
            </a:r>
            <a:r>
              <a:rPr lang="en-US" sz="2400" dirty="0">
                <a:solidFill>
                  <a:srgbClr val="000000"/>
                </a:solidFill>
                <a:ea typeface="Calibri"/>
                <a:cs typeface="Calibri"/>
                <a:sym typeface="Calibri"/>
              </a:rPr>
              <a:t> integral </a:t>
            </a:r>
            <a:r>
              <a:rPr lang="en-US" sz="2400" dirty="0" err="1">
                <a:solidFill>
                  <a:srgbClr val="000000"/>
                </a:solidFill>
                <a:ea typeface="Calibri"/>
                <a:cs typeface="Calibri"/>
                <a:sym typeface="Calibri"/>
              </a:rPr>
              <a:t>sau</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când</a:t>
            </a:r>
            <a:r>
              <a:rPr lang="en-US" sz="2400" dirty="0">
                <a:solidFill>
                  <a:srgbClr val="000000"/>
                </a:solidFill>
                <a:ea typeface="Calibri"/>
                <a:cs typeface="Calibri"/>
                <a:sym typeface="Calibri"/>
              </a:rPr>
              <a:t> apar </a:t>
            </a:r>
            <a:r>
              <a:rPr lang="en-US" sz="2400" dirty="0" err="1">
                <a:solidFill>
                  <a:srgbClr val="000000"/>
                </a:solidFill>
                <a:ea typeface="Calibri"/>
                <a:cs typeface="Calibri"/>
                <a:sym typeface="Calibri"/>
              </a:rPr>
              <a:t>erori</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în</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completarea</a:t>
            </a:r>
            <a:r>
              <a:rPr lang="en-US" sz="2400" dirty="0">
                <a:solidFill>
                  <a:srgbClr val="000000"/>
                </a:solidFill>
                <a:ea typeface="Calibri"/>
                <a:cs typeface="Calibri"/>
                <a:sym typeface="Calibri"/>
              </a:rPr>
              <a:t> </a:t>
            </a:r>
            <a:r>
              <a:rPr lang="en-US" sz="2400" dirty="0" err="1">
                <a:solidFill>
                  <a:srgbClr val="000000"/>
                </a:solidFill>
                <a:ea typeface="Calibri"/>
                <a:cs typeface="Calibri"/>
                <a:sym typeface="Calibri"/>
              </a:rPr>
              <a:t>acestuia</a:t>
            </a:r>
            <a:r>
              <a:rPr lang="en-US" sz="2400" dirty="0">
                <a:solidFill>
                  <a:srgbClr val="000000"/>
                </a:solidFill>
                <a:ea typeface="Calibri"/>
                <a:cs typeface="Calibri"/>
                <a:sym typeface="Calibri"/>
              </a:rPr>
              <a:t>.</a:t>
            </a:r>
            <a:endParaRPr sz="2400" dirty="0"/>
          </a:p>
          <a:p>
            <a:pPr>
              <a:lnSpc>
                <a:spcPct val="90000"/>
              </a:lnSpc>
              <a:spcBef>
                <a:spcPts val="1000"/>
              </a:spcBef>
              <a:buClr>
                <a:schemeClr val="dk1"/>
              </a:buClr>
              <a:buSzPct val="100000"/>
            </a:pPr>
            <a:endParaRPr sz="2600" dirty="0">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8F7B6E49-5810-70F0-98AC-67D919379B09}"/>
              </a:ext>
            </a:extLst>
          </p:cNvPr>
          <p:cNvSpPr>
            <a:spLocks noGrp="1"/>
          </p:cNvSpPr>
          <p:nvPr>
            <p:ph type="sldNum" sz="quarter" idx="12"/>
          </p:nvPr>
        </p:nvSpPr>
        <p:spPr/>
        <p:txBody>
          <a:bodyPr/>
          <a:lstStyle/>
          <a:p>
            <a:fld id="{00000000-1234-1234-1234-123412341234}" type="slidenum">
              <a:rPr lang="en-US" smtClean="0"/>
              <a:pPr/>
              <a:t>112</a:t>
            </a:fld>
            <a:endParaRPr lang="en-US"/>
          </a:p>
        </p:txBody>
      </p:sp>
      <p:sp>
        <p:nvSpPr>
          <p:cNvPr id="6" name="Footer Placeholder 5">
            <a:extLst>
              <a:ext uri="{FF2B5EF4-FFF2-40B4-BE49-F238E27FC236}">
                <a16:creationId xmlns:a16="http://schemas.microsoft.com/office/drawing/2014/main" xmlns="" id="{F36B057B-5AED-974B-D670-3E02032D2A74}"/>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C119798-AAFA-F84B-B441-3824D90F95C9}"/>
              </a:ext>
            </a:extLst>
          </p:cNvPr>
          <p:cNvSpPr>
            <a:spLocks noGrp="1"/>
          </p:cNvSpPr>
          <p:nvPr>
            <p:ph type="title"/>
          </p:nvPr>
        </p:nvSpPr>
        <p:spPr>
          <a:xfrm>
            <a:off x="5034328" y="3888116"/>
            <a:ext cx="6798877" cy="1994392"/>
          </a:xfrm>
        </p:spPr>
        <p:txBody>
          <a:bodyPr/>
          <a:lstStyle/>
          <a:p>
            <a:r>
              <a:rPr kumimoji="0" lang="ro-RO" sz="4800" b="1" i="0" u="none" strike="noStrike" kern="1200" cap="none" spc="0" normalizeH="0" baseline="0" noProof="0" dirty="0">
                <a:ln>
                  <a:noFill/>
                </a:ln>
                <a:solidFill>
                  <a:srgbClr val="000000"/>
                </a:solidFill>
                <a:effectLst/>
                <a:uLnTx/>
                <a:uFillTx/>
                <a:latin typeface="+mn-lt"/>
                <a:ea typeface="+mn-ea"/>
                <a:cs typeface="+mn-cs"/>
              </a:rPr>
              <a:t>Demonstrație plan de servicii</a:t>
            </a:r>
            <a:br>
              <a:rPr kumimoji="0" lang="ro-RO" sz="4800" b="1" i="0" u="none" strike="noStrike" kern="1200" cap="none" spc="0" normalizeH="0" baseline="0" noProof="0" dirty="0">
                <a:ln>
                  <a:noFill/>
                </a:ln>
                <a:solidFill>
                  <a:srgbClr val="000000"/>
                </a:solidFill>
                <a:effectLst/>
                <a:uLnTx/>
                <a:uFillTx/>
                <a:latin typeface="+mn-lt"/>
                <a:ea typeface="+mn-ea"/>
                <a:cs typeface="+mn-cs"/>
              </a:rPr>
            </a:br>
            <a:endParaRPr lang="en-US" dirty="0"/>
          </a:p>
        </p:txBody>
      </p:sp>
      <p:sp>
        <p:nvSpPr>
          <p:cNvPr id="5" name="Slide Number Placeholder 4">
            <a:extLst>
              <a:ext uri="{FF2B5EF4-FFF2-40B4-BE49-F238E27FC236}">
                <a16:creationId xmlns:a16="http://schemas.microsoft.com/office/drawing/2014/main" xmlns="" id="{C65809A8-AC82-BEBC-B08F-03A2CDA536B1}"/>
              </a:ext>
            </a:extLst>
          </p:cNvPr>
          <p:cNvSpPr>
            <a:spLocks noGrp="1"/>
          </p:cNvSpPr>
          <p:nvPr>
            <p:ph type="sldNum" sz="quarter" idx="12"/>
          </p:nvPr>
        </p:nvSpPr>
        <p:spPr/>
        <p:txBody>
          <a:bodyPr/>
          <a:lstStyle/>
          <a:p>
            <a:fld id="{750C1F77-72F5-43F8-9226-1DB1CB2C2D83}" type="slidenum">
              <a:rPr lang="en-US" smtClean="0"/>
              <a:pPr/>
              <a:t>113</a:t>
            </a:fld>
            <a:endParaRPr lang="en-US"/>
          </a:p>
        </p:txBody>
      </p:sp>
      <p:sp>
        <p:nvSpPr>
          <p:cNvPr id="9" name="Text Placeholder 8">
            <a:extLst>
              <a:ext uri="{FF2B5EF4-FFF2-40B4-BE49-F238E27FC236}">
                <a16:creationId xmlns:a16="http://schemas.microsoft.com/office/drawing/2014/main" xmlns="" id="{5EE3ACD1-1BDE-DEC0-A7A8-6187A712E043}"/>
              </a:ext>
            </a:extLst>
          </p:cNvPr>
          <p:cNvSpPr>
            <a:spLocks noGrp="1"/>
          </p:cNvSpPr>
          <p:nvPr>
            <p:ph type="body" sz="quarter" idx="13"/>
          </p:nvPr>
        </p:nvSpPr>
        <p:spPr/>
        <p:txBody>
          <a:bodyPr/>
          <a:lstStyle/>
          <a:p>
            <a:r>
              <a:rPr lang="en-US" dirty="0"/>
              <a:t>11</a:t>
            </a:r>
          </a:p>
        </p:txBody>
      </p:sp>
      <p:sp>
        <p:nvSpPr>
          <p:cNvPr id="4" name="Footer Placeholder 3">
            <a:extLst>
              <a:ext uri="{FF2B5EF4-FFF2-40B4-BE49-F238E27FC236}">
                <a16:creationId xmlns:a16="http://schemas.microsoft.com/office/drawing/2014/main" xmlns="" id="{FBA2743E-4D17-E9AC-BBB6-7449670D8FC5}"/>
              </a:ext>
            </a:extLst>
          </p:cNvPr>
          <p:cNvSpPr>
            <a:spLocks noGrp="1"/>
          </p:cNvSpPr>
          <p:nvPr>
            <p:ph type="ftr" sz="quarter" idx="4294967295"/>
          </p:nvPr>
        </p:nvSpPr>
        <p:spPr>
          <a:xfrm>
            <a:off x="0" y="6561138"/>
            <a:ext cx="9563100" cy="184150"/>
          </a:xfrm>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7772125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CCF14A89-BB3A-F9BF-203F-526FEF4F70ED}"/>
              </a:ext>
            </a:extLst>
          </p:cNvPr>
          <p:cNvSpPr>
            <a:spLocks noGrp="1"/>
          </p:cNvSpPr>
          <p:nvPr>
            <p:ph type="ftr" sz="quarter" idx="11"/>
          </p:nvPr>
        </p:nvSpPr>
        <p:spPr/>
        <p:txBody>
          <a:bodyPr/>
          <a:lstStyle/>
          <a:p>
            <a:r>
              <a:rPr lang="en-US"/>
              <a:t>Suport curs utilizare Observatorul Copilului</a:t>
            </a:r>
          </a:p>
        </p:txBody>
      </p:sp>
      <p:sp>
        <p:nvSpPr>
          <p:cNvPr id="3" name="Slide Number Placeholder 2">
            <a:extLst>
              <a:ext uri="{FF2B5EF4-FFF2-40B4-BE49-F238E27FC236}">
                <a16:creationId xmlns:a16="http://schemas.microsoft.com/office/drawing/2014/main" xmlns="" id="{CB4C84C4-9E90-AED7-CF91-5E0EE0FD77BC}"/>
              </a:ext>
            </a:extLst>
          </p:cNvPr>
          <p:cNvSpPr>
            <a:spLocks noGrp="1"/>
          </p:cNvSpPr>
          <p:nvPr>
            <p:ph type="sldNum" sz="quarter" idx="12"/>
          </p:nvPr>
        </p:nvSpPr>
        <p:spPr/>
        <p:txBody>
          <a:bodyPr/>
          <a:lstStyle/>
          <a:p>
            <a:fld id="{00000000-1234-1234-1234-123412341234}" type="slidenum">
              <a:rPr lang="en-US" smtClean="0"/>
              <a:pPr/>
              <a:t>114</a:t>
            </a:fld>
            <a:endParaRPr lang="en-US"/>
          </a:p>
        </p:txBody>
      </p:sp>
      <p:sp>
        <p:nvSpPr>
          <p:cNvPr id="1614" name="Google Shape;1614;p134"/>
          <p:cNvSpPr txBox="1">
            <a:spLocks noGrp="1"/>
          </p:cNvSpPr>
          <p:nvPr>
            <p:ph type="body" sz="quarter" idx="13"/>
          </p:nvPr>
        </p:nvSpPr>
        <p:spPr>
          <a:xfrm>
            <a:off x="427745" y="4188716"/>
            <a:ext cx="11336510" cy="1550178"/>
          </a:xfrm>
          <a:prstGeom prst="rect">
            <a:avLst/>
          </a:prstGeom>
          <a:noFill/>
          <a:ln>
            <a:noFill/>
          </a:ln>
        </p:spPr>
        <p:txBody>
          <a:bodyPr spcFirstLastPara="1" vert="horz" wrap="square" lIns="121900" tIns="60933" rIns="121900" bIns="60933" rtlCol="0" anchor="t" anchorCtr="0">
            <a:normAutofit fontScale="25000" lnSpcReduction="20000"/>
          </a:bodyPr>
          <a:lstStyle/>
          <a:p>
            <a:pPr marL="457189" indent="-304792" algn="just">
              <a:spcBef>
                <a:spcPts val="0"/>
              </a:spcBef>
              <a:buNone/>
            </a:pPr>
            <a:endParaRPr sz="2400" dirty="0">
              <a:solidFill>
                <a:srgbClr val="000000"/>
              </a:solidFill>
            </a:endParaRPr>
          </a:p>
          <a:p>
            <a:pPr marL="0" indent="0">
              <a:buNone/>
            </a:pPr>
            <a:r>
              <a:rPr lang="en-US" sz="11200" b="1" dirty="0" err="1"/>
              <a:t>Lucrați</a:t>
            </a:r>
            <a:r>
              <a:rPr lang="en-US" sz="11200" b="1" dirty="0"/>
              <a:t> </a:t>
            </a:r>
            <a:r>
              <a:rPr lang="en-US" sz="11200" b="1" dirty="0" err="1"/>
              <a:t>în</a:t>
            </a:r>
            <a:r>
              <a:rPr lang="en-US" sz="11200" b="1" dirty="0"/>
              <a:t> </a:t>
            </a:r>
            <a:r>
              <a:rPr lang="en-US" sz="11200" b="1" dirty="0" err="1"/>
              <a:t>echipă</a:t>
            </a:r>
            <a:r>
              <a:rPr lang="en-US" sz="11200" b="1" dirty="0"/>
              <a:t>! </a:t>
            </a:r>
            <a:endParaRPr sz="11200" b="1" dirty="0"/>
          </a:p>
          <a:p>
            <a:pPr marL="0" indent="0">
              <a:buNone/>
            </a:pPr>
            <a:r>
              <a:rPr lang="en-US" sz="11200" dirty="0" err="1"/>
              <a:t>Pentru</a:t>
            </a:r>
            <a:r>
              <a:rPr lang="en-US" sz="11200" dirty="0"/>
              <a:t> </a:t>
            </a:r>
            <a:r>
              <a:rPr lang="en-US" sz="11200" dirty="0" err="1"/>
              <a:t>una</a:t>
            </a:r>
            <a:r>
              <a:rPr lang="en-US" sz="11200" dirty="0"/>
              <a:t> </a:t>
            </a:r>
            <a:r>
              <a:rPr lang="en-US" sz="11200" dirty="0" err="1"/>
              <a:t>dintre</a:t>
            </a:r>
            <a:r>
              <a:rPr lang="en-US" sz="11200" dirty="0"/>
              <a:t> </a:t>
            </a:r>
            <a:r>
              <a:rPr lang="en-US" sz="11200" dirty="0" err="1"/>
              <a:t>gospodăriile</a:t>
            </a:r>
            <a:r>
              <a:rPr lang="en-US" sz="11200" dirty="0"/>
              <a:t> </a:t>
            </a:r>
            <a:r>
              <a:rPr lang="en-US" sz="11200" dirty="0" err="1"/>
              <a:t>pentru</a:t>
            </a:r>
            <a:r>
              <a:rPr lang="en-US" sz="11200" dirty="0"/>
              <a:t> care </a:t>
            </a:r>
            <a:r>
              <a:rPr lang="en-US" sz="11200" dirty="0" err="1"/>
              <a:t>ați</a:t>
            </a:r>
            <a:r>
              <a:rPr lang="en-US" sz="11200" dirty="0"/>
              <a:t> </a:t>
            </a:r>
            <a:r>
              <a:rPr lang="en-US" sz="11200" dirty="0" err="1"/>
              <a:t>introdus</a:t>
            </a:r>
            <a:r>
              <a:rPr lang="en-US" sz="11200" dirty="0"/>
              <a:t> date </a:t>
            </a:r>
            <a:r>
              <a:rPr lang="en-US" sz="11200" dirty="0" err="1"/>
              <a:t>discutați</a:t>
            </a:r>
            <a:r>
              <a:rPr lang="en-US" sz="11200" dirty="0"/>
              <a:t> </a:t>
            </a:r>
            <a:r>
              <a:rPr lang="en-US" sz="11200" dirty="0" err="1"/>
              <a:t>și</a:t>
            </a:r>
            <a:r>
              <a:rPr lang="en-US" sz="11200" dirty="0"/>
              <a:t> </a:t>
            </a:r>
            <a:r>
              <a:rPr lang="en-US" sz="11200" dirty="0" err="1"/>
              <a:t>dezvoltați</a:t>
            </a:r>
            <a:r>
              <a:rPr lang="en-US" sz="11200" dirty="0"/>
              <a:t> </a:t>
            </a:r>
            <a:r>
              <a:rPr lang="en-US" sz="11200" dirty="0" err="1"/>
              <a:t>planul</a:t>
            </a:r>
            <a:r>
              <a:rPr lang="en-US" sz="11200" dirty="0"/>
              <a:t> de </a:t>
            </a:r>
            <a:r>
              <a:rPr lang="en-US" sz="11200" dirty="0" err="1"/>
              <a:t>servicii</a:t>
            </a:r>
            <a:r>
              <a:rPr lang="en-US" sz="11200" dirty="0"/>
              <a:t>.</a:t>
            </a:r>
            <a:endParaRPr sz="11200" dirty="0"/>
          </a:p>
        </p:txBody>
      </p:sp>
      <p:pic>
        <p:nvPicPr>
          <p:cNvPr id="1615" name="Google Shape;1615;p134" descr="Imagini pentru case management icon"/>
          <p:cNvPicPr preferRelativeResize="0"/>
          <p:nvPr/>
        </p:nvPicPr>
        <p:blipFill rotWithShape="1">
          <a:blip r:embed="rId3">
            <a:alphaModFix/>
          </a:blip>
          <a:srcRect/>
          <a:stretch/>
        </p:blipFill>
        <p:spPr>
          <a:xfrm>
            <a:off x="5740543" y="756541"/>
            <a:ext cx="3432175" cy="3432175"/>
          </a:xfrm>
          <a:prstGeom prst="rect">
            <a:avLst/>
          </a:prstGeom>
          <a:noFill/>
          <a:ln>
            <a:noFill/>
          </a:ln>
        </p:spPr>
      </p:pic>
      <p:sp>
        <p:nvSpPr>
          <p:cNvPr id="1616" name="Google Shape;1616;p134"/>
          <p:cNvSpPr txBox="1"/>
          <p:nvPr/>
        </p:nvSpPr>
        <p:spPr>
          <a:xfrm>
            <a:off x="427744" y="298705"/>
            <a:ext cx="11336511" cy="915671"/>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Calibri"/>
              </a:rPr>
              <a:t>11. </a:t>
            </a:r>
            <a:r>
              <a:rPr lang="en-US" sz="3200" b="1" dirty="0" err="1">
                <a:solidFill>
                  <a:schemeClr val="accent1"/>
                </a:solidFill>
                <a:latin typeface="+mj-lt"/>
                <a:ea typeface="+mj-ea"/>
                <a:cs typeface="+mj-cs"/>
                <a:sym typeface="Calibri"/>
              </a:rPr>
              <a:t>Dezvoltarea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planului</a:t>
            </a:r>
            <a:r>
              <a:rPr lang="en-US" sz="3200" b="1" dirty="0">
                <a:solidFill>
                  <a:schemeClr val="accent1"/>
                </a:solidFill>
                <a:latin typeface="+mj-lt"/>
                <a:ea typeface="+mj-ea"/>
                <a:cs typeface="+mj-cs"/>
                <a:sym typeface="Calibri"/>
              </a:rPr>
              <a:t> de </a:t>
            </a:r>
            <a:r>
              <a:rPr lang="en-US" sz="3200" b="1" dirty="0" err="1">
                <a:solidFill>
                  <a:schemeClr val="accent1"/>
                </a:solidFill>
                <a:latin typeface="+mj-lt"/>
                <a:ea typeface="+mj-ea"/>
                <a:cs typeface="+mj-cs"/>
                <a:sym typeface="Calibri"/>
              </a:rPr>
              <a:t>servicii</a:t>
            </a:r>
            <a:endParaRPr sz="3200" b="1" dirty="0">
              <a:solidFill>
                <a:schemeClr val="accent1"/>
              </a:solidFill>
              <a:latin typeface="+mj-lt"/>
              <a:ea typeface="+mj-ea"/>
              <a:cs typeface="+mj-cs"/>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54F4691-6E4F-62CD-9C57-5C6CFE1D639F}"/>
              </a:ext>
            </a:extLst>
          </p:cNvPr>
          <p:cNvSpPr>
            <a:spLocks noGrp="1"/>
          </p:cNvSpPr>
          <p:nvPr>
            <p:ph type="title"/>
          </p:nvPr>
        </p:nvSpPr>
        <p:spPr>
          <a:xfrm>
            <a:off x="5034328" y="3874355"/>
            <a:ext cx="6462347" cy="1329595"/>
          </a:xfrm>
        </p:spPr>
        <p:txBody>
          <a:bodyPr/>
          <a:lstStyle/>
          <a:p>
            <a:r>
              <a:rPr kumimoji="0" lang="ro-RO" sz="4800" b="1" i="0" u="none" strike="noStrike" kern="1200" cap="none" spc="0" normalizeH="0" baseline="0" noProof="0" dirty="0">
                <a:ln>
                  <a:noFill/>
                </a:ln>
                <a:solidFill>
                  <a:srgbClr val="000000"/>
                </a:solidFill>
                <a:effectLst/>
                <a:uLnTx/>
                <a:uFillTx/>
                <a:latin typeface="+mn-lt"/>
                <a:ea typeface="+mn-ea"/>
                <a:cs typeface="+mn-cs"/>
              </a:rPr>
              <a:t>Recapitulare finală</a:t>
            </a:r>
            <a:br>
              <a:rPr kumimoji="0" lang="ro-RO" sz="4800" b="1" i="0" u="none" strike="noStrike" kern="1200" cap="none" spc="0" normalizeH="0" baseline="0" noProof="0" dirty="0">
                <a:ln>
                  <a:noFill/>
                </a:ln>
                <a:solidFill>
                  <a:srgbClr val="000000"/>
                </a:solidFill>
                <a:effectLst/>
                <a:uLnTx/>
                <a:uFillTx/>
                <a:latin typeface="+mn-lt"/>
                <a:ea typeface="+mn-ea"/>
                <a:cs typeface="+mn-cs"/>
              </a:rPr>
            </a:br>
            <a:endParaRPr lang="en-US" dirty="0"/>
          </a:p>
        </p:txBody>
      </p:sp>
      <p:sp>
        <p:nvSpPr>
          <p:cNvPr id="5" name="Slide Number Placeholder 4">
            <a:extLst>
              <a:ext uri="{FF2B5EF4-FFF2-40B4-BE49-F238E27FC236}">
                <a16:creationId xmlns:a16="http://schemas.microsoft.com/office/drawing/2014/main" xmlns="" id="{24C07CA3-C20A-4DFC-107F-3E20B3A31DFF}"/>
              </a:ext>
            </a:extLst>
          </p:cNvPr>
          <p:cNvSpPr>
            <a:spLocks noGrp="1"/>
          </p:cNvSpPr>
          <p:nvPr>
            <p:ph type="sldNum" sz="quarter" idx="12"/>
          </p:nvPr>
        </p:nvSpPr>
        <p:spPr/>
        <p:txBody>
          <a:bodyPr/>
          <a:lstStyle/>
          <a:p>
            <a:fld id="{750C1F77-72F5-43F8-9226-1DB1CB2C2D83}" type="slidenum">
              <a:rPr lang="en-US" smtClean="0"/>
              <a:pPr/>
              <a:t>115</a:t>
            </a:fld>
            <a:endParaRPr lang="en-US"/>
          </a:p>
        </p:txBody>
      </p:sp>
      <p:sp>
        <p:nvSpPr>
          <p:cNvPr id="9" name="Text Placeholder 8">
            <a:extLst>
              <a:ext uri="{FF2B5EF4-FFF2-40B4-BE49-F238E27FC236}">
                <a16:creationId xmlns:a16="http://schemas.microsoft.com/office/drawing/2014/main" xmlns="" id="{02A93F4F-F041-478E-4C8F-0693CB561DD0}"/>
              </a:ext>
            </a:extLst>
          </p:cNvPr>
          <p:cNvSpPr>
            <a:spLocks noGrp="1"/>
          </p:cNvSpPr>
          <p:nvPr>
            <p:ph type="body" sz="quarter" idx="13"/>
          </p:nvPr>
        </p:nvSpPr>
        <p:spPr/>
        <p:txBody>
          <a:bodyPr/>
          <a:lstStyle/>
          <a:p>
            <a:r>
              <a:rPr lang="en-US" dirty="0"/>
              <a:t>12</a:t>
            </a:r>
          </a:p>
        </p:txBody>
      </p:sp>
      <p:sp>
        <p:nvSpPr>
          <p:cNvPr id="4" name="Footer Placeholder 3">
            <a:extLst>
              <a:ext uri="{FF2B5EF4-FFF2-40B4-BE49-F238E27FC236}">
                <a16:creationId xmlns:a16="http://schemas.microsoft.com/office/drawing/2014/main" xmlns="" id="{7BC747D1-8FD1-5ABE-C9E9-5E93F8F1173C}"/>
              </a:ext>
            </a:extLst>
          </p:cNvPr>
          <p:cNvSpPr>
            <a:spLocks noGrp="1"/>
          </p:cNvSpPr>
          <p:nvPr>
            <p:ph type="ftr" sz="quarter" idx="4294967295"/>
          </p:nvPr>
        </p:nvSpPr>
        <p:spPr>
          <a:xfrm>
            <a:off x="0" y="6561138"/>
            <a:ext cx="9563100" cy="184150"/>
          </a:xfrm>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966564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E159D64F-6F0C-1F1C-0BA3-11CCCD0A8851}"/>
              </a:ext>
            </a:extLst>
          </p:cNvPr>
          <p:cNvSpPr>
            <a:spLocks noGrp="1"/>
          </p:cNvSpPr>
          <p:nvPr>
            <p:ph type="title"/>
          </p:nvPr>
        </p:nvSpPr>
        <p:spPr/>
        <p:txBody>
          <a:bodyPr/>
          <a:lstStyle/>
          <a:p>
            <a:r>
              <a:rPr lang="en-US" dirty="0"/>
              <a:t>12. </a:t>
            </a:r>
            <a:r>
              <a:rPr lang="en-US" dirty="0" err="1"/>
              <a:t>Recapitulare</a:t>
            </a:r>
            <a:r>
              <a:rPr lang="en-US" dirty="0"/>
              <a:t> </a:t>
            </a:r>
            <a:r>
              <a:rPr lang="en-US" dirty="0" err="1"/>
              <a:t>finala</a:t>
            </a:r>
            <a:r>
              <a:rPr lang="en-US" dirty="0"/>
              <a:t> (1)</a:t>
            </a:r>
          </a:p>
        </p:txBody>
      </p:sp>
      <p:sp>
        <p:nvSpPr>
          <p:cNvPr id="7" name="Content Placeholder 6">
            <a:extLst>
              <a:ext uri="{FF2B5EF4-FFF2-40B4-BE49-F238E27FC236}">
                <a16:creationId xmlns:a16="http://schemas.microsoft.com/office/drawing/2014/main" xmlns="" id="{36573868-D0F7-2469-2D51-D82B2F626C96}"/>
              </a:ext>
            </a:extLst>
          </p:cNvPr>
          <p:cNvSpPr>
            <a:spLocks noGrp="1"/>
          </p:cNvSpPr>
          <p:nvPr>
            <p:ph idx="1"/>
          </p:nvPr>
        </p:nvSpPr>
        <p:spPr>
          <a:xfrm>
            <a:off x="350769" y="1007166"/>
            <a:ext cx="11443666" cy="5190365"/>
          </a:xfrm>
        </p:spPr>
        <p:txBody>
          <a:bodyPr>
            <a:normAutofit fontScale="85000" lnSpcReduction="10000"/>
          </a:bodyPr>
          <a:lstStyle/>
          <a:p>
            <a:pPr algn="just"/>
            <a:r>
              <a:rPr lang="en-US" b="1" i="0" dirty="0">
                <a:solidFill>
                  <a:srgbClr val="000000"/>
                </a:solidFill>
                <a:effectLst/>
                <a:latin typeface="Times New Roman" panose="02020603050405020304" pitchFamily="18" charset="0"/>
              </a:rPr>
              <a:t>SINA</a:t>
            </a:r>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 </a:t>
            </a:r>
            <a:r>
              <a:rPr lang="ro-RO" sz="2000" b="1" dirty="0"/>
              <a:t>Sistem Informatic Național pentru Adopție</a:t>
            </a:r>
            <a:r>
              <a:rPr lang="en-US" sz="2000" dirty="0"/>
              <a:t>, </a:t>
            </a:r>
            <a:r>
              <a:rPr lang="en-US" sz="2000" dirty="0" err="1"/>
              <a:t>reprezinta</a:t>
            </a:r>
            <a:r>
              <a:rPr lang="en-US" sz="2000" dirty="0"/>
              <a:t> un </a:t>
            </a:r>
            <a:r>
              <a:rPr lang="en-US" sz="2000" dirty="0" err="1"/>
              <a:t>sistem</a:t>
            </a:r>
            <a:r>
              <a:rPr lang="en-US" sz="2000" dirty="0"/>
              <a:t> informatic </a:t>
            </a:r>
            <a:r>
              <a:rPr lang="en-US" sz="2000" dirty="0" err="1"/>
              <a:t>naţional</a:t>
            </a:r>
            <a:r>
              <a:rPr lang="ro-RO" sz="2000" dirty="0"/>
              <a:t> centralizat, </a:t>
            </a:r>
            <a:r>
              <a:rPr lang="en-US" sz="2000" dirty="0"/>
              <a:t>care </a:t>
            </a:r>
            <a:r>
              <a:rPr lang="ro-RO" sz="2000" dirty="0"/>
              <a:t>va furniza o serie de servicii electronice, necesare pentru eficientizarea timpilor de procesare a solicitărilor de adopție, determinarea celor mai bune opțiuni pentru potrivirea dintre copil și persoana/familia adoptatoare și monitorizarea post-adopție a copilului. </a:t>
            </a:r>
            <a:endParaRPr lang="en-US" sz="2000" dirty="0"/>
          </a:p>
          <a:p>
            <a:pPr algn="just"/>
            <a:endParaRPr lang="en-US" sz="2000" dirty="0"/>
          </a:p>
          <a:p>
            <a:pPr algn="just"/>
            <a:r>
              <a:rPr lang="en-US" sz="2100" b="1" dirty="0" err="1"/>
              <a:t>Observatorul</a:t>
            </a:r>
            <a:r>
              <a:rPr lang="en-US" sz="2100" b="1" dirty="0"/>
              <a:t> </a:t>
            </a:r>
            <a:r>
              <a:rPr lang="en-US" sz="2100" b="1" dirty="0" err="1"/>
              <a:t>Copilului</a:t>
            </a:r>
            <a:r>
              <a:rPr lang="en-US" sz="2100" b="1" dirty="0"/>
              <a:t> </a:t>
            </a:r>
            <a:r>
              <a:rPr lang="en-US" sz="2100" dirty="0" err="1"/>
              <a:t>este</a:t>
            </a:r>
            <a:r>
              <a:rPr lang="en-US" sz="2100" dirty="0"/>
              <a:t> </a:t>
            </a:r>
            <a:r>
              <a:rPr lang="ro-RO" sz="2100" dirty="0"/>
              <a:t>o soluție informatică</a:t>
            </a:r>
            <a:r>
              <a:rPr lang="en-US" sz="2100" dirty="0"/>
              <a:t> cu </a:t>
            </a:r>
            <a:r>
              <a:rPr lang="en-US" sz="2100" dirty="0" err="1"/>
              <a:t>scopul</a:t>
            </a:r>
            <a:r>
              <a:rPr lang="en-US" sz="2100" dirty="0"/>
              <a:t> principal al </a:t>
            </a:r>
            <a:r>
              <a:rPr lang="en-US" sz="2100" dirty="0" err="1"/>
              <a:t>colectării</a:t>
            </a:r>
            <a:r>
              <a:rPr lang="en-US" sz="2100" dirty="0"/>
              <a:t> de date in </a:t>
            </a:r>
            <a:r>
              <a:rPr lang="en-US" sz="2100" dirty="0" err="1"/>
              <a:t>vederea</a:t>
            </a:r>
            <a:r>
              <a:rPr lang="en-US" sz="2100" dirty="0"/>
              <a:t> </a:t>
            </a:r>
            <a:r>
              <a:rPr lang="en-US" sz="2100" dirty="0" err="1"/>
              <a:t>obţinerea</a:t>
            </a:r>
            <a:r>
              <a:rPr lang="en-US" sz="2100" dirty="0"/>
              <a:t> de </a:t>
            </a:r>
            <a:r>
              <a:rPr lang="en-US" sz="2100" dirty="0" err="1"/>
              <a:t>informaţii</a:t>
            </a:r>
            <a:r>
              <a:rPr lang="en-US" sz="2100" dirty="0"/>
              <a:t> </a:t>
            </a:r>
            <a:r>
              <a:rPr lang="en-US" sz="2100" dirty="0" err="1"/>
              <a:t>detaliate</a:t>
            </a:r>
            <a:r>
              <a:rPr lang="en-US" sz="2100" dirty="0"/>
              <a:t> </a:t>
            </a:r>
            <a:r>
              <a:rPr lang="en-US" sz="2100" dirty="0" err="1"/>
              <a:t>privind</a:t>
            </a:r>
            <a:r>
              <a:rPr lang="en-US" sz="2100" dirty="0"/>
              <a:t> </a:t>
            </a:r>
            <a:r>
              <a:rPr lang="en-US" sz="2100" dirty="0" err="1"/>
              <a:t>vulnerabilitățile</a:t>
            </a:r>
            <a:r>
              <a:rPr lang="en-US" sz="2100" dirty="0"/>
              <a:t> </a:t>
            </a:r>
            <a:r>
              <a:rPr lang="en-US" sz="2100" dirty="0" err="1"/>
              <a:t>individuale</a:t>
            </a:r>
            <a:r>
              <a:rPr lang="en-US" sz="2100" dirty="0"/>
              <a:t> (</a:t>
            </a:r>
            <a:r>
              <a:rPr lang="en-US" sz="2100" dirty="0" err="1"/>
              <a:t>în</a:t>
            </a:r>
            <a:r>
              <a:rPr lang="en-US" sz="2100" dirty="0"/>
              <a:t> special </a:t>
            </a:r>
            <a:r>
              <a:rPr lang="en-US" sz="2100" dirty="0" err="1"/>
              <a:t>cele</a:t>
            </a:r>
            <a:r>
              <a:rPr lang="en-US" sz="2100" dirty="0"/>
              <a:t> ale </a:t>
            </a:r>
            <a:r>
              <a:rPr lang="en-US" sz="2100" dirty="0" err="1"/>
              <a:t>copiilor</a:t>
            </a:r>
            <a:r>
              <a:rPr lang="en-US" sz="2100" dirty="0"/>
              <a:t>), care ulterior </a:t>
            </a:r>
            <a:r>
              <a:rPr lang="en-US" sz="2100" dirty="0" err="1"/>
              <a:t>să</a:t>
            </a:r>
            <a:r>
              <a:rPr lang="en-US" sz="2100" dirty="0"/>
              <a:t> fie </a:t>
            </a:r>
            <a:r>
              <a:rPr lang="en-US" sz="2100" dirty="0" err="1"/>
              <a:t>adresate</a:t>
            </a:r>
            <a:r>
              <a:rPr lang="en-US" sz="2100" dirty="0"/>
              <a:t> de </a:t>
            </a:r>
            <a:r>
              <a:rPr lang="en-US" sz="2100" dirty="0" err="1"/>
              <a:t>servicii</a:t>
            </a:r>
            <a:r>
              <a:rPr lang="en-US" sz="2100" dirty="0"/>
              <a:t> integrate – de </a:t>
            </a:r>
            <a:r>
              <a:rPr lang="en-US" sz="2100" dirty="0" err="1"/>
              <a:t>bază</a:t>
            </a:r>
            <a:r>
              <a:rPr lang="en-US" sz="2100" dirty="0"/>
              <a:t> </a:t>
            </a:r>
            <a:r>
              <a:rPr lang="en-US" sz="2100" dirty="0" err="1"/>
              <a:t>și</a:t>
            </a:r>
            <a:r>
              <a:rPr lang="en-US" sz="2100" dirty="0"/>
              <a:t> </a:t>
            </a:r>
            <a:r>
              <a:rPr lang="en-US" sz="2100" dirty="0" err="1"/>
              <a:t>specializate</a:t>
            </a:r>
            <a:r>
              <a:rPr lang="en-US" sz="2100" dirty="0"/>
              <a:t> – </a:t>
            </a:r>
            <a:r>
              <a:rPr lang="en-US" sz="2100" dirty="0" err="1"/>
              <a:t>furnizate</a:t>
            </a:r>
            <a:r>
              <a:rPr lang="en-US" sz="2100" dirty="0"/>
              <a:t> la </a:t>
            </a:r>
            <a:r>
              <a:rPr lang="en-US" sz="2100" dirty="0" err="1"/>
              <a:t>nivelul</a:t>
            </a:r>
            <a:r>
              <a:rPr lang="en-US" sz="2100" dirty="0"/>
              <a:t> </a:t>
            </a:r>
            <a:r>
              <a:rPr lang="en-US" sz="2100" dirty="0" err="1"/>
              <a:t>comunității</a:t>
            </a:r>
            <a:r>
              <a:rPr lang="en-US" sz="2100" dirty="0"/>
              <a:t>.</a:t>
            </a:r>
            <a:endParaRPr lang="ro-RO" sz="2100" dirty="0"/>
          </a:p>
          <a:p>
            <a:pPr algn="just"/>
            <a:endParaRPr lang="en-US" b="0" i="0" dirty="0">
              <a:solidFill>
                <a:srgbClr val="000000"/>
              </a:solidFill>
              <a:effectLst/>
              <a:latin typeface="Times New Roman" panose="02020603050405020304" pitchFamily="18" charset="0"/>
            </a:endParaRPr>
          </a:p>
          <a:p>
            <a:pPr marL="0" marR="0" algn="just">
              <a:spcBef>
                <a:spcPts val="600"/>
              </a:spcBef>
              <a:spcAft>
                <a:spcPts val="0"/>
              </a:spcAft>
            </a:pPr>
            <a:r>
              <a:rPr lang="en-US" dirty="0"/>
              <a:t>Solutia informatica are 2 </a:t>
            </a:r>
            <a:r>
              <a:rPr lang="en-US" dirty="0" err="1"/>
              <a:t>componente</a:t>
            </a:r>
            <a:r>
              <a:rPr lang="en-US" dirty="0"/>
              <a:t>, </a:t>
            </a:r>
            <a:r>
              <a:rPr lang="en-US" dirty="0" err="1"/>
              <a:t>dezvoltarea</a:t>
            </a:r>
            <a:r>
              <a:rPr lang="en-US" dirty="0"/>
              <a:t> </a:t>
            </a:r>
            <a:r>
              <a:rPr lang="en-US" dirty="0" err="1"/>
              <a:t>acestora</a:t>
            </a:r>
            <a:r>
              <a:rPr lang="en-US" dirty="0"/>
              <a:t> </a:t>
            </a:r>
            <a:r>
              <a:rPr lang="en-US" dirty="0" err="1"/>
              <a:t>fiind</a:t>
            </a:r>
            <a:r>
              <a:rPr lang="en-US" dirty="0"/>
              <a:t> </a:t>
            </a:r>
            <a:r>
              <a:rPr lang="en-US" dirty="0" err="1"/>
              <a:t>bazata</a:t>
            </a:r>
            <a:r>
              <a:rPr lang="en-US" dirty="0"/>
              <a:t> pe </a:t>
            </a:r>
            <a:r>
              <a:rPr lang="en-US" dirty="0" err="1"/>
              <a:t>legislatia</a:t>
            </a:r>
            <a:r>
              <a:rPr lang="en-US" dirty="0"/>
              <a:t> </a:t>
            </a:r>
            <a:r>
              <a:rPr lang="en-US" dirty="0" err="1"/>
              <a:t>si</a:t>
            </a:r>
            <a:r>
              <a:rPr lang="en-US" dirty="0"/>
              <a:t> </a:t>
            </a:r>
            <a:r>
              <a:rPr lang="en-US" dirty="0" err="1"/>
              <a:t>metodologiile</a:t>
            </a:r>
            <a:r>
              <a:rPr lang="en-US" dirty="0"/>
              <a:t> in </a:t>
            </a:r>
            <a:r>
              <a:rPr lang="en-US" dirty="0" err="1"/>
              <a:t>vigoare</a:t>
            </a:r>
            <a:r>
              <a:rPr lang="en-US" dirty="0"/>
              <a:t>:</a:t>
            </a:r>
          </a:p>
          <a:p>
            <a:pPr algn="just"/>
            <a:r>
              <a:rPr lang="ro-RO" sz="2100" b="1" dirty="0">
                <a:solidFill>
                  <a:schemeClr val="accent3">
                    <a:lumMod val="75000"/>
                  </a:schemeClr>
                </a:solidFill>
              </a:rPr>
              <a:t>O aplicație mobilă </a:t>
            </a:r>
            <a:r>
              <a:rPr lang="ro-RO" sz="2100" b="1" dirty="0"/>
              <a:t>Observatorul Copilului</a:t>
            </a:r>
          </a:p>
          <a:p>
            <a:pPr algn="just"/>
            <a:r>
              <a:rPr lang="ro-RO" sz="2100" b="1" dirty="0">
                <a:solidFill>
                  <a:schemeClr val="accent4">
                    <a:lumMod val="75000"/>
                  </a:schemeClr>
                </a:solidFill>
              </a:rPr>
              <a:t>O platformă web </a:t>
            </a:r>
            <a:r>
              <a:rPr lang="ro-RO" sz="2100" b="1" dirty="0"/>
              <a:t>Observatorul Copilului</a:t>
            </a:r>
            <a:endParaRPr lang="en-US" sz="2100" b="1" dirty="0"/>
          </a:p>
          <a:p>
            <a:pPr algn="just"/>
            <a:endParaRPr lang="en-US" b="0" i="0" dirty="0">
              <a:solidFill>
                <a:srgbClr val="000000"/>
              </a:solidFill>
              <a:effectLst/>
              <a:latin typeface="Times New Roman" panose="02020603050405020304" pitchFamily="18" charset="0"/>
            </a:endParaRPr>
          </a:p>
          <a:p>
            <a:pPr algn="just"/>
            <a:r>
              <a:rPr lang="en-US" b="0" i="0" dirty="0">
                <a:solidFill>
                  <a:srgbClr val="000000"/>
                </a:solidFill>
                <a:effectLst/>
                <a:latin typeface="Times New Roman" panose="02020603050405020304" pitchFamily="18" charset="0"/>
              </a:rPr>
              <a:t>O </a:t>
            </a:r>
            <a:r>
              <a:rPr lang="en-US" b="0" i="0" dirty="0" err="1">
                <a:solidFill>
                  <a:srgbClr val="000000"/>
                </a:solidFill>
                <a:effectLst/>
                <a:latin typeface="Times New Roman" panose="02020603050405020304" pitchFamily="18" charset="0"/>
              </a:rPr>
              <a:t>etapă</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esențială</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în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procesul</a:t>
            </a:r>
            <a:r>
              <a:rPr lang="en-US" b="0" i="0" dirty="0">
                <a:solidFill>
                  <a:srgbClr val="000000"/>
                </a:solidFill>
                <a:effectLst/>
                <a:latin typeface="Times New Roman" panose="02020603050405020304" pitchFamily="18" charset="0"/>
              </a:rPr>
              <a:t> de </a:t>
            </a:r>
            <a:r>
              <a:rPr lang="en-US" b="0" i="0" dirty="0" err="1">
                <a:solidFill>
                  <a:srgbClr val="000000"/>
                </a:solidFill>
                <a:effectLst/>
                <a:latin typeface="Times New Roman" panose="02020603050405020304" pitchFamily="18" charset="0"/>
              </a:rPr>
              <a:t>colectare</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datelor</a:t>
            </a:r>
            <a:r>
              <a:rPr lang="en-US" b="0" i="0" dirty="0">
                <a:solidFill>
                  <a:srgbClr val="000000"/>
                </a:solidFill>
                <a:effectLst/>
                <a:latin typeface="Times New Roman" panose="02020603050405020304" pitchFamily="18" charset="0"/>
              </a:rPr>
              <a:t> o </a:t>
            </a:r>
            <a:r>
              <a:rPr lang="en-US" b="0" i="0" dirty="0" err="1">
                <a:solidFill>
                  <a:srgbClr val="000000"/>
                </a:solidFill>
                <a:effectLst/>
                <a:latin typeface="Times New Roman" panose="02020603050405020304" pitchFamily="18" charset="0"/>
              </a:rPr>
              <a:t>va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reprezenta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etapa</a:t>
            </a:r>
            <a:r>
              <a:rPr lang="en-US" b="0" i="0" dirty="0">
                <a:solidFill>
                  <a:srgbClr val="000000"/>
                </a:solidFill>
                <a:effectLst/>
                <a:latin typeface="Times New Roman" panose="02020603050405020304" pitchFamily="18" charset="0"/>
              </a:rPr>
              <a:t> de </a:t>
            </a:r>
            <a:r>
              <a:rPr lang="en-US" b="0" i="0" dirty="0" err="1">
                <a:solidFill>
                  <a:srgbClr val="000000"/>
                </a:solidFill>
                <a:effectLst/>
                <a:latin typeface="Times New Roman" panose="02020603050405020304" pitchFamily="18" charset="0"/>
              </a:rPr>
              <a:t>planificare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Echipele</a:t>
            </a:r>
            <a:r>
              <a:rPr lang="en-US" b="0" i="0" dirty="0">
                <a:solidFill>
                  <a:srgbClr val="000000"/>
                </a:solidFill>
                <a:effectLst/>
                <a:latin typeface="Times New Roman" panose="02020603050405020304" pitchFamily="18" charset="0"/>
              </a:rPr>
              <a:t> de </a:t>
            </a:r>
            <a:r>
              <a:rPr lang="en-US" b="0" i="0" dirty="0" err="1">
                <a:solidFill>
                  <a:srgbClr val="000000"/>
                </a:solidFill>
                <a:effectLst/>
                <a:latin typeface="Times New Roman" panose="02020603050405020304" pitchFamily="18" charset="0"/>
              </a:rPr>
              <a:t>profesioniști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comunitari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alături</a:t>
            </a:r>
            <a:r>
              <a:rPr lang="en-US" b="0" i="0" dirty="0">
                <a:solidFill>
                  <a:srgbClr val="000000"/>
                </a:solidFill>
                <a:effectLst/>
                <a:latin typeface="Times New Roman" panose="02020603050405020304" pitchFamily="18" charset="0"/>
              </a:rPr>
              <a:t> de </a:t>
            </a:r>
            <a:r>
              <a:rPr lang="en-US" b="0" i="0" dirty="0" err="1">
                <a:solidFill>
                  <a:srgbClr val="000000"/>
                </a:solidFill>
                <a:effectLst/>
                <a:latin typeface="Times New Roman" panose="02020603050405020304" pitchFamily="18" charset="0"/>
              </a:rPr>
              <a:t>coordonatorii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județeni</a:t>
            </a:r>
            <a:r>
              <a:rPr lang="en-US" b="0" i="0" dirty="0">
                <a:solidFill>
                  <a:srgbClr val="000000"/>
                </a:solidFill>
                <a:effectLst/>
                <a:latin typeface="Times New Roman" panose="02020603050405020304" pitchFamily="18" charset="0"/>
              </a:rPr>
              <a:t>/</a:t>
            </a:r>
            <a:r>
              <a:rPr lang="en-US" b="0" i="0" dirty="0" err="1">
                <a:solidFill>
                  <a:srgbClr val="000000"/>
                </a:solidFill>
                <a:effectLst/>
                <a:latin typeface="Times New Roman" panose="02020603050405020304" pitchFamily="18" charset="0"/>
              </a:rPr>
              <a:t>locali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vor</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dezvolta</a:t>
            </a:r>
            <a:r>
              <a:rPr lang="en-US" b="0" i="0" dirty="0">
                <a:solidFill>
                  <a:srgbClr val="000000"/>
                </a:solidFill>
                <a:effectLst/>
                <a:latin typeface="Times New Roman" panose="02020603050405020304" pitchFamily="18" charset="0"/>
              </a:rPr>
              <a:t> un plan </a:t>
            </a:r>
            <a:r>
              <a:rPr lang="en-US" b="0" i="0" dirty="0" err="1">
                <a:solidFill>
                  <a:srgbClr val="000000"/>
                </a:solidFill>
                <a:effectLst/>
                <a:latin typeface="Times New Roman" panose="02020603050405020304" pitchFamily="18" charset="0"/>
              </a:rPr>
              <a:t>detaliat</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pentru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derularea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activității</a:t>
            </a:r>
            <a:r>
              <a:rPr lang="en-US" b="0" i="0" dirty="0">
                <a:solidFill>
                  <a:srgbClr val="000000"/>
                </a:solidFill>
                <a:effectLst/>
                <a:latin typeface="Times New Roman" panose="02020603050405020304" pitchFamily="18" charset="0"/>
              </a:rPr>
              <a:t> legate de </a:t>
            </a:r>
            <a:r>
              <a:rPr lang="en-US" b="0" i="0" dirty="0" err="1">
                <a:solidFill>
                  <a:srgbClr val="000000"/>
                </a:solidFill>
                <a:effectLst/>
                <a:latin typeface="Times New Roman" panose="02020603050405020304" pitchFamily="18" charset="0"/>
              </a:rPr>
              <a:t>identificarea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gospodăriilor</a:t>
            </a:r>
            <a:r>
              <a:rPr lang="en-US" b="0" i="0" dirty="0">
                <a:solidFill>
                  <a:srgbClr val="000000"/>
                </a:solidFill>
                <a:effectLst/>
                <a:latin typeface="Times New Roman" panose="02020603050405020304" pitchFamily="18" charset="0"/>
              </a:rPr>
              <a:t>.</a:t>
            </a:r>
          </a:p>
          <a:p>
            <a:pPr marL="0" indent="0" algn="just">
              <a:buNone/>
            </a:pPr>
            <a:endParaRPr lang="en-US" b="0" i="0" dirty="0">
              <a:solidFill>
                <a:srgbClr val="000000"/>
              </a:solidFill>
              <a:effectLst/>
              <a:latin typeface="Times New Roman" panose="02020603050405020304" pitchFamily="18" charset="0"/>
            </a:endParaRPr>
          </a:p>
          <a:p>
            <a:pPr algn="just"/>
            <a:r>
              <a:rPr lang="en-US" b="0" i="0" dirty="0" err="1">
                <a:solidFill>
                  <a:srgbClr val="000000"/>
                </a:solidFill>
                <a:effectLst/>
                <a:latin typeface="Times New Roman" panose="02020603050405020304" pitchFamily="18" charset="0"/>
              </a:rPr>
              <a:t>În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vederea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îndeplinirii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atribuțiilor</a:t>
            </a:r>
            <a:r>
              <a:rPr lang="en-US" b="0" i="0" dirty="0">
                <a:solidFill>
                  <a:srgbClr val="000000"/>
                </a:solidFill>
                <a:effectLst/>
                <a:latin typeface="Times New Roman" panose="02020603050405020304" pitchFamily="18" charset="0"/>
              </a:rPr>
              <a:t> de </a:t>
            </a:r>
            <a:r>
              <a:rPr lang="en-US" b="0" i="0" dirty="0" err="1">
                <a:solidFill>
                  <a:srgbClr val="000000"/>
                </a:solidFill>
                <a:effectLst/>
                <a:latin typeface="Times New Roman" panose="02020603050405020304" pitchFamily="18" charset="0"/>
              </a:rPr>
              <a:t>monitorizare</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situației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copiilor</a:t>
            </a:r>
            <a:r>
              <a:rPr lang="en-US" b="0" i="0" dirty="0">
                <a:solidFill>
                  <a:srgbClr val="000000"/>
                </a:solidFill>
                <a:effectLst/>
                <a:latin typeface="Times New Roman" panose="02020603050405020304" pitchFamily="18" charset="0"/>
              </a:rPr>
              <a:t> din </a:t>
            </a:r>
            <a:r>
              <a:rPr lang="en-US" b="0" i="0" dirty="0" err="1">
                <a:solidFill>
                  <a:srgbClr val="000000"/>
                </a:solidFill>
                <a:effectLst/>
                <a:latin typeface="Times New Roman" panose="02020603050405020304" pitchFamily="18" charset="0"/>
              </a:rPr>
              <a:t>localitate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și</a:t>
            </a:r>
            <a:r>
              <a:rPr lang="en-US" b="0" i="0" dirty="0">
                <a:solidFill>
                  <a:srgbClr val="000000"/>
                </a:solidFill>
                <a:effectLst/>
                <a:latin typeface="Times New Roman" panose="02020603050405020304" pitchFamily="18" charset="0"/>
              </a:rPr>
              <a:t> a </a:t>
            </a:r>
            <a:r>
              <a:rPr lang="en-US" b="0" i="0" dirty="0" err="1">
                <a:solidFill>
                  <a:srgbClr val="000000"/>
                </a:solidFill>
                <a:effectLst/>
                <a:latin typeface="Times New Roman" panose="02020603050405020304" pitchFamily="18" charset="0"/>
              </a:rPr>
              <a:t>furnizării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serviciilor</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necesare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pentru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prevenire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separării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copilului</a:t>
            </a:r>
            <a:r>
              <a:rPr lang="en-US" b="0" i="0" dirty="0">
                <a:solidFill>
                  <a:srgbClr val="000000"/>
                </a:solidFill>
                <a:effectLst/>
                <a:latin typeface="Times New Roman" panose="02020603050405020304" pitchFamily="18" charset="0"/>
              </a:rPr>
              <a:t> de </a:t>
            </a:r>
            <a:r>
              <a:rPr lang="en-US" b="0" i="0" dirty="0" err="1">
                <a:solidFill>
                  <a:srgbClr val="000000"/>
                </a:solidFill>
                <a:effectLst/>
                <a:latin typeface="Times New Roman" panose="02020603050405020304" pitchFamily="18" charset="0"/>
              </a:rPr>
              <a:t>familia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autoritatea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publică</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locală</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identifică</a:t>
            </a:r>
            <a:r>
              <a:rPr lang="en-US" b="0" i="0" dirty="0">
                <a:solidFill>
                  <a:srgbClr val="000000"/>
                </a:solidFill>
                <a:effectLst/>
                <a:latin typeface="Times New Roman" panose="02020603050405020304" pitchFamily="18" charset="0"/>
              </a:rPr>
              <a:t> cu </a:t>
            </a:r>
            <a:r>
              <a:rPr lang="en-US" b="0" i="0" dirty="0" err="1">
                <a:solidFill>
                  <a:srgbClr val="000000"/>
                </a:solidFill>
                <a:effectLst/>
                <a:latin typeface="Times New Roman" panose="02020603050405020304" pitchFamily="18" charset="0"/>
              </a:rPr>
              <a:t>precădere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situațiile</a:t>
            </a:r>
            <a:r>
              <a:rPr lang="en-US" b="0" i="0" dirty="0">
                <a:solidFill>
                  <a:srgbClr val="000000"/>
                </a:solidFill>
                <a:effectLst/>
                <a:latin typeface="Times New Roman" panose="02020603050405020304" pitchFamily="18" charset="0"/>
              </a:rPr>
              <a:t> de </a:t>
            </a:r>
            <a:r>
              <a:rPr lang="en-US" b="0" i="0" dirty="0" err="1">
                <a:solidFill>
                  <a:srgbClr val="000000"/>
                </a:solidFill>
                <a:effectLst/>
                <a:latin typeface="Times New Roman" panose="02020603050405020304" pitchFamily="18" charset="0"/>
              </a:rPr>
              <a:t>risc</a:t>
            </a:r>
            <a:r>
              <a:rPr lang="en-US" b="0" i="0" dirty="0">
                <a:solidFill>
                  <a:srgbClr val="000000"/>
                </a:solidFill>
                <a:effectLst/>
                <a:latin typeface="Times New Roman" panose="02020603050405020304" pitchFamily="18" charset="0"/>
              </a:rPr>
              <a:t> la care </a:t>
            </a:r>
            <a:r>
              <a:rPr lang="en-US" b="0" i="0" dirty="0" err="1">
                <a:solidFill>
                  <a:srgbClr val="000000"/>
                </a:solidFill>
                <a:effectLst/>
                <a:latin typeface="Times New Roman" panose="02020603050405020304" pitchFamily="18" charset="0"/>
              </a:rPr>
              <a:t>este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supus</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copilul</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și</a:t>
            </a:r>
            <a:r>
              <a:rPr lang="en-US" b="0" i="0" dirty="0">
                <a:solidFill>
                  <a:srgbClr val="000000"/>
                </a:solidFill>
                <a:effectLst/>
                <a:latin typeface="Times New Roman" panose="02020603050405020304" pitchFamily="18" charset="0"/>
              </a:rPr>
              <a:t> care </a:t>
            </a:r>
            <a:r>
              <a:rPr lang="en-US" b="0" i="0" dirty="0" err="1">
                <a:solidFill>
                  <a:srgbClr val="000000"/>
                </a:solidFill>
                <a:effectLst/>
                <a:latin typeface="Times New Roman" panose="02020603050405020304" pitchFamily="18" charset="0"/>
              </a:rPr>
              <a:t>impun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acordarea</a:t>
            </a:r>
            <a:r>
              <a:rPr lang="en-US" b="0" i="0" dirty="0">
                <a:solidFill>
                  <a:srgbClr val="000000"/>
                </a:solidFill>
                <a:effectLst/>
                <a:latin typeface="Times New Roman" panose="02020603050405020304" pitchFamily="18" charset="0"/>
              </a:rPr>
              <a:t> de </a:t>
            </a:r>
            <a:r>
              <a:rPr lang="en-US" b="0" i="0" dirty="0" err="1">
                <a:solidFill>
                  <a:srgbClr val="000000"/>
                </a:solidFill>
                <a:effectLst/>
                <a:latin typeface="Times New Roman" panose="02020603050405020304" pitchFamily="18" charset="0"/>
              </a:rPr>
              <a:t>servicii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și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beneficii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sociale</a:t>
            </a:r>
            <a:r>
              <a:rPr lang="en-US" b="0" i="0" dirty="0">
                <a:solidFill>
                  <a:srgbClr val="000000"/>
                </a:solidFill>
                <a:effectLst/>
                <a:latin typeface="Times New Roman" panose="02020603050405020304" pitchFamily="18" charset="0"/>
              </a:rPr>
              <a:t>. Conform HG 691/2015, </a:t>
            </a:r>
            <a:r>
              <a:rPr lang="en-US" b="0" i="0" dirty="0" err="1">
                <a:solidFill>
                  <a:srgbClr val="000000"/>
                </a:solidFill>
                <a:effectLst/>
                <a:latin typeface="Times New Roman" panose="02020603050405020304" pitchFamily="18" charset="0"/>
              </a:rPr>
              <a:t>profesioniștii</a:t>
            </a:r>
            <a:r>
              <a:rPr lang="en-US" b="0" i="0" dirty="0">
                <a:solidFill>
                  <a:srgbClr val="000000"/>
                </a:solidFill>
                <a:effectLst/>
                <a:latin typeface="Times New Roman" panose="02020603050405020304" pitchFamily="18" charset="0"/>
              </a:rPr>
              <a:t> de la </a:t>
            </a:r>
            <a:r>
              <a:rPr lang="en-US" b="0" i="0" dirty="0" err="1">
                <a:solidFill>
                  <a:srgbClr val="000000"/>
                </a:solidFill>
                <a:effectLst/>
                <a:latin typeface="Times New Roman" panose="02020603050405020304" pitchFamily="18" charset="0"/>
              </a:rPr>
              <a:t>nivel</a:t>
            </a:r>
            <a:r>
              <a:rPr lang="en-US" b="0" i="0" dirty="0">
                <a:solidFill>
                  <a:srgbClr val="000000"/>
                </a:solidFill>
                <a:effectLst/>
                <a:latin typeface="Times New Roman" panose="02020603050405020304" pitchFamily="18" charset="0"/>
              </a:rPr>
              <a:t> local au </a:t>
            </a:r>
            <a:r>
              <a:rPr lang="en-US" b="0" i="0" dirty="0" err="1">
                <a:solidFill>
                  <a:srgbClr val="000000"/>
                </a:solidFill>
                <a:effectLst/>
                <a:latin typeface="Times New Roman" panose="02020603050405020304" pitchFamily="18" charset="0"/>
              </a:rPr>
              <a:t>obligația</a:t>
            </a:r>
            <a:r>
              <a:rPr lang="en-US" b="0" i="0" dirty="0">
                <a:solidFill>
                  <a:srgbClr val="000000"/>
                </a:solidFill>
                <a:effectLst/>
                <a:latin typeface="Times New Roman" panose="02020603050405020304" pitchFamily="18" charset="0"/>
              </a:rPr>
              <a:t> de a </a:t>
            </a:r>
            <a:r>
              <a:rPr lang="en-US" b="0" i="0" dirty="0" err="1">
                <a:solidFill>
                  <a:srgbClr val="000000"/>
                </a:solidFill>
                <a:effectLst/>
                <a:latin typeface="Times New Roman" panose="02020603050405020304" pitchFamily="18" charset="0"/>
              </a:rPr>
              <a:t>identifica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în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primul</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rând</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acele</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gospodării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în</a:t>
            </a:r>
            <a:r>
              <a:rPr lang="en-US" b="0" i="0" dirty="0">
                <a:solidFill>
                  <a:srgbClr val="000000"/>
                </a:solidFill>
                <a:effectLst/>
                <a:latin typeface="Times New Roman" panose="02020603050405020304" pitchFamily="18" charset="0"/>
              </a:rPr>
              <a:t> care se </a:t>
            </a:r>
            <a:r>
              <a:rPr lang="en-US" b="0" i="0" dirty="0" err="1">
                <a:solidFill>
                  <a:srgbClr val="000000"/>
                </a:solidFill>
                <a:effectLst/>
                <a:latin typeface="Times New Roman" panose="02020603050405020304" pitchFamily="18" charset="0"/>
              </a:rPr>
              <a:t>află</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copii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vulnerabili</a:t>
            </a:r>
            <a:r>
              <a:rPr lang="en-US" b="0" i="0" dirty="0">
                <a:solidFill>
                  <a:srgbClr val="000000"/>
                </a:solidFill>
                <a:effectLst/>
                <a:latin typeface="Times New Roman" panose="02020603050405020304" pitchFamily="18" charset="0"/>
              </a:rPr>
              <a:t>.</a:t>
            </a:r>
          </a:p>
          <a:p>
            <a:endParaRPr lang="en-US" dirty="0"/>
          </a:p>
        </p:txBody>
      </p:sp>
      <p:sp>
        <p:nvSpPr>
          <p:cNvPr id="4" name="Slide Number Placeholder 3">
            <a:extLst>
              <a:ext uri="{FF2B5EF4-FFF2-40B4-BE49-F238E27FC236}">
                <a16:creationId xmlns:a16="http://schemas.microsoft.com/office/drawing/2014/main" xmlns="" id="{EBD76D8E-25E2-D113-FFFB-15F3B61A8175}"/>
              </a:ext>
            </a:extLst>
          </p:cNvPr>
          <p:cNvSpPr>
            <a:spLocks noGrp="1"/>
          </p:cNvSpPr>
          <p:nvPr>
            <p:ph type="sldNum" sz="quarter" idx="12"/>
          </p:nvPr>
        </p:nvSpPr>
        <p:spPr/>
        <p:txBody>
          <a:bodyPr/>
          <a:lstStyle/>
          <a:p>
            <a:fld id="{750C1F77-72F5-43F8-9226-1DB1CB2C2D83}" type="slidenum">
              <a:rPr lang="en-US" smtClean="0"/>
              <a:pPr/>
              <a:t>116</a:t>
            </a:fld>
            <a:endParaRPr lang="en-US"/>
          </a:p>
        </p:txBody>
      </p:sp>
      <p:sp>
        <p:nvSpPr>
          <p:cNvPr id="9" name="Footer Placeholder 8">
            <a:extLst>
              <a:ext uri="{FF2B5EF4-FFF2-40B4-BE49-F238E27FC236}">
                <a16:creationId xmlns:a16="http://schemas.microsoft.com/office/drawing/2014/main" xmlns="" id="{199C5743-5EBA-D174-EA24-CDB2FD029EDA}"/>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8994048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B2BC8BB-CF9F-5EBB-BF92-3D8CDBB5B3BD}"/>
              </a:ext>
            </a:extLst>
          </p:cNvPr>
          <p:cNvSpPr>
            <a:spLocks noGrp="1"/>
          </p:cNvSpPr>
          <p:nvPr>
            <p:ph type="title"/>
          </p:nvPr>
        </p:nvSpPr>
        <p:spPr/>
        <p:txBody>
          <a:bodyPr/>
          <a:lstStyle/>
          <a:p>
            <a:r>
              <a:rPr lang="en-US" dirty="0"/>
              <a:t>12. </a:t>
            </a:r>
            <a:r>
              <a:rPr lang="en-US" dirty="0" err="1"/>
              <a:t>Recapitulare</a:t>
            </a:r>
            <a:r>
              <a:rPr lang="en-US" dirty="0"/>
              <a:t> </a:t>
            </a:r>
            <a:r>
              <a:rPr lang="en-US" dirty="0" err="1"/>
              <a:t>finala</a:t>
            </a:r>
            <a:r>
              <a:rPr lang="en-US" dirty="0"/>
              <a:t> (2)</a:t>
            </a:r>
          </a:p>
        </p:txBody>
      </p:sp>
      <p:sp>
        <p:nvSpPr>
          <p:cNvPr id="8" name="Content Placeholder 7">
            <a:extLst>
              <a:ext uri="{FF2B5EF4-FFF2-40B4-BE49-F238E27FC236}">
                <a16:creationId xmlns:a16="http://schemas.microsoft.com/office/drawing/2014/main" xmlns="" id="{294C028F-0917-CD45-7025-908F7F10F288}"/>
              </a:ext>
            </a:extLst>
          </p:cNvPr>
          <p:cNvSpPr>
            <a:spLocks noGrp="1"/>
          </p:cNvSpPr>
          <p:nvPr>
            <p:ph idx="1"/>
          </p:nvPr>
        </p:nvSpPr>
        <p:spPr>
          <a:xfrm>
            <a:off x="316835" y="1305967"/>
            <a:ext cx="11558330" cy="5033991"/>
          </a:xfrm>
        </p:spPr>
        <p:txBody>
          <a:bodyPr>
            <a:normAutofit lnSpcReduction="10000"/>
          </a:bodyPr>
          <a:lstStyle/>
          <a:p>
            <a:pPr algn="just"/>
            <a:r>
              <a:rPr lang="en-US" sz="2200" dirty="0"/>
              <a:t>C</a:t>
            </a:r>
            <a:r>
              <a:rPr lang="ro-RO" sz="2200" dirty="0" err="1"/>
              <a:t>onform</a:t>
            </a:r>
            <a:r>
              <a:rPr lang="ro-RO" sz="2200" dirty="0"/>
              <a:t> metodologiei Observatorul Copilului</a:t>
            </a:r>
            <a:r>
              <a:rPr lang="en-US" sz="2200" dirty="0"/>
              <a:t> sunt: </a:t>
            </a:r>
            <a:r>
              <a:rPr lang="ro-RO" sz="2200" b="1" dirty="0"/>
              <a:t>6 dimensiuni</a:t>
            </a:r>
            <a:r>
              <a:rPr lang="en-US" sz="2200" b="1" dirty="0"/>
              <a:t>, </a:t>
            </a:r>
            <a:r>
              <a:rPr lang="ro-RO" sz="2200" b="1" dirty="0"/>
              <a:t>17 vulnerabilități</a:t>
            </a:r>
            <a:r>
              <a:rPr lang="en-US" sz="2200" b="1" dirty="0"/>
              <a:t>, </a:t>
            </a:r>
            <a:r>
              <a:rPr lang="ro-RO" sz="2200" b="1" dirty="0"/>
              <a:t>38 sub-vulnerabilități</a:t>
            </a:r>
            <a:endParaRPr lang="en-US" sz="2200" b="1" dirty="0"/>
          </a:p>
          <a:p>
            <a:pPr algn="just"/>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In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Observatorul</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Copilului</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sunt </a:t>
            </a:r>
            <a:r>
              <a:rPr kumimoji="0" lang="ro-RO"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patru activități principale </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Completare</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chestionar</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in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aplicatia</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mobila</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Completare</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plan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servicii</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Aprobare</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plan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servicii</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in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aplicatia</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web,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Efectuare</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servicii</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a:t>
            </a:r>
          </a:p>
          <a:p>
            <a:pPr algn="just"/>
            <a:endParaRPr lang="en-US" sz="2200" dirty="0">
              <a:solidFill>
                <a:srgbClr val="000000"/>
              </a:solidFill>
              <a:ea typeface="SimSun" panose="02010600030101010101" pitchFamily="2" charset="-122"/>
              <a:cs typeface="Times New Roman" panose="02020603050405020304" pitchFamily="18" charset="0"/>
            </a:endParaRPr>
          </a:p>
          <a:p>
            <a:pPr algn="just"/>
            <a:r>
              <a:rPr lang="en-US" sz="2200" dirty="0">
                <a:solidFill>
                  <a:srgbClr val="000000"/>
                </a:solidFill>
                <a:ea typeface="SimSun" panose="02010600030101010101" pitchFamily="2" charset="-122"/>
                <a:cs typeface="Times New Roman" panose="02020603050405020304" pitchFamily="18" charset="0"/>
              </a:rPr>
              <a:t>In </a:t>
            </a:r>
            <a:r>
              <a:rPr lang="en-US" sz="2200" dirty="0" err="1">
                <a:solidFill>
                  <a:srgbClr val="000000"/>
                </a:solidFill>
                <a:ea typeface="SimSun" panose="02010600030101010101" pitchFamily="2" charset="-122"/>
                <a:cs typeface="Times New Roman" panose="02020603050405020304" pitchFamily="18" charset="0"/>
              </a:rPr>
              <a:t>aplicatia</a:t>
            </a:r>
            <a:r>
              <a:rPr lang="en-US" sz="2200" dirty="0">
                <a:solidFill>
                  <a:srgbClr val="000000"/>
                </a:solidFill>
                <a:ea typeface="SimSun" panose="02010600030101010101" pitchFamily="2" charset="-122"/>
                <a:cs typeface="Times New Roman" panose="02020603050405020304" pitchFamily="18" charset="0"/>
              </a:rPr>
              <a:t> </a:t>
            </a:r>
            <a:r>
              <a:rPr lang="en-US" sz="2200" dirty="0" err="1">
                <a:solidFill>
                  <a:srgbClr val="000000"/>
                </a:solidFill>
                <a:ea typeface="SimSun" panose="02010600030101010101" pitchFamily="2" charset="-122"/>
                <a:cs typeface="Times New Roman" panose="02020603050405020304" pitchFamily="18" charset="0"/>
              </a:rPr>
              <a:t>mobila</a:t>
            </a:r>
            <a:r>
              <a:rPr lang="en-US" sz="2200" dirty="0">
                <a:solidFill>
                  <a:srgbClr val="000000"/>
                </a:solidFill>
                <a:ea typeface="SimSun" panose="02010600030101010101" pitchFamily="2" charset="-122"/>
                <a:cs typeface="Times New Roman" panose="02020603050405020304" pitchFamily="18" charset="0"/>
              </a:rPr>
              <a:t> sunt </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4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sectiuni</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Servicii</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Gospodarii</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Activitati</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prioritare</a:t>
            </a:r>
            <a:r>
              <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rPr>
              <a:t>, Status </a:t>
            </a:r>
            <a:r>
              <a:rPr kumimoji="0" lang="en-US" sz="2200" b="0" i="0" u="none" strike="noStrike" kern="1200" cap="none" spc="0" normalizeH="0" baseline="0" noProof="0" dirty="0" err="1">
                <a:ln>
                  <a:noFill/>
                </a:ln>
                <a:solidFill>
                  <a:srgbClr val="000000"/>
                </a:solidFill>
                <a:effectLst/>
                <a:uLnTx/>
                <a:uFillTx/>
                <a:ea typeface="SimSun" panose="02010600030101010101" pitchFamily="2" charset="-122"/>
                <a:cs typeface="Times New Roman" panose="02020603050405020304" pitchFamily="18" charset="0"/>
              </a:rPr>
              <a:t>sincronizare</a:t>
            </a:r>
            <a:endParaRPr kumimoji="0" lang="en-US" sz="2200" b="0" i="0" u="none" strike="noStrike" kern="1200" cap="none" spc="0" normalizeH="0" baseline="0" noProof="0" dirty="0">
              <a:ln>
                <a:noFill/>
              </a:ln>
              <a:solidFill>
                <a:srgbClr val="000000"/>
              </a:solidFill>
              <a:effectLst/>
              <a:uLnTx/>
              <a:uFillTx/>
              <a:ea typeface="SimSun" panose="02010600030101010101" pitchFamily="2" charset="-122"/>
              <a:cs typeface="Times New Roman" panose="02020603050405020304" pitchFamily="18" charset="0"/>
            </a:endParaRPr>
          </a:p>
          <a:p>
            <a:pPr algn="just"/>
            <a:endParaRPr lang="en-US" sz="2200" dirty="0">
              <a:solidFill>
                <a:srgbClr val="000000"/>
              </a:solidFill>
              <a:ea typeface="SimSun" panose="02010600030101010101" pitchFamily="2" charset="-122"/>
              <a:cs typeface="Times New Roman" panose="02020603050405020304" pitchFamily="18" charset="0"/>
            </a:endParaRPr>
          </a:p>
          <a:p>
            <a:pPr algn="just"/>
            <a:r>
              <a:rPr lang="en-US" sz="2200" dirty="0"/>
              <a:t>Sunt 7 </a:t>
            </a:r>
            <a:r>
              <a:rPr lang="en-US" sz="2200" dirty="0" err="1"/>
              <a:t>tipuri</a:t>
            </a:r>
            <a:r>
              <a:rPr lang="en-US" sz="2200" dirty="0"/>
              <a:t> de  </a:t>
            </a:r>
            <a:r>
              <a:rPr lang="en-US" sz="2200" dirty="0" err="1"/>
              <a:t>servicii</a:t>
            </a:r>
            <a:r>
              <a:rPr lang="en-US" sz="2200" dirty="0"/>
              <a:t>: </a:t>
            </a:r>
            <a:r>
              <a:rPr lang="en-US" sz="2200" dirty="0" err="1"/>
              <a:t>Evaluare</a:t>
            </a:r>
            <a:r>
              <a:rPr lang="en-US" sz="2200" dirty="0"/>
              <a:t> </a:t>
            </a:r>
            <a:r>
              <a:rPr lang="en-US" sz="2200" dirty="0" err="1"/>
              <a:t>nevoi</a:t>
            </a:r>
            <a:r>
              <a:rPr lang="en-US" sz="2200" dirty="0"/>
              <a:t>, </a:t>
            </a:r>
            <a:r>
              <a:rPr lang="en-US" sz="2200" dirty="0" err="1"/>
              <a:t>Consiliere</a:t>
            </a:r>
            <a:r>
              <a:rPr lang="en-US" sz="2200" dirty="0"/>
              <a:t>, </a:t>
            </a:r>
            <a:r>
              <a:rPr lang="en-US" sz="2200" dirty="0" err="1"/>
              <a:t>Acompaniere</a:t>
            </a:r>
            <a:r>
              <a:rPr lang="en-US" sz="2200" dirty="0"/>
              <a:t> </a:t>
            </a:r>
            <a:r>
              <a:rPr lang="en-US" sz="2200" dirty="0" err="1"/>
              <a:t>si</a:t>
            </a:r>
            <a:r>
              <a:rPr lang="en-US" sz="2200" dirty="0"/>
              <a:t> </a:t>
            </a:r>
            <a:r>
              <a:rPr lang="en-US" sz="2200" dirty="0" err="1"/>
              <a:t>sprijin</a:t>
            </a:r>
            <a:r>
              <a:rPr lang="en-US" sz="2200" dirty="0"/>
              <a:t>, </a:t>
            </a:r>
            <a:r>
              <a:rPr lang="en-US" sz="2200" dirty="0" err="1"/>
              <a:t>Informare</a:t>
            </a:r>
            <a:r>
              <a:rPr lang="en-US" sz="2200" dirty="0"/>
              <a:t> </a:t>
            </a:r>
            <a:r>
              <a:rPr lang="en-US" sz="2200" dirty="0" err="1"/>
              <a:t>si</a:t>
            </a:r>
            <a:r>
              <a:rPr lang="en-US" sz="2200" dirty="0"/>
              <a:t> </a:t>
            </a:r>
            <a:r>
              <a:rPr lang="en-US" sz="2200" dirty="0" err="1"/>
              <a:t>orientare</a:t>
            </a:r>
            <a:r>
              <a:rPr lang="en-US" sz="2200" dirty="0"/>
              <a:t>, </a:t>
            </a:r>
            <a:r>
              <a:rPr lang="en-US" sz="2200" dirty="0" err="1"/>
              <a:t>Monitorizare</a:t>
            </a:r>
            <a:r>
              <a:rPr lang="en-US" sz="2200" dirty="0"/>
              <a:t> </a:t>
            </a:r>
            <a:r>
              <a:rPr lang="en-US" sz="2200" dirty="0" err="1"/>
              <a:t>si</a:t>
            </a:r>
            <a:r>
              <a:rPr lang="en-US" sz="2200" dirty="0"/>
              <a:t> </a:t>
            </a:r>
            <a:r>
              <a:rPr lang="en-US" sz="2200" dirty="0" err="1"/>
              <a:t>evaluare</a:t>
            </a:r>
            <a:r>
              <a:rPr lang="en-US" sz="2200" dirty="0"/>
              <a:t>, </a:t>
            </a:r>
            <a:r>
              <a:rPr lang="en-US" sz="2200" dirty="0" err="1"/>
              <a:t>Referire</a:t>
            </a:r>
            <a:r>
              <a:rPr lang="en-US" sz="2200" dirty="0"/>
              <a:t>, </a:t>
            </a:r>
            <a:r>
              <a:rPr lang="en-US" sz="2200" dirty="0" err="1"/>
              <a:t>Serviciu</a:t>
            </a:r>
            <a:r>
              <a:rPr lang="en-US" sz="2200" dirty="0"/>
              <a:t> </a:t>
            </a:r>
            <a:r>
              <a:rPr lang="en-US" sz="2200" dirty="0" err="1"/>
              <a:t>proritate</a:t>
            </a:r>
            <a:r>
              <a:rPr lang="en-US" sz="2200" dirty="0"/>
              <a:t> zero</a:t>
            </a:r>
          </a:p>
          <a:p>
            <a:pPr algn="just"/>
            <a:endParaRPr lang="en-US" sz="2200" dirty="0"/>
          </a:p>
          <a:p>
            <a:pPr algn="just"/>
            <a:r>
              <a:rPr lang="en-US" sz="2200" dirty="0"/>
              <a:t>In </a:t>
            </a:r>
            <a:r>
              <a:rPr lang="en-US" sz="2200" dirty="0" err="1"/>
              <a:t>chestionar</a:t>
            </a:r>
            <a:r>
              <a:rPr lang="en-US" sz="2200" dirty="0"/>
              <a:t> sunt </a:t>
            </a:r>
            <a:r>
              <a:rPr lang="en-US" sz="2200" b="0" i="0" dirty="0" err="1">
                <a:solidFill>
                  <a:srgbClr val="404040"/>
                </a:solidFill>
                <a:effectLst/>
              </a:rPr>
              <a:t>aprox</a:t>
            </a:r>
            <a:r>
              <a:rPr lang="en-US" sz="2200" b="0" i="0" dirty="0">
                <a:solidFill>
                  <a:srgbClr val="404040"/>
                </a:solidFill>
                <a:effectLst/>
              </a:rPr>
              <a:t> .213 </a:t>
            </a:r>
            <a:r>
              <a:rPr lang="en-US" sz="2200" b="0" i="0" dirty="0" err="1">
                <a:solidFill>
                  <a:srgbClr val="404040"/>
                </a:solidFill>
                <a:effectLst/>
              </a:rPr>
              <a:t>întrebări</a:t>
            </a:r>
            <a:r>
              <a:rPr lang="en-US" sz="2200" b="0" i="0" dirty="0">
                <a:solidFill>
                  <a:srgbClr val="404040"/>
                </a:solidFill>
                <a:effectLst/>
              </a:rPr>
              <a:t> </a:t>
            </a:r>
            <a:r>
              <a:rPr lang="en-US" sz="2200" b="0" i="0" dirty="0" err="1">
                <a:solidFill>
                  <a:srgbClr val="404040"/>
                </a:solidFill>
                <a:effectLst/>
              </a:rPr>
              <a:t>adresate</a:t>
            </a:r>
            <a:r>
              <a:rPr lang="en-US" sz="2200" b="0" i="0" dirty="0">
                <a:solidFill>
                  <a:srgbClr val="404040"/>
                </a:solidFill>
                <a:effectLst/>
              </a:rPr>
              <a:t> </a:t>
            </a:r>
            <a:r>
              <a:rPr lang="en-US" sz="2200" b="0" i="0" dirty="0" err="1">
                <a:solidFill>
                  <a:srgbClr val="404040"/>
                </a:solidFill>
                <a:effectLst/>
              </a:rPr>
              <a:t>membrilor</a:t>
            </a:r>
            <a:r>
              <a:rPr lang="en-US" sz="2200" b="0" i="0" dirty="0">
                <a:solidFill>
                  <a:srgbClr val="404040"/>
                </a:solidFill>
                <a:effectLst/>
              </a:rPr>
              <a:t> </a:t>
            </a:r>
            <a:r>
              <a:rPr lang="en-US" sz="2200" b="0" i="0" dirty="0" err="1">
                <a:solidFill>
                  <a:srgbClr val="404040"/>
                </a:solidFill>
                <a:effectLst/>
              </a:rPr>
              <a:t>gospodăriei</a:t>
            </a:r>
            <a:r>
              <a:rPr lang="en-US" sz="2200" b="0" i="0" dirty="0">
                <a:solidFill>
                  <a:srgbClr val="404040"/>
                </a:solidFill>
                <a:effectLst/>
              </a:rPr>
              <a:t> </a:t>
            </a:r>
            <a:r>
              <a:rPr lang="en-US" sz="2200" b="0" i="0" dirty="0" err="1">
                <a:solidFill>
                  <a:srgbClr val="404040"/>
                </a:solidFill>
                <a:effectLst/>
              </a:rPr>
              <a:t>grupate</a:t>
            </a:r>
            <a:r>
              <a:rPr lang="en-US" sz="2200" b="0" i="0" dirty="0">
                <a:solidFill>
                  <a:srgbClr val="404040"/>
                </a:solidFill>
                <a:effectLst/>
              </a:rPr>
              <a:t> in 8 </a:t>
            </a:r>
            <a:r>
              <a:rPr lang="en-US" sz="2200" b="0" i="0" dirty="0" err="1">
                <a:solidFill>
                  <a:srgbClr val="404040"/>
                </a:solidFill>
                <a:effectLst/>
              </a:rPr>
              <a:t>secțiuni</a:t>
            </a:r>
            <a:r>
              <a:rPr lang="en-US" sz="2200" b="0" i="0" dirty="0">
                <a:solidFill>
                  <a:srgbClr val="404040"/>
                </a:solidFill>
                <a:effectLst/>
              </a:rPr>
              <a:t>.</a:t>
            </a:r>
          </a:p>
          <a:p>
            <a:pPr algn="just"/>
            <a:endParaRPr lang="en-US" sz="2200" b="0" i="0" dirty="0">
              <a:solidFill>
                <a:srgbClr val="404040"/>
              </a:solidFill>
              <a:effectLst/>
            </a:endParaRPr>
          </a:p>
          <a:p>
            <a:pPr algn="just"/>
            <a:r>
              <a:rPr lang="en-US" sz="2200" b="1" dirty="0" err="1">
                <a:solidFill>
                  <a:srgbClr val="404040"/>
                </a:solidFill>
              </a:rPr>
              <a:t>Doar</a:t>
            </a:r>
            <a:r>
              <a:rPr lang="en-US" sz="2200" b="1" dirty="0">
                <a:solidFill>
                  <a:srgbClr val="404040"/>
                </a:solidFill>
              </a:rPr>
              <a:t> </a:t>
            </a:r>
            <a:r>
              <a:rPr lang="en-US" sz="2200" b="1" dirty="0" err="1">
                <a:solidFill>
                  <a:srgbClr val="404040"/>
                </a:solidFill>
              </a:rPr>
              <a:t>după</a:t>
            </a:r>
            <a:r>
              <a:rPr lang="en-US" sz="2200" b="1" dirty="0">
                <a:solidFill>
                  <a:srgbClr val="404040"/>
                </a:solidFill>
              </a:rPr>
              <a:t> </a:t>
            </a:r>
            <a:r>
              <a:rPr lang="en-US" sz="2200" b="1" dirty="0" err="1">
                <a:solidFill>
                  <a:srgbClr val="404040"/>
                </a:solidFill>
              </a:rPr>
              <a:t>finalizarea</a:t>
            </a:r>
            <a:r>
              <a:rPr lang="en-US" sz="2200" b="1" dirty="0">
                <a:solidFill>
                  <a:srgbClr val="404040"/>
                </a:solidFill>
              </a:rPr>
              <a:t> </a:t>
            </a:r>
            <a:r>
              <a:rPr lang="en-US" sz="2200" b="1" dirty="0" err="1">
                <a:solidFill>
                  <a:srgbClr val="404040"/>
                </a:solidFill>
              </a:rPr>
              <a:t>chestionarului</a:t>
            </a:r>
            <a:r>
              <a:rPr lang="en-US" sz="2200" b="1" dirty="0">
                <a:solidFill>
                  <a:srgbClr val="404040"/>
                </a:solidFill>
              </a:rPr>
              <a:t> se </a:t>
            </a:r>
            <a:r>
              <a:rPr lang="en-US" sz="2200" b="1" dirty="0" err="1">
                <a:solidFill>
                  <a:srgbClr val="404040"/>
                </a:solidFill>
              </a:rPr>
              <a:t>consideră</a:t>
            </a:r>
            <a:r>
              <a:rPr lang="en-US" sz="2200" b="1" dirty="0">
                <a:solidFill>
                  <a:srgbClr val="404040"/>
                </a:solidFill>
              </a:rPr>
              <a:t> </a:t>
            </a:r>
            <a:r>
              <a:rPr lang="en-US" sz="2200" b="1" dirty="0" err="1">
                <a:solidFill>
                  <a:srgbClr val="404040"/>
                </a:solidFill>
              </a:rPr>
              <a:t>că</a:t>
            </a:r>
            <a:r>
              <a:rPr lang="en-US" sz="2200" b="1" dirty="0">
                <a:solidFill>
                  <a:srgbClr val="404040"/>
                </a:solidFill>
              </a:rPr>
              <a:t> </a:t>
            </a:r>
            <a:r>
              <a:rPr lang="en-US" sz="2200" b="1" dirty="0" err="1">
                <a:solidFill>
                  <a:srgbClr val="404040"/>
                </a:solidFill>
              </a:rPr>
              <a:t>diagnosticarea</a:t>
            </a:r>
            <a:r>
              <a:rPr lang="en-US" sz="2200" b="1" dirty="0">
                <a:solidFill>
                  <a:srgbClr val="404040"/>
                </a:solidFill>
              </a:rPr>
              <a:t> a </a:t>
            </a:r>
            <a:r>
              <a:rPr lang="en-US" sz="2200" b="1" dirty="0" err="1">
                <a:solidFill>
                  <a:srgbClr val="404040"/>
                </a:solidFill>
              </a:rPr>
              <a:t>fost</a:t>
            </a:r>
            <a:r>
              <a:rPr lang="en-US" sz="2200" b="1" dirty="0">
                <a:solidFill>
                  <a:srgbClr val="404040"/>
                </a:solidFill>
              </a:rPr>
              <a:t> </a:t>
            </a:r>
            <a:r>
              <a:rPr lang="en-US" sz="2200" b="1" dirty="0" err="1">
                <a:solidFill>
                  <a:srgbClr val="404040"/>
                </a:solidFill>
              </a:rPr>
              <a:t>realizată</a:t>
            </a:r>
            <a:r>
              <a:rPr lang="en-US" sz="2200" b="1" dirty="0">
                <a:solidFill>
                  <a:srgbClr val="404040"/>
                </a:solidFill>
              </a:rPr>
              <a:t>. Din </a:t>
            </a:r>
            <a:r>
              <a:rPr lang="en-US" sz="2200" b="1" dirty="0" err="1">
                <a:solidFill>
                  <a:srgbClr val="404040"/>
                </a:solidFill>
              </a:rPr>
              <a:t>acest</a:t>
            </a:r>
            <a:r>
              <a:rPr lang="en-US" sz="2200" b="1" dirty="0">
                <a:solidFill>
                  <a:srgbClr val="404040"/>
                </a:solidFill>
              </a:rPr>
              <a:t> moment se </a:t>
            </a:r>
            <a:r>
              <a:rPr lang="en-US" sz="2200" b="1" dirty="0" err="1">
                <a:solidFill>
                  <a:srgbClr val="404040"/>
                </a:solidFill>
              </a:rPr>
              <a:t>vor</a:t>
            </a:r>
            <a:r>
              <a:rPr lang="en-US" sz="2200" b="1" dirty="0">
                <a:solidFill>
                  <a:srgbClr val="404040"/>
                </a:solidFill>
              </a:rPr>
              <a:t> </a:t>
            </a:r>
            <a:r>
              <a:rPr lang="en-US" sz="2200" b="1" dirty="0" err="1">
                <a:solidFill>
                  <a:srgbClr val="404040"/>
                </a:solidFill>
              </a:rPr>
              <a:t>afișa</a:t>
            </a:r>
            <a:r>
              <a:rPr lang="en-US" sz="2200" b="1" dirty="0">
                <a:solidFill>
                  <a:srgbClr val="404040"/>
                </a:solidFill>
              </a:rPr>
              <a:t> </a:t>
            </a:r>
            <a:r>
              <a:rPr lang="en-US" sz="2200" b="1" dirty="0" err="1">
                <a:solidFill>
                  <a:srgbClr val="404040"/>
                </a:solidFill>
              </a:rPr>
              <a:t>vulnerabilitățile</a:t>
            </a:r>
            <a:r>
              <a:rPr lang="en-US" sz="2200" b="1" dirty="0">
                <a:solidFill>
                  <a:srgbClr val="404040"/>
                </a:solidFill>
              </a:rPr>
              <a:t> </a:t>
            </a:r>
            <a:r>
              <a:rPr lang="en-US" sz="2200" b="1" dirty="0" err="1">
                <a:solidFill>
                  <a:srgbClr val="404040"/>
                </a:solidFill>
              </a:rPr>
              <a:t>identificate</a:t>
            </a:r>
            <a:r>
              <a:rPr lang="en-US" sz="2200" b="1" dirty="0">
                <a:solidFill>
                  <a:srgbClr val="404040"/>
                </a:solidFill>
              </a:rPr>
              <a:t> </a:t>
            </a:r>
            <a:r>
              <a:rPr lang="en-US" sz="2200" b="1" dirty="0" err="1">
                <a:solidFill>
                  <a:srgbClr val="404040"/>
                </a:solidFill>
              </a:rPr>
              <a:t>și</a:t>
            </a:r>
            <a:r>
              <a:rPr lang="en-US" sz="2200" b="1" dirty="0">
                <a:solidFill>
                  <a:srgbClr val="404040"/>
                </a:solidFill>
              </a:rPr>
              <a:t> </a:t>
            </a:r>
            <a:r>
              <a:rPr lang="en-US" sz="2200" b="1" dirty="0" err="1">
                <a:solidFill>
                  <a:srgbClr val="404040"/>
                </a:solidFill>
              </a:rPr>
              <a:t>serviciile</a:t>
            </a:r>
            <a:r>
              <a:rPr lang="en-US" sz="2200" b="1" dirty="0">
                <a:solidFill>
                  <a:srgbClr val="404040"/>
                </a:solidFill>
              </a:rPr>
              <a:t> pe care </a:t>
            </a:r>
            <a:r>
              <a:rPr lang="it-IT" sz="2200" b="1" dirty="0">
                <a:solidFill>
                  <a:srgbClr val="404040"/>
                </a:solidFill>
              </a:rPr>
              <a:t>asistentul social/tehnicianul in asistență socială</a:t>
            </a:r>
            <a:r>
              <a:rPr lang="en-US" sz="2200" b="1" dirty="0">
                <a:solidFill>
                  <a:srgbClr val="404040"/>
                </a:solidFill>
              </a:rPr>
              <a:t> </a:t>
            </a:r>
            <a:r>
              <a:rPr lang="en-US" sz="2200" b="1" dirty="0" err="1">
                <a:solidFill>
                  <a:srgbClr val="404040"/>
                </a:solidFill>
              </a:rPr>
              <a:t>trebuie</a:t>
            </a:r>
            <a:r>
              <a:rPr lang="en-US" sz="2200" b="1" dirty="0">
                <a:solidFill>
                  <a:srgbClr val="404040"/>
                </a:solidFill>
              </a:rPr>
              <a:t> </a:t>
            </a:r>
            <a:r>
              <a:rPr lang="en-US" sz="2200" b="1" dirty="0" err="1">
                <a:solidFill>
                  <a:srgbClr val="404040"/>
                </a:solidFill>
              </a:rPr>
              <a:t>să</a:t>
            </a:r>
            <a:r>
              <a:rPr lang="en-US" sz="2200" b="1" dirty="0">
                <a:solidFill>
                  <a:srgbClr val="404040"/>
                </a:solidFill>
              </a:rPr>
              <a:t> le </a:t>
            </a:r>
            <a:r>
              <a:rPr lang="en-US" sz="2200" b="1" dirty="0" err="1">
                <a:solidFill>
                  <a:srgbClr val="404040"/>
                </a:solidFill>
              </a:rPr>
              <a:t>realizeze</a:t>
            </a:r>
            <a:r>
              <a:rPr lang="en-US" sz="2200" b="1" dirty="0">
                <a:solidFill>
                  <a:srgbClr val="404040"/>
                </a:solidFill>
              </a:rPr>
              <a:t>.</a:t>
            </a:r>
            <a:r>
              <a:rPr lang="en-US" sz="2400" b="1" dirty="0">
                <a:solidFill>
                  <a:srgbClr val="404040"/>
                </a:solidFill>
              </a:rPr>
              <a:t> </a:t>
            </a:r>
          </a:p>
          <a:p>
            <a:endParaRPr lang="en-US" b="0" i="0" dirty="0">
              <a:solidFill>
                <a:srgbClr val="404040"/>
              </a:solidFill>
              <a:effectLst/>
              <a:latin typeface="Noto Sans" panose="020B0502040504020204" pitchFamily="34" charset="0"/>
            </a:endParaRPr>
          </a:p>
          <a:p>
            <a:endParaRPr lang="en-US" dirty="0"/>
          </a:p>
          <a:p>
            <a:endParaRPr lang="en-US" dirty="0"/>
          </a:p>
          <a:p>
            <a:endParaRPr lang="en-US" dirty="0"/>
          </a:p>
          <a:p>
            <a:endParaRPr kumimoji="0" lang="en-US"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endParaRPr>
          </a:p>
          <a:p>
            <a:endParaRPr lang="en-US" dirty="0">
              <a:solidFill>
                <a:srgbClr val="000000"/>
              </a:solidFill>
              <a:latin typeface="Calibri Light"/>
              <a:ea typeface="SimSun" panose="02010600030101010101" pitchFamily="2" charset="-122"/>
              <a:cs typeface="Times New Roman" panose="02020603050405020304" pitchFamily="18" charset="0"/>
            </a:endParaRPr>
          </a:p>
          <a:p>
            <a:endParaRPr kumimoji="0" lang="en-US"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endParaRPr>
          </a:p>
          <a:p>
            <a:endParaRPr lang="en-US" dirty="0">
              <a:solidFill>
                <a:srgbClr val="000000"/>
              </a:solidFill>
              <a:latin typeface="Calibri Light"/>
              <a:ea typeface="SimSun" panose="02010600030101010101" pitchFamily="2" charset="-122"/>
              <a:cs typeface="Times New Roman" panose="02020603050405020304" pitchFamily="18" charset="0"/>
            </a:endParaRPr>
          </a:p>
          <a:p>
            <a:endParaRPr lang="en-US" b="1" dirty="0"/>
          </a:p>
          <a:p>
            <a:pPr lvl="1"/>
            <a:endParaRPr lang="en-US" b="1" dirty="0"/>
          </a:p>
          <a:p>
            <a:pPr lvl="1"/>
            <a:endParaRPr lang="ro-RO" sz="1800" b="1" dirty="0"/>
          </a:p>
          <a:p>
            <a:pPr lvl="1"/>
            <a:endParaRPr lang="ro-RO" sz="1800" b="1" dirty="0"/>
          </a:p>
          <a:p>
            <a:pPr lvl="1"/>
            <a:endParaRPr lang="en-US" b="1" dirty="0"/>
          </a:p>
          <a:p>
            <a:pPr lvl="1"/>
            <a:endParaRPr lang="ro-RO" b="1" dirty="0"/>
          </a:p>
          <a:p>
            <a:endParaRPr lang="ro-RO" dirty="0"/>
          </a:p>
          <a:p>
            <a:endParaRPr lang="en-US" dirty="0"/>
          </a:p>
        </p:txBody>
      </p:sp>
      <p:sp>
        <p:nvSpPr>
          <p:cNvPr id="4" name="Footer Placeholder 3">
            <a:extLst>
              <a:ext uri="{FF2B5EF4-FFF2-40B4-BE49-F238E27FC236}">
                <a16:creationId xmlns:a16="http://schemas.microsoft.com/office/drawing/2014/main" xmlns="" id="{6ABD767E-E9E1-881A-C556-60DE419F6093}"/>
              </a:ext>
            </a:extLst>
          </p:cNvPr>
          <p:cNvSpPr>
            <a:spLocks noGrp="1"/>
          </p:cNvSpPr>
          <p:nvPr>
            <p:ph type="ftr" sz="quarter" idx="11"/>
          </p:nvPr>
        </p:nvSpPr>
        <p:spPr/>
        <p:txBody>
          <a:bodyPr/>
          <a:lstStyle/>
          <a:p>
            <a:r>
              <a:rPr lang="en-US"/>
              <a:t>Suport curs utilizare Observatorul Copilului</a:t>
            </a:r>
            <a:endParaRPr lang="en-US" dirty="0"/>
          </a:p>
        </p:txBody>
      </p:sp>
      <p:sp>
        <p:nvSpPr>
          <p:cNvPr id="5" name="Slide Number Placeholder 4">
            <a:extLst>
              <a:ext uri="{FF2B5EF4-FFF2-40B4-BE49-F238E27FC236}">
                <a16:creationId xmlns:a16="http://schemas.microsoft.com/office/drawing/2014/main" xmlns="" id="{D4445D27-355D-378C-CADF-CF76F7767706}"/>
              </a:ext>
            </a:extLst>
          </p:cNvPr>
          <p:cNvSpPr>
            <a:spLocks noGrp="1"/>
          </p:cNvSpPr>
          <p:nvPr>
            <p:ph type="sldNum" sz="quarter" idx="12"/>
          </p:nvPr>
        </p:nvSpPr>
        <p:spPr/>
        <p:txBody>
          <a:bodyPr/>
          <a:lstStyle/>
          <a:p>
            <a:fld id="{750C1F77-72F5-43F8-9226-1DB1CB2C2D83}" type="slidenum">
              <a:rPr lang="en-US" smtClean="0"/>
              <a:pPr/>
              <a:t>117</a:t>
            </a:fld>
            <a:endParaRPr lang="en-US"/>
          </a:p>
        </p:txBody>
      </p:sp>
    </p:spTree>
    <p:extLst>
      <p:ext uri="{BB962C8B-B14F-4D97-AF65-F5344CB8AC3E}">
        <p14:creationId xmlns:p14="http://schemas.microsoft.com/office/powerpoint/2010/main" xmlns="" val="32318852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pic>
        <p:nvPicPr>
          <p:cNvPr id="1664" name="Google Shape;1664;p139"/>
          <p:cNvPicPr preferRelativeResize="0"/>
          <p:nvPr/>
        </p:nvPicPr>
        <p:blipFill rotWithShape="1">
          <a:blip r:embed="rId3">
            <a:alphaModFix/>
          </a:blip>
          <a:srcRect r="103" b="11865"/>
          <a:stretch/>
        </p:blipFill>
        <p:spPr>
          <a:xfrm>
            <a:off x="4463814" y="1420785"/>
            <a:ext cx="7513983" cy="4547863"/>
          </a:xfrm>
          <a:prstGeom prst="rect">
            <a:avLst/>
          </a:prstGeom>
          <a:noFill/>
          <a:ln>
            <a:noFill/>
          </a:ln>
        </p:spPr>
      </p:pic>
      <p:sp>
        <p:nvSpPr>
          <p:cNvPr id="1665" name="Google Shape;1665;p139"/>
          <p:cNvSpPr/>
          <p:nvPr/>
        </p:nvSpPr>
        <p:spPr>
          <a:xfrm rot="-5400000">
            <a:off x="10974428" y="4880014"/>
            <a:ext cx="1808616" cy="266622"/>
          </a:xfrm>
          <a:prstGeom prst="rect">
            <a:avLst/>
          </a:prstGeom>
          <a:noFill/>
          <a:ln>
            <a:noFill/>
          </a:ln>
        </p:spPr>
        <p:txBody>
          <a:bodyPr spcFirstLastPara="1" wrap="square" lIns="121900" tIns="60933" rIns="121900" bIns="60933" anchor="t" anchorCtr="0">
            <a:spAutoFit/>
          </a:bodyPr>
          <a:lstStyle/>
          <a:p>
            <a:r>
              <a:rPr lang="en-US" sz="933" dirty="0">
                <a:solidFill>
                  <a:srgbClr val="FFFFFF"/>
                </a:solidFill>
                <a:latin typeface="Calibri"/>
                <a:ea typeface="Calibri"/>
                <a:cs typeface="Calibri"/>
                <a:sym typeface="Calibri"/>
              </a:rPr>
              <a:t>© UNICEF/ Anamaria </a:t>
            </a:r>
            <a:r>
              <a:rPr lang="en-US" sz="933" dirty="0" err="1">
                <a:solidFill>
                  <a:srgbClr val="FFFFFF"/>
                </a:solidFill>
                <a:latin typeface="Calibri"/>
                <a:ea typeface="Calibri"/>
                <a:cs typeface="Calibri"/>
                <a:sym typeface="Calibri"/>
              </a:rPr>
              <a:t>Dinulescui</a:t>
            </a:r>
            <a:endParaRPr sz="933" dirty="0">
              <a:solidFill>
                <a:srgbClr val="FFFFFF"/>
              </a:solidFill>
              <a:latin typeface="Calibri"/>
              <a:ea typeface="Calibri"/>
              <a:cs typeface="Calibri"/>
              <a:sym typeface="Calibri"/>
            </a:endParaRPr>
          </a:p>
        </p:txBody>
      </p:sp>
      <p:sp>
        <p:nvSpPr>
          <p:cNvPr id="2" name="Footer Placeholder 1">
            <a:extLst>
              <a:ext uri="{FF2B5EF4-FFF2-40B4-BE49-F238E27FC236}">
                <a16:creationId xmlns:a16="http://schemas.microsoft.com/office/drawing/2014/main" xmlns="" id="{7A5FC802-3F45-95D2-7F6B-3380AAE0265A}"/>
              </a:ext>
            </a:extLst>
          </p:cNvPr>
          <p:cNvSpPr>
            <a:spLocks noGrp="1"/>
          </p:cNvSpPr>
          <p:nvPr>
            <p:ph type="ftr" sz="quarter" idx="11"/>
          </p:nvPr>
        </p:nvSpPr>
        <p:spPr/>
        <p:txBody>
          <a:bodyPr/>
          <a:lstStyle/>
          <a:p>
            <a:r>
              <a:rPr lang="en-US"/>
              <a:t>Suport curs utilizare Observatorul Copilului</a:t>
            </a:r>
          </a:p>
        </p:txBody>
      </p:sp>
      <p:sp>
        <p:nvSpPr>
          <p:cNvPr id="6" name="TextBox 5">
            <a:extLst>
              <a:ext uri="{FF2B5EF4-FFF2-40B4-BE49-F238E27FC236}">
                <a16:creationId xmlns:a16="http://schemas.microsoft.com/office/drawing/2014/main" xmlns="" id="{A7D47082-E94D-BABD-88DD-D3E75B48E299}"/>
              </a:ext>
            </a:extLst>
          </p:cNvPr>
          <p:cNvSpPr txBox="1"/>
          <p:nvPr/>
        </p:nvSpPr>
        <p:spPr>
          <a:xfrm>
            <a:off x="520810" y="3093354"/>
            <a:ext cx="4545496" cy="1015663"/>
          </a:xfrm>
          <a:prstGeom prst="rect">
            <a:avLst/>
          </a:prstGeom>
          <a:noFill/>
        </p:spPr>
        <p:txBody>
          <a:bodyPr wrap="square" rtlCol="0">
            <a:spAutoFit/>
          </a:bodyPr>
          <a:lstStyle/>
          <a:p>
            <a:r>
              <a:rPr lang="en-US" sz="6000" b="1" dirty="0" err="1"/>
              <a:t>Succes</a:t>
            </a:r>
            <a:r>
              <a:rPr lang="en-US" sz="6000" dirty="0"/>
              <a:t>!</a:t>
            </a:r>
          </a:p>
        </p:txBody>
      </p:sp>
      <p:pic>
        <p:nvPicPr>
          <p:cNvPr id="7" name="Image17">
            <a:extLst>
              <a:ext uri="{FF2B5EF4-FFF2-40B4-BE49-F238E27FC236}">
                <a16:creationId xmlns:a16="http://schemas.microsoft.com/office/drawing/2014/main" xmlns="" id="{ACAFBC3F-9041-0A36-F35C-BA0E58B2290D}"/>
              </a:ext>
            </a:extLst>
          </p:cNvPr>
          <p:cNvPicPr>
            <a:picLocks noChangeAspect="1"/>
          </p:cNvPicPr>
          <p:nvPr/>
        </p:nvPicPr>
        <p:blipFill>
          <a:blip r:embed="rId4"/>
          <a:stretch>
            <a:fillRect/>
          </a:stretch>
        </p:blipFill>
        <p:spPr bwMode="auto">
          <a:xfrm>
            <a:off x="214202" y="136524"/>
            <a:ext cx="4994135" cy="646331"/>
          </a:xfrm>
          <a:prstGeom prst="rect">
            <a:avLst/>
          </a:prstGeom>
        </p:spPr>
      </p:pic>
      <p:sp>
        <p:nvSpPr>
          <p:cNvPr id="8" name="TextBox 7">
            <a:extLst>
              <a:ext uri="{FF2B5EF4-FFF2-40B4-BE49-F238E27FC236}">
                <a16:creationId xmlns:a16="http://schemas.microsoft.com/office/drawing/2014/main" xmlns="" id="{71B78B11-4C50-D908-6DA0-A8E06B85E618}"/>
              </a:ext>
            </a:extLst>
          </p:cNvPr>
          <p:cNvSpPr txBox="1"/>
          <p:nvPr/>
        </p:nvSpPr>
        <p:spPr>
          <a:xfrm>
            <a:off x="214203" y="1916920"/>
            <a:ext cx="5932967" cy="646331"/>
          </a:xfrm>
          <a:prstGeom prst="rect">
            <a:avLst/>
          </a:prstGeom>
          <a:noFill/>
        </p:spPr>
        <p:txBody>
          <a:bodyPr wrap="square" rtlCol="0">
            <a:spAutoFit/>
          </a:bodyPr>
          <a:lstStyle/>
          <a:p>
            <a:r>
              <a:rPr lang="en-US" sz="3600" b="1" dirty="0" err="1"/>
              <a:t>Intrebari</a:t>
            </a:r>
            <a:r>
              <a:rPr lang="en-US" sz="3600" b="1" dirty="0"/>
              <a:t> </a:t>
            </a:r>
            <a:r>
              <a:rPr lang="en-US" sz="3600" b="1" dirty="0" err="1"/>
              <a:t>si</a:t>
            </a:r>
            <a:r>
              <a:rPr lang="en-US" sz="3600" b="1" dirty="0"/>
              <a:t> </a:t>
            </a:r>
            <a:r>
              <a:rPr lang="en-US" sz="3600" b="1" dirty="0" err="1"/>
              <a:t>raspunsuri</a:t>
            </a:r>
            <a:endParaRPr lang="en-US" sz="3600" b="1" dirty="0"/>
          </a:p>
        </p:txBody>
      </p:sp>
      <p:pic>
        <p:nvPicPr>
          <p:cNvPr id="15" name="Picture 2" descr="Contact – Autoritatea Națională pentru Protecția Drepturilor Copilului și  Adopție">
            <a:extLst>
              <a:ext uri="{FF2B5EF4-FFF2-40B4-BE49-F238E27FC236}">
                <a16:creationId xmlns:a16="http://schemas.microsoft.com/office/drawing/2014/main" xmlns="" id="{C5CD6228-9086-4206-7DE8-0DCC0984267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624623" y="112114"/>
            <a:ext cx="2870791" cy="716099"/>
          </a:xfrm>
          <a:prstGeom prst="rect">
            <a:avLst/>
          </a:prstGeom>
          <a:noFill/>
          <a:ln>
            <a:noFill/>
          </a:ln>
          <a:effectLst>
            <a:glow rad="50800">
              <a:schemeClr val="bg1">
                <a:alpha val="40000"/>
              </a:schemeClr>
            </a:glow>
            <a:outerShdw blurRad="50800" dist="114300" dir="5400000" algn="ctr" rotWithShape="0">
              <a:schemeClr val="bg1"/>
            </a:outerShdw>
            <a:reflection blurRad="190500" stA="45000" endPos="65000" dist="508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2" nodeType="clickEffect">
                                  <p:stCondLst>
                                    <p:cond delay="0"/>
                                  </p:stCondLst>
                                  <p:childTnLst>
                                    <p:animClr clrSpc="rgb" dir="cw">
                                      <p:cBhvr override="childStyle">
                                        <p:cTn id="20" dur="250" autoRev="1" fill="remove"/>
                                        <p:tgtEl>
                                          <p:spTgt spid="6"/>
                                        </p:tgtEl>
                                        <p:attrNameLst>
                                          <p:attrName>style.color</p:attrName>
                                        </p:attrNameLst>
                                      </p:cBhvr>
                                      <p:to>
                                        <a:schemeClr val="bg1"/>
                                      </p:to>
                                    </p:animClr>
                                    <p:animClr clrSpc="rgb" dir="cw">
                                      <p:cBhvr>
                                        <p:cTn id="21" dur="250" autoRev="1" fill="remove"/>
                                        <p:tgtEl>
                                          <p:spTgt spid="6"/>
                                        </p:tgtEl>
                                        <p:attrNameLst>
                                          <p:attrName>fillcolor</p:attrName>
                                        </p:attrNameLst>
                                      </p:cBhvr>
                                      <p:to>
                                        <a:schemeClr val="bg1"/>
                                      </p:to>
                                    </p:animClr>
                                    <p:set>
                                      <p:cBhvr>
                                        <p:cTn id="22" dur="250" autoRev="1" fill="remove"/>
                                        <p:tgtEl>
                                          <p:spTgt spid="6"/>
                                        </p:tgtEl>
                                        <p:attrNameLst>
                                          <p:attrName>fill.type</p:attrName>
                                        </p:attrNameLst>
                                      </p:cBhvr>
                                      <p:to>
                                        <p:strVal val="solid"/>
                                      </p:to>
                                    </p:set>
                                    <p:set>
                                      <p:cBhvr>
                                        <p:cTn id="23" dur="250" autoRev="1" fill="remove"/>
                                        <p:tgtEl>
                                          <p:spTgt spid="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3"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E16A4B5B-971F-BC43-0D42-A5D368505316}"/>
              </a:ext>
            </a:extLst>
          </p:cNvPr>
          <p:cNvSpPr>
            <a:spLocks noGrp="1"/>
          </p:cNvSpPr>
          <p:nvPr>
            <p:ph type="title"/>
          </p:nvPr>
        </p:nvSpPr>
        <p:spPr>
          <a:xfrm>
            <a:off x="5034328" y="3874355"/>
            <a:ext cx="6462347" cy="664797"/>
          </a:xfrm>
        </p:spPr>
        <p:txBody>
          <a:bodyPr/>
          <a:lstStyle/>
          <a:p>
            <a:r>
              <a:rPr lang="en-US" dirty="0" err="1"/>
              <a:t>Termeni</a:t>
            </a:r>
            <a:r>
              <a:rPr lang="en-US" dirty="0"/>
              <a:t>, d</a:t>
            </a:r>
            <a:r>
              <a:rPr lang="ro-RO" dirty="0" err="1"/>
              <a:t>efiniții</a:t>
            </a:r>
            <a:endParaRPr lang="en-US" dirty="0"/>
          </a:p>
        </p:txBody>
      </p:sp>
      <p:sp>
        <p:nvSpPr>
          <p:cNvPr id="5" name="Slide Number Placeholder 4">
            <a:extLst>
              <a:ext uri="{FF2B5EF4-FFF2-40B4-BE49-F238E27FC236}">
                <a16:creationId xmlns:a16="http://schemas.microsoft.com/office/drawing/2014/main" xmlns="" id="{EE892C7B-7559-F548-3F93-FDAC1F02FF59}"/>
              </a:ext>
            </a:extLst>
          </p:cNvPr>
          <p:cNvSpPr>
            <a:spLocks noGrp="1"/>
          </p:cNvSpPr>
          <p:nvPr>
            <p:ph type="sldNum" sz="quarter" idx="12"/>
          </p:nvPr>
        </p:nvSpPr>
        <p:spPr/>
        <p:txBody>
          <a:bodyPr/>
          <a:lstStyle/>
          <a:p>
            <a:fld id="{750C1F77-72F5-43F8-9226-1DB1CB2C2D83}" type="slidenum">
              <a:rPr lang="en-US" smtClean="0"/>
              <a:pPr/>
              <a:t>12</a:t>
            </a:fld>
            <a:endParaRPr lang="en-US"/>
          </a:p>
        </p:txBody>
      </p:sp>
      <p:sp>
        <p:nvSpPr>
          <p:cNvPr id="9" name="Text Placeholder 8">
            <a:extLst>
              <a:ext uri="{FF2B5EF4-FFF2-40B4-BE49-F238E27FC236}">
                <a16:creationId xmlns:a16="http://schemas.microsoft.com/office/drawing/2014/main" xmlns="" id="{C518E648-BA8A-1CE2-86E7-D4E5397193CE}"/>
              </a:ext>
            </a:extLst>
          </p:cNvPr>
          <p:cNvSpPr>
            <a:spLocks noGrp="1"/>
          </p:cNvSpPr>
          <p:nvPr>
            <p:ph type="body" sz="quarter" idx="13"/>
          </p:nvPr>
        </p:nvSpPr>
        <p:spPr/>
        <p:txBody>
          <a:bodyPr/>
          <a:lstStyle/>
          <a:p>
            <a:r>
              <a:rPr lang="en-US" dirty="0"/>
              <a:t>02</a:t>
            </a:r>
          </a:p>
        </p:txBody>
      </p:sp>
      <p:sp>
        <p:nvSpPr>
          <p:cNvPr id="4" name="Footer Placeholder 3">
            <a:extLst>
              <a:ext uri="{FF2B5EF4-FFF2-40B4-BE49-F238E27FC236}">
                <a16:creationId xmlns:a16="http://schemas.microsoft.com/office/drawing/2014/main" xmlns="" id="{1D26C397-09FD-C715-4505-EA778B69CB54}"/>
              </a:ext>
            </a:extLst>
          </p:cNvPr>
          <p:cNvSpPr>
            <a:spLocks noGrp="1"/>
          </p:cNvSpPr>
          <p:nvPr>
            <p:ph type="ftr" sz="quarter" idx="4294967295"/>
          </p:nvPr>
        </p:nvSpPr>
        <p:spPr>
          <a:xfrm>
            <a:off x="0" y="6561138"/>
            <a:ext cx="9563100" cy="184150"/>
          </a:xfrm>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983812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02. </a:t>
            </a:r>
            <a:r>
              <a:rPr lang="en-US" dirty="0" err="1"/>
              <a:t>Termeni</a:t>
            </a:r>
            <a:r>
              <a:rPr lang="en-US" dirty="0"/>
              <a:t>, d</a:t>
            </a:r>
            <a:r>
              <a:rPr lang="ro-RO" dirty="0" err="1"/>
              <a:t>efiniții</a:t>
            </a:r>
            <a:r>
              <a:rPr lang="ro-RO" dirty="0"/>
              <a:t> (1)</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695325" y="1143000"/>
            <a:ext cx="10801350" cy="5094287"/>
          </a:xfrm>
        </p:spPr>
        <p:txBody>
          <a:bodyPr>
            <a:normAutofit fontScale="77500" lnSpcReduction="20000"/>
          </a:bodyPr>
          <a:lstStyle/>
          <a:p>
            <a:pPr algn="just"/>
            <a:r>
              <a:rPr lang="ro-RO" sz="2400" b="1" dirty="0"/>
              <a:t>Caz identificat </a:t>
            </a:r>
            <a:r>
              <a:rPr lang="ro-RO" sz="2400" dirty="0"/>
              <a:t>– acel caz (copil și familia sa) a cărei situație de risc (depistată direct, pe teren sau indirect prin sesizări, semnalări etc.) este confirmată în  etapa de identificare a managementului de caz.</a:t>
            </a:r>
            <a:endParaRPr lang="en-US" sz="2400" dirty="0"/>
          </a:p>
          <a:p>
            <a:pPr algn="just"/>
            <a:endParaRPr lang="ro-RO" sz="2400" dirty="0"/>
          </a:p>
          <a:p>
            <a:pPr algn="just"/>
            <a:r>
              <a:rPr lang="ro-RO" sz="2400" b="1" dirty="0"/>
              <a:t>Caz activ </a:t>
            </a:r>
            <a:r>
              <a:rPr lang="ro-RO" sz="2400" dirty="0"/>
              <a:t>– acel caz (copil și familia sa) pentru care se vor asigura furnizarea serviciilor pentru perioada determinată.</a:t>
            </a:r>
            <a:endParaRPr lang="en-US" sz="2400" dirty="0"/>
          </a:p>
          <a:p>
            <a:pPr algn="just"/>
            <a:endParaRPr lang="ro-RO" sz="2400" dirty="0"/>
          </a:p>
          <a:p>
            <a:pPr algn="just"/>
            <a:r>
              <a:rPr lang="ro-RO" sz="2400" b="1" dirty="0"/>
              <a:t>Echipă comunitară </a:t>
            </a:r>
            <a:r>
              <a:rPr lang="ro-RO" sz="2400" dirty="0"/>
              <a:t>– reprezintă echipa de la nivel local, implicată în toate etapele  furnizării serviciilor integrate (identificare, evaluarea nevoilor, </a:t>
            </a:r>
            <a:r>
              <a:rPr lang="ro-RO" sz="2400" dirty="0" err="1"/>
              <a:t>prioritizare</a:t>
            </a:r>
            <a:r>
              <a:rPr lang="ro-RO" sz="2400" dirty="0"/>
              <a:t>, elaborare plan de servicii furnizare servicii integrate, monitorizare și evaluare). </a:t>
            </a:r>
          </a:p>
          <a:p>
            <a:pPr algn="just"/>
            <a:r>
              <a:rPr lang="ro-RO" sz="2400" b="1" dirty="0"/>
              <a:t>Asistent social/tehnicianul în asistență social</a:t>
            </a:r>
            <a:r>
              <a:rPr lang="ro-RO" sz="2400" dirty="0"/>
              <a:t>– reprezintă profesionistul de la nivelul comunității care are ca responsabilitate principală furnizarea de servicii copiilor și familiilor acestora, preponderent prin activitate de teren (i.e. asistent / lucrător social, asistent medical comunitar, mediatorul sanitar, mediatorul școlar).  </a:t>
            </a:r>
          </a:p>
          <a:p>
            <a:pPr algn="just"/>
            <a:r>
              <a:rPr lang="ro-RO" sz="2400" b="1" dirty="0"/>
              <a:t>Management de caz </a:t>
            </a:r>
            <a:r>
              <a:rPr lang="ro-RO" sz="2400" dirty="0"/>
              <a:t>- reprezintă </a:t>
            </a:r>
            <a:r>
              <a:rPr lang="en-US" sz="2400" dirty="0" err="1"/>
              <a:t>metoda</a:t>
            </a:r>
            <a:r>
              <a:rPr lang="en-US" sz="2400" dirty="0"/>
              <a:t> </a:t>
            </a:r>
            <a:r>
              <a:rPr lang="ro-RO" sz="2400" dirty="0"/>
              <a:t>de coordonare a tuturor activităților de </a:t>
            </a:r>
            <a:r>
              <a:rPr lang="ro-RO" sz="2400" dirty="0" err="1"/>
              <a:t>asistenţă</a:t>
            </a:r>
            <a:r>
              <a:rPr lang="ro-RO" sz="2400" dirty="0"/>
              <a:t> socială, asistență medicală comunitară, promovarea accesului și participării școlare, activități  </a:t>
            </a:r>
            <a:r>
              <a:rPr lang="ro-RO" sz="2400" dirty="0" err="1"/>
              <a:t>desfăşurate</a:t>
            </a:r>
            <a:r>
              <a:rPr lang="ro-RO" sz="2400" dirty="0"/>
              <a:t> în interesul superior al copilului de către o echipă comunitară cu sprijinul altor </a:t>
            </a:r>
            <a:r>
              <a:rPr lang="ro-RO" sz="2400" dirty="0" err="1"/>
              <a:t>profesionişti</a:t>
            </a:r>
            <a:r>
              <a:rPr lang="ro-RO" sz="2400" dirty="0"/>
              <a:t> din diferite sectoare, </a:t>
            </a:r>
            <a:r>
              <a:rPr lang="ro-RO" sz="2400" dirty="0" err="1"/>
              <a:t>instituţii</a:t>
            </a:r>
            <a:r>
              <a:rPr lang="ro-RO" sz="2400" dirty="0"/>
              <a:t> publice și private. </a:t>
            </a:r>
          </a:p>
          <a:p>
            <a:pPr algn="just"/>
            <a:r>
              <a:rPr lang="ro-RO" sz="2400" b="1" dirty="0"/>
              <a:t>Pachet minim de servicii integrate </a:t>
            </a:r>
            <a:r>
              <a:rPr lang="ro-RO" sz="2400" dirty="0"/>
              <a:t>– serviciile asigurate de autoritățile publice locale în vederea îndeplinirii dreptului fiecărui copil la dezvoltare. Sunt serviciile de bază, care asigură un acces minim la servicii de sănătate, educație și protecție socială, furnizate în mod universal, de membrii echipei comunitare, cu sprijinul altor profesioniști din comunitate.</a:t>
            </a:r>
          </a:p>
          <a:p>
            <a:endParaRPr lang="ro-RO" sz="24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13</a:t>
            </a:fld>
            <a:endParaRPr lang="en-US" dirty="0"/>
          </a:p>
        </p:txBody>
      </p:sp>
    </p:spTree>
    <p:extLst>
      <p:ext uri="{BB962C8B-B14F-4D97-AF65-F5344CB8AC3E}">
        <p14:creationId xmlns:p14="http://schemas.microsoft.com/office/powerpoint/2010/main" xmlns="" val="181683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02. </a:t>
            </a:r>
            <a:r>
              <a:rPr lang="en-US" dirty="0" err="1"/>
              <a:t>Termeni</a:t>
            </a:r>
            <a:r>
              <a:rPr lang="en-US" dirty="0"/>
              <a:t>, d</a:t>
            </a:r>
            <a:r>
              <a:rPr lang="ro-RO" dirty="0" err="1"/>
              <a:t>efiniții</a:t>
            </a:r>
            <a:r>
              <a:rPr lang="ro-RO" dirty="0"/>
              <a:t> (2)</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695325" y="1360714"/>
            <a:ext cx="10801350" cy="4876573"/>
          </a:xfrm>
        </p:spPr>
        <p:txBody>
          <a:bodyPr>
            <a:normAutofit fontScale="85000" lnSpcReduction="10000"/>
          </a:bodyPr>
          <a:lstStyle/>
          <a:p>
            <a:pPr algn="just"/>
            <a:r>
              <a:rPr lang="ro-RO" sz="2400" b="1" dirty="0"/>
              <a:t>Prevenire </a:t>
            </a:r>
            <a:r>
              <a:rPr lang="ro-RO" sz="2400" dirty="0"/>
              <a:t>- reprezintă acțiunile și serviciile planificate și realizate la nivelul comunității, cu precădere prin activități de teren, care au în vedere asigurarea evitării unor situații de risc, cum ar fi: riscul de excluziune socială, violența, abandonul școlar, separarea copilului de familie etc.</a:t>
            </a:r>
          </a:p>
          <a:p>
            <a:pPr algn="just"/>
            <a:r>
              <a:rPr lang="ro-RO" sz="2400" b="1" dirty="0"/>
              <a:t>Plan de servicii </a:t>
            </a:r>
            <a:r>
              <a:rPr lang="ro-RO" sz="2400" dirty="0"/>
              <a:t>– Este documentul prin care se realizează planificarea acordării serviciilor, a beneficiilor, precum </a:t>
            </a:r>
            <a:r>
              <a:rPr lang="ro-RO" sz="2400" dirty="0" err="1"/>
              <a:t>şi</a:t>
            </a:r>
            <a:r>
              <a:rPr lang="ro-RO" sz="2400" dirty="0"/>
              <a:t> modul de acompaniere a familiei pe o perioadă de cel </a:t>
            </a:r>
            <a:r>
              <a:rPr lang="ro-RO" sz="2400" dirty="0" err="1"/>
              <a:t>puţin</a:t>
            </a:r>
            <a:r>
              <a:rPr lang="ro-RO" sz="2400" dirty="0"/>
              <a:t> 12 luni în vederea prevenirii separării copilului de familie. </a:t>
            </a:r>
          </a:p>
          <a:p>
            <a:pPr algn="just"/>
            <a:r>
              <a:rPr lang="ro-RO" sz="2400" b="1" dirty="0"/>
              <a:t>Responsabil de caz </a:t>
            </a:r>
            <a:r>
              <a:rPr lang="ro-RO" sz="2400" dirty="0"/>
              <a:t>– asistentul social/tehnicianul în asistență socială care îndeplinește în cadrul echipei comunitare rolul de manager de caz, asigurând: coordonarea activității echipei comunitare în  vederea elaborării, implementării, monitorizării planului de servicii; comunicarea la nivelul echipei comunitare, dar și comunicarea cu profesioniștii implicați în furnizarea serviciilor integrate; cooperarea intersectorială a lucrătorilor comunitari și profesioniștilor, cu scopul prevenirii separării copilului de familie.  </a:t>
            </a:r>
          </a:p>
          <a:p>
            <a:pPr algn="just"/>
            <a:r>
              <a:rPr lang="ro-RO" sz="2400" b="1" dirty="0"/>
              <a:t>Servicii integrate</a:t>
            </a:r>
            <a:r>
              <a:rPr lang="ro-RO" sz="2400" dirty="0"/>
              <a:t> – servicii din domeniul social, medical, educațional, furnizate de către membrii echipei comunitare care utilizează o bază de date comună, bazate pe o evaluare amănunțită a tuturor membrilor dintr-o gospodărie, respectând principiile managementului de caz.  </a:t>
            </a:r>
          </a:p>
          <a:p>
            <a:pPr algn="just"/>
            <a:r>
              <a:rPr lang="ro-RO" sz="2400" b="1" u="sng" dirty="0"/>
              <a:t>Vulnerabilitate </a:t>
            </a:r>
            <a:r>
              <a:rPr lang="ro-RO" sz="2400" dirty="0"/>
              <a:t>- stare de fapt existentă la un moment dat în familie, care poate afecta bunăstarea copilului și respectarea drepturilor sale.</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14</a:t>
            </a:fld>
            <a:endParaRPr lang="en-US" dirty="0"/>
          </a:p>
        </p:txBody>
      </p:sp>
    </p:spTree>
    <p:extLst>
      <p:ext uri="{BB962C8B-B14F-4D97-AF65-F5344CB8AC3E}">
        <p14:creationId xmlns:p14="http://schemas.microsoft.com/office/powerpoint/2010/main" xmlns="" val="3256859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F1EF5851-681E-5984-447C-E40CA07C7956}"/>
              </a:ext>
            </a:extLst>
          </p:cNvPr>
          <p:cNvSpPr>
            <a:spLocks noGrp="1"/>
          </p:cNvSpPr>
          <p:nvPr>
            <p:ph type="title"/>
          </p:nvPr>
        </p:nvSpPr>
        <p:spPr/>
        <p:txBody>
          <a:bodyPr/>
          <a:lstStyle/>
          <a:p>
            <a:r>
              <a:rPr lang="ro-RO" dirty="0"/>
              <a:t>Metodologie</a:t>
            </a:r>
            <a:r>
              <a:rPr lang="en-US" dirty="0"/>
              <a:t>, </a:t>
            </a:r>
            <a:r>
              <a:rPr lang="en-US" dirty="0" err="1"/>
              <a:t>cadrul</a:t>
            </a:r>
            <a:r>
              <a:rPr lang="en-US" dirty="0"/>
              <a:t> </a:t>
            </a:r>
            <a:r>
              <a:rPr lang="en-US" dirty="0" err="1"/>
              <a:t>legislativ</a:t>
            </a:r>
            <a:endParaRPr lang="en-US" dirty="0"/>
          </a:p>
        </p:txBody>
      </p:sp>
      <p:sp>
        <p:nvSpPr>
          <p:cNvPr id="5" name="Slide Number Placeholder 4">
            <a:extLst>
              <a:ext uri="{FF2B5EF4-FFF2-40B4-BE49-F238E27FC236}">
                <a16:creationId xmlns:a16="http://schemas.microsoft.com/office/drawing/2014/main" xmlns="" id="{BDE3ECCB-8225-8156-DE1B-1E02504BA3B2}"/>
              </a:ext>
            </a:extLst>
          </p:cNvPr>
          <p:cNvSpPr>
            <a:spLocks noGrp="1"/>
          </p:cNvSpPr>
          <p:nvPr>
            <p:ph type="sldNum" sz="quarter" idx="12"/>
          </p:nvPr>
        </p:nvSpPr>
        <p:spPr/>
        <p:txBody>
          <a:bodyPr/>
          <a:lstStyle/>
          <a:p>
            <a:fld id="{750C1F77-72F5-43F8-9226-1DB1CB2C2D83}" type="slidenum">
              <a:rPr lang="en-US" smtClean="0"/>
              <a:pPr/>
              <a:t>15</a:t>
            </a:fld>
            <a:endParaRPr lang="en-US"/>
          </a:p>
        </p:txBody>
      </p:sp>
      <p:sp>
        <p:nvSpPr>
          <p:cNvPr id="9" name="Text Placeholder 8">
            <a:extLst>
              <a:ext uri="{FF2B5EF4-FFF2-40B4-BE49-F238E27FC236}">
                <a16:creationId xmlns:a16="http://schemas.microsoft.com/office/drawing/2014/main" xmlns="" id="{15340902-173E-F69C-2C79-A9FB18AC9044}"/>
              </a:ext>
            </a:extLst>
          </p:cNvPr>
          <p:cNvSpPr>
            <a:spLocks noGrp="1"/>
          </p:cNvSpPr>
          <p:nvPr>
            <p:ph type="body" sz="quarter" idx="13"/>
          </p:nvPr>
        </p:nvSpPr>
        <p:spPr/>
        <p:txBody>
          <a:bodyPr/>
          <a:lstStyle/>
          <a:p>
            <a:r>
              <a:rPr lang="en-US" dirty="0"/>
              <a:t>03</a:t>
            </a:r>
          </a:p>
        </p:txBody>
      </p:sp>
      <p:sp>
        <p:nvSpPr>
          <p:cNvPr id="4" name="Footer Placeholder 3">
            <a:extLst>
              <a:ext uri="{FF2B5EF4-FFF2-40B4-BE49-F238E27FC236}">
                <a16:creationId xmlns:a16="http://schemas.microsoft.com/office/drawing/2014/main" xmlns="" id="{AC5FE060-F66F-7F37-1C4F-B37808AA0DA5}"/>
              </a:ext>
            </a:extLst>
          </p:cNvPr>
          <p:cNvSpPr>
            <a:spLocks noGrp="1"/>
          </p:cNvSpPr>
          <p:nvPr>
            <p:ph type="ftr" sz="quarter" idx="4294967295"/>
          </p:nvPr>
        </p:nvSpPr>
        <p:spPr>
          <a:xfrm>
            <a:off x="0" y="6561138"/>
            <a:ext cx="9563100" cy="184150"/>
          </a:xfrm>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55999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a:t>
            </a:r>
            <a:r>
              <a:rPr lang="en-US" dirty="0"/>
              <a:t>3</a:t>
            </a:r>
            <a:r>
              <a:rPr lang="ro-RO" dirty="0"/>
              <a:t>. Metodologie</a:t>
            </a:r>
            <a:r>
              <a:rPr lang="en-US" dirty="0"/>
              <a:t>, </a:t>
            </a:r>
            <a:r>
              <a:rPr lang="en-US" dirty="0" err="1"/>
              <a:t>cadrul</a:t>
            </a:r>
            <a:r>
              <a:rPr lang="en-US" dirty="0"/>
              <a:t> </a:t>
            </a:r>
            <a:r>
              <a:rPr lang="en-US" dirty="0" err="1"/>
              <a:t>legislativ</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fontScale="70000" lnSpcReduction="20000"/>
          </a:bodyPr>
          <a:lstStyle/>
          <a:p>
            <a:r>
              <a:rPr lang="ro-RO" sz="2800" b="1" dirty="0"/>
              <a:t>Cadru legislativ</a:t>
            </a:r>
          </a:p>
          <a:p>
            <a:pPr lvl="1" algn="just"/>
            <a:r>
              <a:rPr lang="ro-RO" sz="2600" dirty="0"/>
              <a:t>Legea nr. 156/2023 privind organizarea activității de prevenire a separării copilului de familie</a:t>
            </a:r>
          </a:p>
          <a:p>
            <a:pPr lvl="1" algn="just"/>
            <a:r>
              <a:rPr lang="ro-RO" sz="2600" dirty="0"/>
              <a:t>Legea nr. 190/2018 privind măsurile de punere în aplicare a Regulamentului 2016/679 al Parlamentului European privind protecția persoanelor fizice în ceea ce privește prelucrarea datelor cu caracter </a:t>
            </a:r>
            <a:r>
              <a:rPr lang="ro-RO" sz="2600" i="1" dirty="0"/>
              <a:t>personal</a:t>
            </a:r>
            <a:r>
              <a:rPr lang="ro-RO" sz="2600" dirty="0"/>
              <a:t> și privind libera circulație a acestor date</a:t>
            </a:r>
          </a:p>
          <a:p>
            <a:pPr lvl="1" algn="just"/>
            <a:r>
              <a:rPr lang="ro-RO" sz="2600" dirty="0"/>
              <a:t>Legea nr 272/2004 privind protecția și promovarea drepturilor copilului, republicată, cu modificările și completările ulterioare.</a:t>
            </a:r>
          </a:p>
          <a:p>
            <a:pPr lvl="1" algn="just"/>
            <a:r>
              <a:rPr lang="ro-RO" sz="2600" dirty="0"/>
              <a:t>Hotărârea de Guvern nr. 691/2015 pentru aprobarea Procedurii de monitorizare a modului de </a:t>
            </a:r>
            <a:r>
              <a:rPr lang="ro-RO" sz="2600" dirty="0" err="1"/>
              <a:t>creştere</a:t>
            </a:r>
            <a:r>
              <a:rPr lang="ro-RO" sz="2600" dirty="0"/>
              <a:t> </a:t>
            </a:r>
            <a:r>
              <a:rPr lang="ro-RO" sz="2600" dirty="0" err="1"/>
              <a:t>şi</a:t>
            </a:r>
            <a:r>
              <a:rPr lang="ro-RO" sz="2600" dirty="0"/>
              <a:t> îngrijire a copilului cu </a:t>
            </a:r>
            <a:r>
              <a:rPr lang="ro-RO" sz="2600" dirty="0" err="1"/>
              <a:t>părinţi</a:t>
            </a:r>
            <a:r>
              <a:rPr lang="ro-RO" sz="2600" dirty="0"/>
              <a:t> </a:t>
            </a:r>
            <a:r>
              <a:rPr lang="ro-RO" sz="2600" dirty="0" err="1"/>
              <a:t>plecaţi</a:t>
            </a:r>
            <a:r>
              <a:rPr lang="ro-RO" sz="2600" dirty="0"/>
              <a:t> la muncă în străinătate </a:t>
            </a:r>
            <a:r>
              <a:rPr lang="ro-RO" sz="2600" dirty="0" err="1"/>
              <a:t>şi</a:t>
            </a:r>
            <a:r>
              <a:rPr lang="ro-RO" sz="2600" dirty="0"/>
              <a:t> a serviciilor de care </a:t>
            </a:r>
            <a:r>
              <a:rPr lang="ro-RO" sz="2600" dirty="0" err="1"/>
              <a:t>aceştia</a:t>
            </a:r>
            <a:r>
              <a:rPr lang="ro-RO" sz="2600" dirty="0"/>
              <a:t> pot beneficia, precum </a:t>
            </a:r>
            <a:r>
              <a:rPr lang="ro-RO" sz="2600" dirty="0" err="1"/>
              <a:t>şi</a:t>
            </a:r>
            <a:r>
              <a:rPr lang="ro-RO" sz="2600" dirty="0"/>
              <a:t> pentru aprobarea Metodologiei de lucru privind colaborarea dintre </a:t>
            </a:r>
            <a:r>
              <a:rPr lang="ro-RO" sz="2600" dirty="0" err="1"/>
              <a:t>direcţiile</a:t>
            </a:r>
            <a:r>
              <a:rPr lang="ro-RO" sz="2600" dirty="0"/>
              <a:t> generale de </a:t>
            </a:r>
            <a:r>
              <a:rPr lang="ro-RO" sz="2600" dirty="0" err="1"/>
              <a:t>asistenţă</a:t>
            </a:r>
            <a:r>
              <a:rPr lang="ro-RO" sz="2600" dirty="0"/>
              <a:t> socială </a:t>
            </a:r>
            <a:r>
              <a:rPr lang="ro-RO" sz="2600" dirty="0" err="1"/>
              <a:t>şi</a:t>
            </a:r>
            <a:r>
              <a:rPr lang="ro-RO" sz="2600" dirty="0"/>
              <a:t> </a:t>
            </a:r>
            <a:r>
              <a:rPr lang="ro-RO" sz="2600" dirty="0" err="1"/>
              <a:t>protecţia</a:t>
            </a:r>
            <a:r>
              <a:rPr lang="ro-RO" sz="2600" dirty="0"/>
              <a:t> copilului </a:t>
            </a:r>
            <a:r>
              <a:rPr lang="ro-RO" sz="2600" dirty="0" err="1"/>
              <a:t>şi</a:t>
            </a:r>
            <a:r>
              <a:rPr lang="ro-RO" sz="2600" dirty="0"/>
              <a:t> serviciile publice de </a:t>
            </a:r>
            <a:r>
              <a:rPr lang="ro-RO" sz="2600" dirty="0" err="1"/>
              <a:t>asistenţă</a:t>
            </a:r>
            <a:r>
              <a:rPr lang="ro-RO" sz="2600" dirty="0"/>
              <a:t> socială </a:t>
            </a:r>
            <a:r>
              <a:rPr lang="ro-RO" sz="2600" dirty="0" err="1"/>
              <a:t>şi</a:t>
            </a:r>
            <a:r>
              <a:rPr lang="ro-RO" sz="2600" dirty="0"/>
              <a:t> a modelului standard al documentelor elaborate de către acestea. </a:t>
            </a:r>
          </a:p>
          <a:p>
            <a:pPr marL="216000" lvl="1" indent="0" algn="just">
              <a:buNone/>
            </a:pPr>
            <a:endParaRPr lang="ro-RO" sz="2400" dirty="0"/>
          </a:p>
          <a:p>
            <a:pPr lvl="1"/>
            <a:endParaRPr lang="ro-RO" sz="2400" dirty="0"/>
          </a:p>
          <a:p>
            <a:r>
              <a:rPr lang="ro-RO" sz="2600" b="1" dirty="0"/>
              <a:t>În </a:t>
            </a:r>
            <a:r>
              <a:rPr lang="en-US" sz="2600" b="1" dirty="0" err="1"/>
              <a:t>procesul</a:t>
            </a:r>
            <a:r>
              <a:rPr lang="en-US" sz="2600" b="1" dirty="0"/>
              <a:t> de </a:t>
            </a:r>
            <a:r>
              <a:rPr lang="ro-RO" sz="2600" b="1" dirty="0"/>
              <a:t>colectare</a:t>
            </a:r>
            <a:r>
              <a:rPr lang="en-US" sz="2600" b="1" dirty="0"/>
              <a:t> </a:t>
            </a:r>
            <a:r>
              <a:rPr lang="ro-RO" sz="2600" b="1" dirty="0"/>
              <a:t>a datelor prin intermediul interviurilor cu copii:</a:t>
            </a:r>
          </a:p>
          <a:p>
            <a:pPr lvl="1" algn="just"/>
            <a:r>
              <a:rPr lang="ro-RO" sz="2400" dirty="0"/>
              <a:t>se va solicita acordul scris al copilului care a împlinit 14 ani și urmează să fie intervievat</a:t>
            </a:r>
          </a:p>
          <a:p>
            <a:pPr lvl="1" algn="just"/>
            <a:r>
              <a:rPr lang="ro-RO" sz="2400" dirty="0"/>
              <a:t>pentru copiii singuri într-o gospodărie, neînsoțiți de părinți sau de un alt reprezentant legal, ori care nu se găsesc sub supravegherea legală a unor persoane, se va solicita acordul copiilor care urmează să fie intervievați în prezența unui reprezentant DGASPC</a:t>
            </a:r>
          </a:p>
          <a:p>
            <a:pPr lvl="1"/>
            <a:endParaRPr lang="ro-RO" sz="24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16</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en-US" sz="3200" b="1" dirty="0" err="1">
                <a:solidFill>
                  <a:schemeClr val="accent1"/>
                </a:solidFill>
                <a:ea typeface="+mj-ea"/>
                <a:cs typeface="+mj-cs"/>
              </a:rPr>
              <a:t>Cadrul</a:t>
            </a:r>
            <a:r>
              <a:rPr lang="en-US" sz="3200" b="1" dirty="0">
                <a:solidFill>
                  <a:schemeClr val="accent1"/>
                </a:solidFill>
                <a:ea typeface="+mj-ea"/>
                <a:cs typeface="+mj-cs"/>
              </a:rPr>
              <a:t> </a:t>
            </a:r>
            <a:r>
              <a:rPr lang="en-US" sz="3200" b="1" dirty="0" err="1">
                <a:solidFill>
                  <a:schemeClr val="accent1"/>
                </a:solidFill>
                <a:ea typeface="+mj-ea"/>
                <a:cs typeface="+mj-cs"/>
              </a:rPr>
              <a:t>legislativ</a:t>
            </a:r>
            <a:endParaRPr lang="en-US" sz="3200" b="1" dirty="0">
              <a:solidFill>
                <a:schemeClr val="accent1"/>
              </a:solidFill>
              <a:ea typeface="+mj-ea"/>
              <a:cs typeface="+mj-cs"/>
            </a:endParaRPr>
          </a:p>
        </p:txBody>
      </p:sp>
    </p:spTree>
    <p:extLst>
      <p:ext uri="{BB962C8B-B14F-4D97-AF65-F5344CB8AC3E}">
        <p14:creationId xmlns:p14="http://schemas.microsoft.com/office/powerpoint/2010/main" xmlns="" val="2465140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0F26EE62-1AB1-D196-84BD-64D2D9B8E5FF}"/>
              </a:ext>
            </a:extLst>
          </p:cNvPr>
          <p:cNvSpPr>
            <a:spLocks noGrp="1"/>
          </p:cNvSpPr>
          <p:nvPr>
            <p:ph type="title"/>
          </p:nvPr>
        </p:nvSpPr>
        <p:spPr/>
        <p:txBody>
          <a:bodyPr/>
          <a:lstStyle/>
          <a:p>
            <a:r>
              <a:rPr lang="ro-RO" dirty="0"/>
              <a:t>Protecția și confidențialitatea datelor</a:t>
            </a:r>
            <a:endParaRPr lang="en-US" dirty="0"/>
          </a:p>
        </p:txBody>
      </p:sp>
      <p:sp>
        <p:nvSpPr>
          <p:cNvPr id="5" name="Slide Number Placeholder 4">
            <a:extLst>
              <a:ext uri="{FF2B5EF4-FFF2-40B4-BE49-F238E27FC236}">
                <a16:creationId xmlns:a16="http://schemas.microsoft.com/office/drawing/2014/main" xmlns="" id="{B6331FBE-3ACB-285A-435F-7ECF6E0A0BAA}"/>
              </a:ext>
            </a:extLst>
          </p:cNvPr>
          <p:cNvSpPr>
            <a:spLocks noGrp="1"/>
          </p:cNvSpPr>
          <p:nvPr>
            <p:ph type="sldNum" sz="quarter" idx="12"/>
          </p:nvPr>
        </p:nvSpPr>
        <p:spPr/>
        <p:txBody>
          <a:bodyPr/>
          <a:lstStyle/>
          <a:p>
            <a:fld id="{750C1F77-72F5-43F8-9226-1DB1CB2C2D83}" type="slidenum">
              <a:rPr lang="en-US" smtClean="0"/>
              <a:pPr/>
              <a:t>17</a:t>
            </a:fld>
            <a:endParaRPr lang="en-US"/>
          </a:p>
        </p:txBody>
      </p:sp>
      <p:sp>
        <p:nvSpPr>
          <p:cNvPr id="9" name="Text Placeholder 8">
            <a:extLst>
              <a:ext uri="{FF2B5EF4-FFF2-40B4-BE49-F238E27FC236}">
                <a16:creationId xmlns:a16="http://schemas.microsoft.com/office/drawing/2014/main" xmlns="" id="{1147A4A2-D625-1746-22DF-E5468E48294E}"/>
              </a:ext>
            </a:extLst>
          </p:cNvPr>
          <p:cNvSpPr>
            <a:spLocks noGrp="1"/>
          </p:cNvSpPr>
          <p:nvPr>
            <p:ph type="body" sz="quarter" idx="13"/>
          </p:nvPr>
        </p:nvSpPr>
        <p:spPr/>
        <p:txBody>
          <a:bodyPr/>
          <a:lstStyle/>
          <a:p>
            <a:r>
              <a:rPr lang="en-US" dirty="0"/>
              <a:t>04</a:t>
            </a:r>
          </a:p>
        </p:txBody>
      </p:sp>
      <p:sp>
        <p:nvSpPr>
          <p:cNvPr id="4" name="Footer Placeholder 3">
            <a:extLst>
              <a:ext uri="{FF2B5EF4-FFF2-40B4-BE49-F238E27FC236}">
                <a16:creationId xmlns:a16="http://schemas.microsoft.com/office/drawing/2014/main" xmlns="" id="{E706CB67-7379-69CF-62C0-ACC34D3FEF66}"/>
              </a:ext>
            </a:extLst>
          </p:cNvPr>
          <p:cNvSpPr>
            <a:spLocks noGrp="1"/>
          </p:cNvSpPr>
          <p:nvPr>
            <p:ph type="ftr" sz="quarter" idx="4294967295"/>
          </p:nvPr>
        </p:nvSpPr>
        <p:spPr>
          <a:xfrm>
            <a:off x="0" y="6561138"/>
            <a:ext cx="9563100" cy="184150"/>
          </a:xfrm>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848491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a:t>
            </a:r>
            <a:r>
              <a:rPr lang="en-US" dirty="0"/>
              <a:t>4</a:t>
            </a:r>
            <a:r>
              <a:rPr lang="ro-RO" dirty="0"/>
              <a:t>. Protecția și confidențialitatea datelor</a:t>
            </a:r>
            <a:r>
              <a:rPr lang="en-US" dirty="0"/>
              <a:t> (1)</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695325" y="1926771"/>
            <a:ext cx="10801350" cy="4310516"/>
          </a:xfrm>
        </p:spPr>
        <p:txBody>
          <a:bodyPr>
            <a:normAutofit/>
          </a:bodyPr>
          <a:lstStyle/>
          <a:p>
            <a:r>
              <a:rPr lang="ro-RO" b="1" dirty="0"/>
              <a:t>Fiecare utilizator trebuie să respecte următoarele reguli:</a:t>
            </a:r>
            <a:endParaRPr lang="en-US" b="1" dirty="0"/>
          </a:p>
          <a:p>
            <a:pPr marL="0" indent="0">
              <a:buNone/>
            </a:pPr>
            <a:endParaRPr lang="ro-RO" dirty="0"/>
          </a:p>
          <a:p>
            <a:pPr lvl="1" algn="just"/>
            <a:r>
              <a:rPr lang="ro-RO" sz="2000" dirty="0"/>
              <a:t>parola de acces să nu aibă </a:t>
            </a:r>
            <a:r>
              <a:rPr lang="ro-RO" sz="2000" dirty="0" err="1"/>
              <a:t>legatură</a:t>
            </a:r>
            <a:r>
              <a:rPr lang="en-US" sz="2000" dirty="0"/>
              <a:t> </a:t>
            </a:r>
            <a:r>
              <a:rPr lang="ro-RO" sz="2000" dirty="0"/>
              <a:t>/</a:t>
            </a:r>
            <a:r>
              <a:rPr lang="en-US" sz="2000" dirty="0"/>
              <a:t> </a:t>
            </a:r>
            <a:r>
              <a:rPr lang="ro-RO" sz="2000" dirty="0"/>
              <a:t>să nu conțină date personale ale angajatului (ex. numele, prenumele, anul nașterii etc.)</a:t>
            </a:r>
          </a:p>
          <a:p>
            <a:pPr lvl="1" algn="just"/>
            <a:r>
              <a:rPr lang="ro-RO" sz="2000" dirty="0"/>
              <a:t>parola va fi schimbată conform regulilor interne/comunicate, la intervale determinate</a:t>
            </a:r>
          </a:p>
          <a:p>
            <a:pPr lvl="1" algn="just"/>
            <a:r>
              <a:rPr lang="ro-RO" sz="2000" dirty="0"/>
              <a:t>parola este confidențială și nu va fi comunicată/dezvăluită niciunui terț</a:t>
            </a:r>
            <a:endParaRPr lang="en-US" sz="2000" dirty="0"/>
          </a:p>
          <a:p>
            <a:pPr marL="216000" lvl="1" indent="0">
              <a:buNone/>
            </a:pPr>
            <a:endParaRPr lang="ro-RO" sz="2000" dirty="0"/>
          </a:p>
          <a:p>
            <a:r>
              <a:rPr lang="ro-RO" b="1" dirty="0"/>
              <a:t>Accesul direct la tabletele/computerele și/sau stațiile de lucru:</a:t>
            </a:r>
          </a:p>
          <a:p>
            <a:pPr lvl="1" algn="just"/>
            <a:r>
              <a:rPr lang="ro-RO" sz="2000" dirty="0"/>
              <a:t>tabletele sunt pentru activitatea de teren, iar utilizatorii se vor asigura că nimeni nu are acces neautorizat la datele stocate pe acestea</a:t>
            </a:r>
          </a:p>
          <a:p>
            <a:pPr lvl="1" algn="just"/>
            <a:r>
              <a:rPr lang="ro-RO" sz="2000" dirty="0"/>
              <a:t>utilizatorii pot să păstreze tabletele, după finalul programului de muncă, însă, în acest caz, vor asigura securitatea fizică a tabletei şi se vor asigura că nimeni nu are acces neautorizat la datele stocate pe aceasta şi în aplicația </a:t>
            </a:r>
            <a:r>
              <a:rPr lang="en-US" sz="2000" dirty="0" err="1"/>
              <a:t>Observatorul</a:t>
            </a:r>
            <a:r>
              <a:rPr lang="en-US" sz="2000" dirty="0"/>
              <a:t> </a:t>
            </a:r>
            <a:r>
              <a:rPr lang="en-US" sz="2000" dirty="0" err="1"/>
              <a:t>Copilului</a:t>
            </a:r>
            <a:r>
              <a:rPr lang="en-US" sz="2000" dirty="0"/>
              <a:t> </a:t>
            </a:r>
            <a:endParaRPr lang="ro-RO" sz="20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18</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a:xfrm>
            <a:off x="695324" y="815465"/>
            <a:ext cx="9667875" cy="730305"/>
          </a:xfrm>
        </p:spPr>
        <p:txBody>
          <a:bodyPr/>
          <a:lstStyle/>
          <a:p>
            <a:r>
              <a:rPr lang="ro-RO" dirty="0"/>
              <a:t>Instruirea utilizatorilor de date personale conform Regulamentului (UE) 2016/679 și a Legii nr. 190/2018 (1)</a:t>
            </a:r>
          </a:p>
        </p:txBody>
      </p:sp>
    </p:spTree>
    <p:extLst>
      <p:ext uri="{BB962C8B-B14F-4D97-AF65-F5344CB8AC3E}">
        <p14:creationId xmlns:p14="http://schemas.microsoft.com/office/powerpoint/2010/main" xmlns="" val="105094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a:t>
            </a:r>
            <a:r>
              <a:rPr lang="en-US" dirty="0"/>
              <a:t>4</a:t>
            </a:r>
            <a:r>
              <a:rPr lang="ro-RO" dirty="0"/>
              <a:t>. Protecția și confidențialitatea datelor</a:t>
            </a:r>
            <a:r>
              <a:rPr lang="en-US" dirty="0"/>
              <a:t> (2)</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lnSpcReduction="10000"/>
          </a:bodyPr>
          <a:lstStyle/>
          <a:p>
            <a:r>
              <a:rPr lang="ro-RO" sz="2400" b="1" dirty="0"/>
              <a:t>Manipularea și utilizarea tabletelor/stației lui de lucru/a computerului:</a:t>
            </a:r>
          </a:p>
          <a:p>
            <a:pPr lvl="1" algn="just"/>
            <a:r>
              <a:rPr lang="ro-RO" sz="2200" dirty="0"/>
              <a:t>utilizatorul va asigura securitatea fizică a tabletei</a:t>
            </a:r>
          </a:p>
          <a:p>
            <a:pPr lvl="1" algn="just"/>
            <a:r>
              <a:rPr lang="ro-RO" sz="2200" dirty="0"/>
              <a:t>atunci când părăsește tableta/stația de lucru/computerul utilizatorul are obligația de a plasa echipamentul folosit în stand-by/închis</a:t>
            </a:r>
          </a:p>
          <a:p>
            <a:pPr lvl="1" algn="just"/>
            <a:r>
              <a:rPr lang="ro-RO" sz="2200" dirty="0"/>
              <a:t>la finalul programului, utilizatorul se va asigura că stația de lucru/computerul este închis</a:t>
            </a:r>
          </a:p>
          <a:p>
            <a:pPr lvl="1" algn="just"/>
            <a:r>
              <a:rPr lang="ro-RO" sz="2200" dirty="0"/>
              <a:t>se va utiliza antivirusul în mod corespunzător și să nu se va proceda la dezinstalarea acestuia de pe tableta/computerul/stația de lucru utilizată</a:t>
            </a:r>
          </a:p>
          <a:p>
            <a:pPr lvl="1" algn="just"/>
            <a:r>
              <a:rPr lang="ro-RO" sz="2200" dirty="0"/>
              <a:t>se va manipula cu atenție tableta/emailul, astfel încât să se prevină deschiderea unor emailuri virusate/care conțin viruși informatici și se va anunța angajatorul/responsabilul cu IT și securitatea informației dacă există vreo suspiciune în acest sens</a:t>
            </a:r>
          </a:p>
          <a:p>
            <a:pPr lvl="1" algn="just"/>
            <a:r>
              <a:rPr lang="ro-RO" sz="2200" dirty="0"/>
              <a:t>se vor respecta informările și atenționările de securitate primite din partea angajatorului/responsabilului IT și securitatea informației</a:t>
            </a:r>
          </a:p>
          <a:p>
            <a:pPr lvl="1" algn="just"/>
            <a:r>
              <a:rPr lang="ro-RO" sz="2200" dirty="0"/>
              <a:t>orice pierdere a tabletei/a datelor personale/a documentelor care conțin date personale, inclusiv orice accesare neautorizată a tabletei va fi comunicată de îndată</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19</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dirty="0"/>
              <a:t>Instruirea utilizatorilor de date personale conform Regulamentului (UE) 2016/679 și a Legii nr. 190/2018 (2)</a:t>
            </a:r>
          </a:p>
        </p:txBody>
      </p:sp>
    </p:spTree>
    <p:extLst>
      <p:ext uri="{BB962C8B-B14F-4D97-AF65-F5344CB8AC3E}">
        <p14:creationId xmlns:p14="http://schemas.microsoft.com/office/powerpoint/2010/main" xmlns="" val="1298493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platzhalter 25">
            <a:extLst>
              <a:ext uri="{FF2B5EF4-FFF2-40B4-BE49-F238E27FC236}">
                <a16:creationId xmlns:a16="http://schemas.microsoft.com/office/drawing/2014/main" xmlns="" id="{8C1BC4BB-F77C-97E5-8902-BF3C054DD0B2}"/>
              </a:ext>
            </a:extLst>
          </p:cNvPr>
          <p:cNvSpPr>
            <a:spLocks noGrp="1"/>
          </p:cNvSpPr>
          <p:nvPr>
            <p:ph type="body" sz="quarter" idx="31"/>
          </p:nvPr>
        </p:nvSpPr>
        <p:spPr/>
        <p:txBody>
          <a:bodyPr/>
          <a:lstStyle/>
          <a:p>
            <a:r>
              <a:rPr lang="ro-RO" dirty="0"/>
              <a:t>Agenda</a:t>
            </a:r>
            <a:endParaRPr lang="en-US" dirty="0"/>
          </a:p>
        </p:txBody>
      </p:sp>
      <p:sp>
        <p:nvSpPr>
          <p:cNvPr id="27" name="Foliennummernplatzhalter 26">
            <a:extLst>
              <a:ext uri="{FF2B5EF4-FFF2-40B4-BE49-F238E27FC236}">
                <a16:creationId xmlns:a16="http://schemas.microsoft.com/office/drawing/2014/main" xmlns="" id="{33BB35B5-0745-6747-6D5C-D1CE8C8E733D}"/>
              </a:ext>
            </a:extLst>
          </p:cNvPr>
          <p:cNvSpPr>
            <a:spLocks noGrp="1"/>
          </p:cNvSpPr>
          <p:nvPr>
            <p:ph type="sldNum" sz="quarter" idx="12"/>
          </p:nvPr>
        </p:nvSpPr>
        <p:spPr>
          <a:xfrm>
            <a:off x="10925174" y="6320153"/>
            <a:ext cx="569119" cy="184666"/>
          </a:xfrm>
        </p:spPr>
        <p:txBody>
          <a:bodyPr/>
          <a:lstStyle/>
          <a:p>
            <a:fld id="{750C1F77-72F5-43F8-9226-1DB1CB2C2D83}" type="slidenum">
              <a:rPr lang="en-US" smtClean="0"/>
              <a:pPr/>
              <a:t>2</a:t>
            </a:fld>
            <a:endParaRPr lang="en-US" dirty="0"/>
          </a:p>
        </p:txBody>
      </p:sp>
      <p:graphicFrame>
        <p:nvGraphicFramePr>
          <p:cNvPr id="2" name="Tabelle 18">
            <a:extLst>
              <a:ext uri="{FF2B5EF4-FFF2-40B4-BE49-F238E27FC236}">
                <a16:creationId xmlns:a16="http://schemas.microsoft.com/office/drawing/2014/main" xmlns="" id="{9B57458C-BD99-6AA2-8B2D-CFB38867F9D7}"/>
              </a:ext>
            </a:extLst>
          </p:cNvPr>
          <p:cNvGraphicFramePr>
            <a:graphicFrameLocks/>
          </p:cNvGraphicFramePr>
          <p:nvPr>
            <p:extLst>
              <p:ext uri="{D42A27DB-BD31-4B8C-83A1-F6EECF244321}">
                <p14:modId xmlns:p14="http://schemas.microsoft.com/office/powerpoint/2010/main" xmlns="" val="2744077328"/>
              </p:ext>
            </p:extLst>
          </p:nvPr>
        </p:nvGraphicFramePr>
        <p:xfrm>
          <a:off x="4629150" y="904875"/>
          <a:ext cx="6934200" cy="5151120"/>
        </p:xfrm>
        <a:graphic>
          <a:graphicData uri="http://schemas.openxmlformats.org/drawingml/2006/table">
            <a:tbl>
              <a:tblPr firstRow="1" bandRow="1">
                <a:tableStyleId>{0E3FDE45-AF77-4B5C-9715-49D594BDF05E}</a:tableStyleId>
              </a:tblPr>
              <a:tblGrid>
                <a:gridCol w="741503">
                  <a:extLst>
                    <a:ext uri="{9D8B030D-6E8A-4147-A177-3AD203B41FA5}">
                      <a16:colId xmlns:a16="http://schemas.microsoft.com/office/drawing/2014/main" xmlns="" val="2460862103"/>
                    </a:ext>
                  </a:extLst>
                </a:gridCol>
                <a:gridCol w="6192697">
                  <a:extLst>
                    <a:ext uri="{9D8B030D-6E8A-4147-A177-3AD203B41FA5}">
                      <a16:colId xmlns:a16="http://schemas.microsoft.com/office/drawing/2014/main" xmlns="" val="2805112209"/>
                    </a:ext>
                  </a:extLst>
                </a:gridCol>
              </a:tblGrid>
              <a:tr h="381988">
                <a:tc>
                  <a:txBody>
                    <a:bodyPr/>
                    <a:lstStyle/>
                    <a:p>
                      <a:r>
                        <a:rPr kumimoji="0" lang="ro-RO" sz="2000" b="0" i="0" u="none" strike="noStrike" kern="1200" cap="none" spc="0" normalizeH="0" baseline="0" noProof="0" dirty="0">
                          <a:ln>
                            <a:noFill/>
                          </a:ln>
                          <a:solidFill>
                            <a:srgbClr val="005083"/>
                          </a:solidFill>
                          <a:effectLst/>
                          <a:uLnTx/>
                          <a:uFillTx/>
                          <a:latin typeface="+mn-lt"/>
                          <a:ea typeface="+mn-ea"/>
                          <a:cs typeface="+mn-cs"/>
                        </a:rPr>
                        <a:t>01</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Introducere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58840079"/>
                  </a:ext>
                </a:extLst>
              </a:tr>
              <a:tr h="381988">
                <a:tc>
                  <a:txBody>
                    <a:bodyPr/>
                    <a:lstStyle/>
                    <a:p>
                      <a:r>
                        <a:rPr kumimoji="0" lang="ro-RO" sz="2000" b="0" i="0" u="none" strike="noStrike" kern="1200" cap="none" spc="0" normalizeH="0" baseline="0" noProof="0">
                          <a:ln>
                            <a:noFill/>
                          </a:ln>
                          <a:solidFill>
                            <a:srgbClr val="005083"/>
                          </a:solidFill>
                          <a:effectLst/>
                          <a:uLnTx/>
                          <a:uFillTx/>
                          <a:latin typeface="+mn-lt"/>
                          <a:ea typeface="+mn-ea"/>
                          <a:cs typeface="+mn-cs"/>
                        </a:rPr>
                        <a:t>02</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Termeni, definiții</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20456290"/>
                  </a:ext>
                </a:extLst>
              </a:tr>
              <a:tr h="381988">
                <a:tc>
                  <a:txBody>
                    <a:bodyPr/>
                    <a:lstStyle/>
                    <a:p>
                      <a:r>
                        <a:rPr kumimoji="0" lang="ro-RO" sz="2000" b="0" i="0" u="none" strike="noStrike" kern="1200" cap="none" spc="0" normalizeH="0" baseline="0" noProof="0">
                          <a:ln>
                            <a:noFill/>
                          </a:ln>
                          <a:solidFill>
                            <a:srgbClr val="005083"/>
                          </a:solidFill>
                          <a:effectLst/>
                          <a:uLnTx/>
                          <a:uFillTx/>
                          <a:latin typeface="+mn-lt"/>
                          <a:ea typeface="+mn-ea"/>
                          <a:cs typeface="+mn-cs"/>
                        </a:rPr>
                        <a:t>03</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a:ln>
                            <a:noFill/>
                          </a:ln>
                          <a:solidFill>
                            <a:srgbClr val="000000"/>
                          </a:solidFill>
                          <a:effectLst/>
                          <a:uLnTx/>
                          <a:uFillTx/>
                          <a:latin typeface="+mn-lt"/>
                          <a:ea typeface="+mn-ea"/>
                          <a:cs typeface="+mn-cs"/>
                        </a:rPr>
                        <a:t>Metodologii, cadru legislativ</a:t>
                      </a:r>
                      <a:endParaRPr kumimoji="0" lang="ro-RO" sz="2000" b="1" i="0" u="none" strike="noStrike" kern="1200" cap="none" spc="0" normalizeH="0" baseline="0" noProof="0" dirty="0">
                        <a:ln>
                          <a:noFill/>
                        </a:ln>
                        <a:solidFill>
                          <a:srgbClr val="000000"/>
                        </a:solidFill>
                        <a:effectLst/>
                        <a:uLnTx/>
                        <a:uFillTx/>
                        <a:latin typeface="+mn-lt"/>
                        <a:ea typeface="+mn-ea"/>
                        <a:cs typeface="+mn-cs"/>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63175769"/>
                  </a:ext>
                </a:extLst>
              </a:tr>
              <a:tr h="381988">
                <a:tc>
                  <a:txBody>
                    <a:bodyPr/>
                    <a:lstStyle/>
                    <a:p>
                      <a:r>
                        <a:rPr kumimoji="0" lang="ro-RO" sz="2000" b="0" i="0" u="none" strike="noStrike" kern="1200" cap="none" spc="0" normalizeH="0" baseline="0" noProof="0">
                          <a:ln>
                            <a:noFill/>
                          </a:ln>
                          <a:solidFill>
                            <a:srgbClr val="005083"/>
                          </a:solidFill>
                          <a:effectLst/>
                          <a:uLnTx/>
                          <a:uFillTx/>
                          <a:latin typeface="+mn-lt"/>
                          <a:ea typeface="+mn-ea"/>
                          <a:cs typeface="+mn-cs"/>
                        </a:rPr>
                        <a:t>04</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a:ln>
                            <a:noFill/>
                          </a:ln>
                          <a:solidFill>
                            <a:srgbClr val="000000"/>
                          </a:solidFill>
                          <a:effectLst/>
                          <a:uLnTx/>
                          <a:uFillTx/>
                          <a:latin typeface="+mn-lt"/>
                          <a:ea typeface="+mn-ea"/>
                          <a:cs typeface="+mn-cs"/>
                        </a:rPr>
                        <a:t>Protecția și confidențialitatea datelor</a:t>
                      </a:r>
                      <a:endParaRPr kumimoji="0" lang="ro-RO" sz="2000" b="1" i="0" u="none" strike="noStrike" kern="1200" cap="none" spc="0" normalizeH="0" baseline="0" noProof="0" dirty="0">
                        <a:ln>
                          <a:noFill/>
                        </a:ln>
                        <a:solidFill>
                          <a:srgbClr val="000000"/>
                        </a:solidFill>
                        <a:effectLst/>
                        <a:uLnTx/>
                        <a:uFillTx/>
                        <a:latin typeface="+mn-lt"/>
                        <a:ea typeface="+mn-ea"/>
                        <a:cs typeface="+mn-cs"/>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246573695"/>
                  </a:ext>
                </a:extLst>
              </a:tr>
              <a:tr h="381988">
                <a:tc>
                  <a:txBody>
                    <a:bodyPr/>
                    <a:lstStyle/>
                    <a:p>
                      <a:r>
                        <a:rPr kumimoji="0" lang="ro-RO" sz="2000" b="0" i="0" u="none" strike="noStrike" kern="1200" cap="none" spc="0" normalizeH="0" baseline="0" noProof="0">
                          <a:ln>
                            <a:noFill/>
                          </a:ln>
                          <a:solidFill>
                            <a:srgbClr val="005083"/>
                          </a:solidFill>
                          <a:effectLst/>
                          <a:uLnTx/>
                          <a:uFillTx/>
                          <a:latin typeface="+mn-lt"/>
                          <a:ea typeface="+mn-ea"/>
                          <a:cs typeface="+mn-cs"/>
                        </a:rPr>
                        <a:t>05</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Dimensiuni și vulnerabilități, pachet minim de servicii</a:t>
                      </a: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42949803"/>
                  </a:ext>
                </a:extLst>
              </a:tr>
              <a:tr h="381988">
                <a:tc>
                  <a:txBody>
                    <a:bodyPr/>
                    <a:lstStyle/>
                    <a:p>
                      <a:r>
                        <a:rPr kumimoji="0" lang="ro-RO" sz="2000" b="0" i="0" u="none" strike="noStrike" kern="1200" cap="none" spc="0" normalizeH="0" baseline="0" noProof="0" dirty="0">
                          <a:ln>
                            <a:noFill/>
                          </a:ln>
                          <a:solidFill>
                            <a:srgbClr val="005083"/>
                          </a:solidFill>
                          <a:effectLst/>
                          <a:uLnTx/>
                          <a:uFillTx/>
                          <a:latin typeface="+mn-lt"/>
                          <a:ea typeface="+mn-ea"/>
                          <a:cs typeface="+mn-cs"/>
                        </a:rPr>
                        <a:t>06</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Utilizare tabletă</a:t>
                      </a: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166239115"/>
                  </a:ext>
                </a:extLst>
              </a:tr>
              <a:tr h="381988">
                <a:tc>
                  <a:txBody>
                    <a:bodyPr/>
                    <a:lstStyle/>
                    <a:p>
                      <a:r>
                        <a:rPr kumimoji="0" lang="ro-RO" sz="2000" b="0" i="0" u="none" strike="noStrike" kern="1200" cap="none" spc="0" normalizeH="0" baseline="0" noProof="0" dirty="0">
                          <a:ln>
                            <a:noFill/>
                          </a:ln>
                          <a:solidFill>
                            <a:srgbClr val="005083"/>
                          </a:solidFill>
                          <a:effectLst/>
                          <a:uLnTx/>
                          <a:uFillTx/>
                          <a:latin typeface="+mn-lt"/>
                          <a:ea typeface="+mn-ea"/>
                          <a:cs typeface="+mn-cs"/>
                        </a:rPr>
                        <a:t>07</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Prezentarea aplicației mobile </a:t>
                      </a:r>
                      <a:r>
                        <a:rPr kumimoji="0" lang="en-US" sz="2000" b="1" i="0" u="none" strike="noStrike" kern="1200" cap="none" spc="0" normalizeH="0" baseline="0" noProof="0" dirty="0" err="1">
                          <a:ln>
                            <a:noFill/>
                          </a:ln>
                          <a:solidFill>
                            <a:srgbClr val="000000"/>
                          </a:solidFill>
                          <a:effectLst/>
                          <a:uLnTx/>
                          <a:uFillTx/>
                          <a:latin typeface="+mn-lt"/>
                          <a:ea typeface="+mn-ea"/>
                          <a:cs typeface="+mn-cs"/>
                        </a:rPr>
                        <a:t>Observatorul</a:t>
                      </a:r>
                      <a:r>
                        <a:rPr kumimoji="0" lang="en-US" sz="2000" b="1" i="0" u="none" strike="noStrike" kern="1200" cap="none" spc="0" normalizeH="0" baseline="0" noProof="0" dirty="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a:ln>
                            <a:noFill/>
                          </a:ln>
                          <a:solidFill>
                            <a:srgbClr val="000000"/>
                          </a:solidFill>
                          <a:effectLst/>
                          <a:uLnTx/>
                          <a:uFillTx/>
                          <a:latin typeface="+mn-lt"/>
                          <a:ea typeface="+mn-ea"/>
                          <a:cs typeface="+mn-cs"/>
                        </a:rPr>
                        <a:t>Copilului</a:t>
                      </a:r>
                      <a:r>
                        <a:rPr kumimoji="0" lang="en-US" sz="2000" b="1" i="0" u="none" strike="noStrike" kern="1200" cap="none" spc="0" normalizeH="0" baseline="0" noProof="0" dirty="0">
                          <a:ln>
                            <a:noFill/>
                          </a:ln>
                          <a:solidFill>
                            <a:srgbClr val="000000"/>
                          </a:solidFill>
                          <a:effectLst/>
                          <a:uLnTx/>
                          <a:uFillTx/>
                          <a:latin typeface="+mn-lt"/>
                          <a:ea typeface="+mn-ea"/>
                          <a:cs typeface="+mn-cs"/>
                        </a:rPr>
                        <a:t> </a:t>
                      </a:r>
                      <a:endParaRPr kumimoji="0" lang="ro-RO" sz="2000" b="1" i="0" u="none" strike="noStrike" kern="1200" cap="none" spc="0" normalizeH="0" baseline="0" noProof="0" dirty="0">
                        <a:ln>
                          <a:noFill/>
                        </a:ln>
                        <a:solidFill>
                          <a:srgbClr val="000000"/>
                        </a:solidFill>
                        <a:effectLst/>
                        <a:uLnTx/>
                        <a:uFillTx/>
                        <a:latin typeface="+mn-lt"/>
                        <a:ea typeface="+mn-ea"/>
                        <a:cs typeface="+mn-cs"/>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502325523"/>
                  </a:ext>
                </a:extLst>
              </a:tr>
              <a:tr h="381988">
                <a:tc>
                  <a:txBody>
                    <a:bodyPr/>
                    <a:lstStyle/>
                    <a:p>
                      <a:r>
                        <a:rPr kumimoji="0" lang="ro-RO" sz="2000" b="0" i="0" u="none" strike="noStrike" kern="1200" cap="none" spc="0" normalizeH="0" baseline="0" noProof="0" dirty="0">
                          <a:ln>
                            <a:noFill/>
                          </a:ln>
                          <a:solidFill>
                            <a:srgbClr val="005083"/>
                          </a:solidFill>
                          <a:effectLst/>
                          <a:uLnTx/>
                          <a:uFillTx/>
                          <a:latin typeface="+mn-lt"/>
                          <a:ea typeface="+mn-ea"/>
                          <a:cs typeface="+mn-cs"/>
                        </a:rPr>
                        <a:t>08</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Exerciții practice aplicație mobilă</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81557483"/>
                  </a:ext>
                </a:extLst>
              </a:tr>
              <a:tr h="381988">
                <a:tc>
                  <a:txBody>
                    <a:bodyPr/>
                    <a:lstStyle/>
                    <a:p>
                      <a:r>
                        <a:rPr kumimoji="0" lang="ro-RO" sz="2000" b="0" i="0" u="none" strike="noStrike" kern="1200" cap="none" spc="0" normalizeH="0" baseline="0" noProof="0" dirty="0">
                          <a:ln>
                            <a:noFill/>
                          </a:ln>
                          <a:solidFill>
                            <a:srgbClr val="005083"/>
                          </a:solidFill>
                          <a:effectLst/>
                          <a:uLnTx/>
                          <a:uFillTx/>
                          <a:latin typeface="+mn-lt"/>
                          <a:ea typeface="+mn-ea"/>
                          <a:cs typeface="+mn-cs"/>
                        </a:rPr>
                        <a:t>09</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Prezentarea platformei web </a:t>
                      </a:r>
                      <a:r>
                        <a:rPr kumimoji="0" lang="en-US" sz="2000" b="1" i="0" u="none" strike="noStrike" kern="1200" cap="none" spc="0" normalizeH="0" baseline="0" noProof="0" dirty="0" err="1">
                          <a:ln>
                            <a:noFill/>
                          </a:ln>
                          <a:solidFill>
                            <a:srgbClr val="000000"/>
                          </a:solidFill>
                          <a:effectLst/>
                          <a:uLnTx/>
                          <a:uFillTx/>
                          <a:latin typeface="+mn-lt"/>
                          <a:ea typeface="+mn-ea"/>
                          <a:cs typeface="+mn-cs"/>
                        </a:rPr>
                        <a:t>Observatorul</a:t>
                      </a:r>
                      <a:r>
                        <a:rPr kumimoji="0" lang="en-US" sz="2000" b="1" i="0" u="none" strike="noStrike" kern="1200" cap="none" spc="0" normalizeH="0" baseline="0" noProof="0" dirty="0">
                          <a:ln>
                            <a:noFill/>
                          </a:ln>
                          <a:solidFill>
                            <a:srgbClr val="000000"/>
                          </a:solidFill>
                          <a:effectLst/>
                          <a:uLnTx/>
                          <a:uFillTx/>
                          <a:latin typeface="+mn-lt"/>
                          <a:ea typeface="+mn-ea"/>
                          <a:cs typeface="+mn-cs"/>
                        </a:rPr>
                        <a:t> </a:t>
                      </a:r>
                      <a:r>
                        <a:rPr kumimoji="0" lang="en-US" sz="2000" b="1" i="0" u="none" strike="noStrike" kern="1200" cap="none" spc="0" normalizeH="0" baseline="0" noProof="0" dirty="0" err="1">
                          <a:ln>
                            <a:noFill/>
                          </a:ln>
                          <a:solidFill>
                            <a:srgbClr val="000000"/>
                          </a:solidFill>
                          <a:effectLst/>
                          <a:uLnTx/>
                          <a:uFillTx/>
                          <a:latin typeface="+mn-lt"/>
                          <a:ea typeface="+mn-ea"/>
                          <a:cs typeface="+mn-cs"/>
                        </a:rPr>
                        <a:t>Copilului</a:t>
                      </a:r>
                      <a:r>
                        <a:rPr kumimoji="0" lang="en-US" sz="2000" b="1" i="0" u="none" strike="noStrike" kern="1200" cap="none" spc="0" normalizeH="0" baseline="0" noProof="0" dirty="0">
                          <a:ln>
                            <a:noFill/>
                          </a:ln>
                          <a:solidFill>
                            <a:srgbClr val="000000"/>
                          </a:solidFill>
                          <a:effectLst/>
                          <a:uLnTx/>
                          <a:uFillTx/>
                          <a:latin typeface="+mn-lt"/>
                          <a:ea typeface="+mn-ea"/>
                          <a:cs typeface="+mn-cs"/>
                        </a:rPr>
                        <a:t> </a:t>
                      </a:r>
                      <a:endParaRPr kumimoji="0" lang="ro-RO" sz="2000" b="1" i="0" u="none" strike="noStrike" kern="1200" cap="none" spc="0" normalizeH="0" baseline="0" noProof="0" dirty="0">
                        <a:ln>
                          <a:noFill/>
                        </a:ln>
                        <a:solidFill>
                          <a:srgbClr val="000000"/>
                        </a:solidFill>
                        <a:effectLst/>
                        <a:uLnTx/>
                        <a:uFillTx/>
                        <a:latin typeface="+mn-lt"/>
                        <a:ea typeface="+mn-ea"/>
                        <a:cs typeface="+mn-cs"/>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55182815"/>
                  </a:ext>
                </a:extLst>
              </a:tr>
              <a:tr h="381988">
                <a:tc>
                  <a:txBody>
                    <a:bodyPr/>
                    <a:lstStyle/>
                    <a:p>
                      <a:r>
                        <a:rPr kumimoji="0" lang="ro-RO" sz="2000" b="0" i="0" u="none" strike="noStrike" kern="1200" cap="none" spc="0" normalizeH="0" baseline="0" noProof="0" dirty="0">
                          <a:ln>
                            <a:noFill/>
                          </a:ln>
                          <a:solidFill>
                            <a:srgbClr val="005083"/>
                          </a:solidFill>
                          <a:effectLst/>
                          <a:uLnTx/>
                          <a:uFillTx/>
                          <a:latin typeface="+mn-lt"/>
                          <a:ea typeface="+mn-ea"/>
                          <a:cs typeface="+mn-cs"/>
                        </a:rPr>
                        <a:t>10</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Planificarea intervenției</a:t>
                      </a: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39190124"/>
                  </a:ext>
                </a:extLst>
              </a:tr>
              <a:tr h="381988">
                <a:tc>
                  <a:txBody>
                    <a:bodyPr/>
                    <a:lstStyle/>
                    <a:p>
                      <a:r>
                        <a:rPr kumimoji="0" lang="ro-RO" sz="2000" b="0" i="0" u="none" strike="noStrike" kern="1200" cap="none" spc="0" normalizeH="0" baseline="0" noProof="0" dirty="0">
                          <a:ln>
                            <a:noFill/>
                          </a:ln>
                          <a:solidFill>
                            <a:srgbClr val="005083"/>
                          </a:solidFill>
                          <a:effectLst/>
                          <a:uLnTx/>
                          <a:uFillTx/>
                          <a:latin typeface="+mn-lt"/>
                          <a:ea typeface="+mn-ea"/>
                          <a:cs typeface="+mn-cs"/>
                        </a:rPr>
                        <a:t>11</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Demonstrație plan de servicii</a:t>
                      </a: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56424382"/>
                  </a:ext>
                </a:extLst>
              </a:tr>
              <a:tr h="381988">
                <a:tc>
                  <a:txBody>
                    <a:bodyPr/>
                    <a:lstStyle/>
                    <a:p>
                      <a:r>
                        <a:rPr kumimoji="0" lang="ro-RO" sz="2000" b="0" i="0" u="none" strike="noStrike" kern="1200" cap="none" spc="0" normalizeH="0" baseline="0" noProof="0" dirty="0">
                          <a:ln>
                            <a:noFill/>
                          </a:ln>
                          <a:solidFill>
                            <a:srgbClr val="005083"/>
                          </a:solidFill>
                          <a:effectLst/>
                          <a:uLnTx/>
                          <a:uFillTx/>
                          <a:latin typeface="+mn-lt"/>
                          <a:ea typeface="+mn-ea"/>
                          <a:cs typeface="+mn-cs"/>
                        </a:rPr>
                        <a:t>12</a:t>
                      </a:r>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000000"/>
                          </a:solidFill>
                          <a:effectLst/>
                          <a:uLnTx/>
                          <a:uFillTx/>
                          <a:latin typeface="+mn-lt"/>
                          <a:ea typeface="+mn-ea"/>
                          <a:cs typeface="+mn-cs"/>
                        </a:rPr>
                        <a:t>Recapitulare finală</a:t>
                      </a: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77722491"/>
                  </a:ext>
                </a:extLst>
              </a:tr>
              <a:tr h="381988">
                <a:tc>
                  <a:txBody>
                    <a:bodyPr/>
                    <a:lstStyle/>
                    <a:p>
                      <a:endParaRPr lang="en-US" sz="1600" b="0" dirty="0">
                        <a:solidFill>
                          <a:schemeClr val="tx1"/>
                        </a:solidFill>
                        <a:latin typeface="+mn-lt"/>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2000" b="1" i="0" u="none" strike="noStrike" kern="1200" cap="none" spc="0" normalizeH="0" baseline="0" noProof="0" dirty="0">
                        <a:ln>
                          <a:noFill/>
                        </a:ln>
                        <a:solidFill>
                          <a:srgbClr val="000000"/>
                        </a:solidFill>
                        <a:effectLst/>
                        <a:uLnTx/>
                        <a:uFillTx/>
                        <a:latin typeface="+mn-lt"/>
                        <a:ea typeface="+mn-ea"/>
                        <a:cs typeface="+mn-cs"/>
                      </a:endParaRPr>
                    </a:p>
                  </a:txBody>
                  <a:tcPr marL="45720" marR="45720" anchor="ctr">
                    <a:lnL>
                      <a:noFill/>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543591449"/>
                  </a:ext>
                </a:extLst>
              </a:tr>
            </a:tbl>
          </a:graphicData>
        </a:graphic>
      </p:graphicFrame>
    </p:spTree>
    <p:extLst>
      <p:ext uri="{BB962C8B-B14F-4D97-AF65-F5344CB8AC3E}">
        <p14:creationId xmlns:p14="http://schemas.microsoft.com/office/powerpoint/2010/main" xmlns="" val="190078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a:t>
            </a:r>
            <a:r>
              <a:rPr lang="en-US" dirty="0"/>
              <a:t>4</a:t>
            </a:r>
            <a:r>
              <a:rPr lang="ro-RO" dirty="0"/>
              <a:t>. Protecția și confidențialitatea datelor</a:t>
            </a:r>
            <a:r>
              <a:rPr lang="en-US" dirty="0"/>
              <a:t> (3)</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20</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a:xfrm>
            <a:off x="695324" y="815466"/>
            <a:ext cx="10701545" cy="632334"/>
          </a:xfrm>
        </p:spPr>
        <p:txBody>
          <a:bodyPr/>
          <a:lstStyle/>
          <a:p>
            <a:r>
              <a:rPr lang="ro-RO" dirty="0"/>
              <a:t>Obținerea acordului privind colectarea datelor cu caracter personal în aplicați</a:t>
            </a:r>
            <a:r>
              <a:rPr lang="en-US" dirty="0"/>
              <a:t>a web</a:t>
            </a:r>
            <a:endParaRPr lang="ro-RO" dirty="0"/>
          </a:p>
        </p:txBody>
      </p:sp>
      <p:pic>
        <p:nvPicPr>
          <p:cNvPr id="7" name="Content Placeholder 6">
            <a:extLst>
              <a:ext uri="{FF2B5EF4-FFF2-40B4-BE49-F238E27FC236}">
                <a16:creationId xmlns:a16="http://schemas.microsoft.com/office/drawing/2014/main" xmlns="" id="{740786FC-FFD2-D0CA-D83E-684B926791FF}"/>
              </a:ext>
            </a:extLst>
          </p:cNvPr>
          <p:cNvPicPr>
            <a:picLocks noGrp="1" noChangeAspect="1"/>
          </p:cNvPicPr>
          <p:nvPr>
            <p:ph idx="1"/>
          </p:nvPr>
        </p:nvPicPr>
        <p:blipFill>
          <a:blip r:embed="rId3"/>
          <a:stretch>
            <a:fillRect/>
          </a:stretch>
        </p:blipFill>
        <p:spPr>
          <a:xfrm>
            <a:off x="1918285" y="1170020"/>
            <a:ext cx="7484132" cy="5322127"/>
          </a:xfrm>
        </p:spPr>
      </p:pic>
    </p:spTree>
    <p:extLst>
      <p:ext uri="{BB962C8B-B14F-4D97-AF65-F5344CB8AC3E}">
        <p14:creationId xmlns:p14="http://schemas.microsoft.com/office/powerpoint/2010/main" xmlns="" val="127335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880A587A-D7A4-5270-68C7-1A5906129F0B}"/>
              </a:ext>
            </a:extLst>
          </p:cNvPr>
          <p:cNvSpPr>
            <a:spLocks noGrp="1"/>
          </p:cNvSpPr>
          <p:nvPr>
            <p:ph type="title"/>
          </p:nvPr>
        </p:nvSpPr>
        <p:spPr>
          <a:xfrm>
            <a:off x="5034328" y="3824695"/>
            <a:ext cx="6929072" cy="1994392"/>
          </a:xfrm>
        </p:spPr>
        <p:txBody>
          <a:bodyPr/>
          <a:lstStyle/>
          <a:p>
            <a:r>
              <a:rPr kumimoji="0" lang="ro-RO" sz="4800" b="1" i="0" u="none" strike="noStrike" kern="1200" cap="none" spc="0" normalizeH="0" baseline="0" noProof="0" dirty="0">
                <a:ln>
                  <a:noFill/>
                </a:ln>
                <a:solidFill>
                  <a:srgbClr val="000000"/>
                </a:solidFill>
                <a:effectLst/>
                <a:uLnTx/>
                <a:uFillTx/>
                <a:latin typeface="+mn-lt"/>
                <a:ea typeface="+mn-ea"/>
                <a:cs typeface="+mn-cs"/>
              </a:rPr>
              <a:t>Dimensiuni și vulnerabilități, pachet minim de servicii</a:t>
            </a:r>
            <a:endParaRPr lang="en-US" dirty="0"/>
          </a:p>
        </p:txBody>
      </p:sp>
      <p:sp>
        <p:nvSpPr>
          <p:cNvPr id="5" name="Slide Number Placeholder 4">
            <a:extLst>
              <a:ext uri="{FF2B5EF4-FFF2-40B4-BE49-F238E27FC236}">
                <a16:creationId xmlns:a16="http://schemas.microsoft.com/office/drawing/2014/main" xmlns="" id="{83CC2570-D4AA-9B2B-DC0B-2B4091580AB6}"/>
              </a:ext>
            </a:extLst>
          </p:cNvPr>
          <p:cNvSpPr>
            <a:spLocks noGrp="1"/>
          </p:cNvSpPr>
          <p:nvPr>
            <p:ph type="sldNum" sz="quarter" idx="12"/>
          </p:nvPr>
        </p:nvSpPr>
        <p:spPr/>
        <p:txBody>
          <a:bodyPr/>
          <a:lstStyle/>
          <a:p>
            <a:fld id="{750C1F77-72F5-43F8-9226-1DB1CB2C2D83}" type="slidenum">
              <a:rPr lang="en-US" smtClean="0"/>
              <a:pPr/>
              <a:t>21</a:t>
            </a:fld>
            <a:endParaRPr lang="en-US"/>
          </a:p>
        </p:txBody>
      </p:sp>
      <p:sp>
        <p:nvSpPr>
          <p:cNvPr id="9" name="Text Placeholder 8">
            <a:extLst>
              <a:ext uri="{FF2B5EF4-FFF2-40B4-BE49-F238E27FC236}">
                <a16:creationId xmlns:a16="http://schemas.microsoft.com/office/drawing/2014/main" xmlns="" id="{00F68013-8718-8B35-38B2-B7529AD1D387}"/>
              </a:ext>
            </a:extLst>
          </p:cNvPr>
          <p:cNvSpPr>
            <a:spLocks noGrp="1"/>
          </p:cNvSpPr>
          <p:nvPr>
            <p:ph type="body" sz="quarter" idx="13"/>
          </p:nvPr>
        </p:nvSpPr>
        <p:spPr/>
        <p:txBody>
          <a:bodyPr/>
          <a:lstStyle/>
          <a:p>
            <a:r>
              <a:rPr lang="en-US" dirty="0"/>
              <a:t>05</a:t>
            </a:r>
          </a:p>
        </p:txBody>
      </p:sp>
      <p:sp>
        <p:nvSpPr>
          <p:cNvPr id="4" name="Footer Placeholder 3">
            <a:extLst>
              <a:ext uri="{FF2B5EF4-FFF2-40B4-BE49-F238E27FC236}">
                <a16:creationId xmlns:a16="http://schemas.microsoft.com/office/drawing/2014/main" xmlns="" id="{D9F52AAD-0174-F954-ECF9-CE0F881B1F0A}"/>
              </a:ext>
            </a:extLst>
          </p:cNvPr>
          <p:cNvSpPr>
            <a:spLocks noGrp="1"/>
          </p:cNvSpPr>
          <p:nvPr>
            <p:ph type="ftr" sz="quarter" idx="4294967295"/>
          </p:nvPr>
        </p:nvSpPr>
        <p:spPr>
          <a:xfrm>
            <a:off x="0" y="6561138"/>
            <a:ext cx="9563100" cy="184150"/>
          </a:xfrm>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262067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oogle Shape;400;p26">
            <a:extLst>
              <a:ext uri="{FF2B5EF4-FFF2-40B4-BE49-F238E27FC236}">
                <a16:creationId xmlns:a16="http://schemas.microsoft.com/office/drawing/2014/main" xmlns="" id="{847A182C-BB8D-AACA-9CAA-82915D498C81}"/>
              </a:ext>
            </a:extLst>
          </p:cNvPr>
          <p:cNvGrpSpPr/>
          <p:nvPr/>
        </p:nvGrpSpPr>
        <p:grpSpPr>
          <a:xfrm>
            <a:off x="1558586" y="1609502"/>
            <a:ext cx="8311109" cy="4333442"/>
            <a:chOff x="0" y="243047"/>
            <a:chExt cx="6524783" cy="3402045"/>
          </a:xfrm>
        </p:grpSpPr>
        <p:sp>
          <p:nvSpPr>
            <p:cNvPr id="40" name="Google Shape;401;p26">
              <a:extLst>
                <a:ext uri="{FF2B5EF4-FFF2-40B4-BE49-F238E27FC236}">
                  <a16:creationId xmlns:a16="http://schemas.microsoft.com/office/drawing/2014/main" xmlns="" id="{4EF1A44B-CAFD-B8CD-68A3-8826DB5BDAA8}"/>
                </a:ext>
              </a:extLst>
            </p:cNvPr>
            <p:cNvSpPr/>
            <p:nvPr/>
          </p:nvSpPr>
          <p:spPr>
            <a:xfrm>
              <a:off x="1058972" y="1998502"/>
              <a:ext cx="1230574" cy="1056675"/>
            </a:xfrm>
            <a:prstGeom prst="hexagon">
              <a:avLst>
                <a:gd name="adj" fmla="val 25000"/>
                <a:gd name="vf" fmla="val 115470"/>
              </a:avLst>
            </a:prstGeom>
            <a:solidFill>
              <a:srgbClr val="00B0F0"/>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2;p26">
              <a:extLst>
                <a:ext uri="{FF2B5EF4-FFF2-40B4-BE49-F238E27FC236}">
                  <a16:creationId xmlns:a16="http://schemas.microsoft.com/office/drawing/2014/main" xmlns="" id="{A696953A-B7A5-E2FD-A4E8-B3395DE60622}"/>
                </a:ext>
              </a:extLst>
            </p:cNvPr>
            <p:cNvSpPr txBox="1"/>
            <p:nvPr/>
          </p:nvSpPr>
          <p:spPr>
            <a:xfrm>
              <a:off x="1249576" y="2162171"/>
              <a:ext cx="849366" cy="729337"/>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FFFFFF"/>
                </a:buClr>
                <a:buSzPts val="1800"/>
                <a:buFont typeface="Calibri"/>
                <a:buNone/>
              </a:pPr>
              <a:r>
                <a:rPr lang="en-US" sz="1800" b="0">
                  <a:solidFill>
                    <a:srgbClr val="FFFFFF"/>
                  </a:solidFill>
                  <a:latin typeface="Calibri"/>
                  <a:ea typeface="Calibri"/>
                  <a:cs typeface="Calibri"/>
                  <a:sym typeface="Calibri"/>
                </a:rPr>
                <a:t>Locuire</a:t>
              </a:r>
              <a:endParaRPr sz="1800" b="0">
                <a:solidFill>
                  <a:srgbClr val="FFFFFF"/>
                </a:solidFill>
                <a:latin typeface="Calibri"/>
                <a:ea typeface="Calibri"/>
                <a:cs typeface="Calibri"/>
                <a:sym typeface="Calibri"/>
              </a:endParaRPr>
            </a:p>
          </p:txBody>
        </p:sp>
        <p:sp>
          <p:nvSpPr>
            <p:cNvPr id="42" name="Google Shape;403;p26">
              <a:extLst>
                <a:ext uri="{FF2B5EF4-FFF2-40B4-BE49-F238E27FC236}">
                  <a16:creationId xmlns:a16="http://schemas.microsoft.com/office/drawing/2014/main" xmlns="" id="{A5BDADF6-7959-09F3-F309-928B2F946356}"/>
                </a:ext>
              </a:extLst>
            </p:cNvPr>
            <p:cNvSpPr/>
            <p:nvPr/>
          </p:nvSpPr>
          <p:spPr>
            <a:xfrm>
              <a:off x="1088333" y="2471046"/>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4;p26">
              <a:extLst>
                <a:ext uri="{FF2B5EF4-FFF2-40B4-BE49-F238E27FC236}">
                  <a16:creationId xmlns:a16="http://schemas.microsoft.com/office/drawing/2014/main" xmlns="" id="{C464E385-EB96-3BA1-DAA4-0DB81AB6C685}"/>
                </a:ext>
              </a:extLst>
            </p:cNvPr>
            <p:cNvSpPr/>
            <p:nvPr/>
          </p:nvSpPr>
          <p:spPr>
            <a:xfrm>
              <a:off x="0" y="1414371"/>
              <a:ext cx="1230574" cy="1056675"/>
            </a:xfrm>
            <a:prstGeom prst="hexagon">
              <a:avLst>
                <a:gd name="adj" fmla="val 25000"/>
                <a:gd name="vf" fmla="val 115470"/>
              </a:avLst>
            </a:prstGeom>
            <a:blipFill rotWithShape="1">
              <a:blip r:embed="rId3">
                <a:alphaModFix/>
              </a:blip>
              <a:stretch>
                <a:fillRect l="-6998" r="-6999"/>
              </a:stretch>
            </a:blip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5;p26">
              <a:extLst>
                <a:ext uri="{FF2B5EF4-FFF2-40B4-BE49-F238E27FC236}">
                  <a16:creationId xmlns:a16="http://schemas.microsoft.com/office/drawing/2014/main" xmlns="" id="{5397B23F-4666-40FB-9782-4D6CFF6F932C}"/>
                </a:ext>
              </a:extLst>
            </p:cNvPr>
            <p:cNvSpPr/>
            <p:nvPr/>
          </p:nvSpPr>
          <p:spPr>
            <a:xfrm>
              <a:off x="843002" y="2330882"/>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6;p26">
              <a:extLst>
                <a:ext uri="{FF2B5EF4-FFF2-40B4-BE49-F238E27FC236}">
                  <a16:creationId xmlns:a16="http://schemas.microsoft.com/office/drawing/2014/main" xmlns="" id="{6E4A8CF5-50B2-12CA-0586-19A2FC57A70A}"/>
                </a:ext>
              </a:extLst>
            </p:cNvPr>
            <p:cNvSpPr/>
            <p:nvPr/>
          </p:nvSpPr>
          <p:spPr>
            <a:xfrm>
              <a:off x="2117944" y="1411309"/>
              <a:ext cx="1230574" cy="1056675"/>
            </a:xfrm>
            <a:prstGeom prst="hexagon">
              <a:avLst>
                <a:gd name="adj" fmla="val 25000"/>
                <a:gd name="vf" fmla="val 115470"/>
              </a:avLst>
            </a:prstGeom>
            <a:solidFill>
              <a:srgbClr val="00B0F0"/>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7;p26">
              <a:extLst>
                <a:ext uri="{FF2B5EF4-FFF2-40B4-BE49-F238E27FC236}">
                  <a16:creationId xmlns:a16="http://schemas.microsoft.com/office/drawing/2014/main" xmlns="" id="{96C593E9-0A4B-0E6F-2BAC-BBED431CEF1E}"/>
                </a:ext>
              </a:extLst>
            </p:cNvPr>
            <p:cNvSpPr txBox="1"/>
            <p:nvPr/>
          </p:nvSpPr>
          <p:spPr>
            <a:xfrm>
              <a:off x="2308548" y="1574978"/>
              <a:ext cx="849366" cy="729337"/>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FFFFFF"/>
                </a:buClr>
                <a:buSzPts val="1800"/>
                <a:buFont typeface="Calibri"/>
                <a:buNone/>
              </a:pPr>
              <a:r>
                <a:rPr lang="en-US" sz="1800" b="0">
                  <a:solidFill>
                    <a:srgbClr val="FFFFFF"/>
                  </a:solidFill>
                  <a:latin typeface="Calibri"/>
                  <a:ea typeface="Calibri"/>
                  <a:cs typeface="Calibri"/>
                  <a:sym typeface="Calibri"/>
                </a:rPr>
                <a:t>Familie și condiții sociale</a:t>
              </a:r>
              <a:endParaRPr sz="1800" b="0">
                <a:solidFill>
                  <a:srgbClr val="FFFFFF"/>
                </a:solidFill>
                <a:latin typeface="Calibri"/>
                <a:ea typeface="Calibri"/>
                <a:cs typeface="Calibri"/>
                <a:sym typeface="Calibri"/>
              </a:endParaRPr>
            </a:p>
          </p:txBody>
        </p:sp>
        <p:sp>
          <p:nvSpPr>
            <p:cNvPr id="47" name="Google Shape;408;p26">
              <a:extLst>
                <a:ext uri="{FF2B5EF4-FFF2-40B4-BE49-F238E27FC236}">
                  <a16:creationId xmlns:a16="http://schemas.microsoft.com/office/drawing/2014/main" xmlns="" id="{DB01316F-108C-CC77-1450-B0E623153E81}"/>
                </a:ext>
              </a:extLst>
            </p:cNvPr>
            <p:cNvSpPr/>
            <p:nvPr/>
          </p:nvSpPr>
          <p:spPr>
            <a:xfrm>
              <a:off x="2964861" y="2325099"/>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9;p26">
              <a:extLst>
                <a:ext uri="{FF2B5EF4-FFF2-40B4-BE49-F238E27FC236}">
                  <a16:creationId xmlns:a16="http://schemas.microsoft.com/office/drawing/2014/main" xmlns="" id="{02814B27-0708-700D-D6EA-BF5CDBBD5D60}"/>
                </a:ext>
              </a:extLst>
            </p:cNvPr>
            <p:cNvSpPr/>
            <p:nvPr/>
          </p:nvSpPr>
          <p:spPr>
            <a:xfrm>
              <a:off x="3176264" y="1996461"/>
              <a:ext cx="1230574" cy="1056675"/>
            </a:xfrm>
            <a:prstGeom prst="hexagon">
              <a:avLst>
                <a:gd name="adj" fmla="val 25000"/>
                <a:gd name="vf" fmla="val 115470"/>
              </a:avLst>
            </a:prstGeom>
            <a:blipFill rotWithShape="1">
              <a:blip r:embed="rId4">
                <a:alphaModFix/>
              </a:blip>
              <a:stretch>
                <a:fillRect/>
              </a:stretch>
            </a:blip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0;p26">
              <a:extLst>
                <a:ext uri="{FF2B5EF4-FFF2-40B4-BE49-F238E27FC236}">
                  <a16:creationId xmlns:a16="http://schemas.microsoft.com/office/drawing/2014/main" xmlns="" id="{D328CB12-C784-70FD-D120-6E24D836C7B3}"/>
                </a:ext>
              </a:extLst>
            </p:cNvPr>
            <p:cNvSpPr/>
            <p:nvPr/>
          </p:nvSpPr>
          <p:spPr>
            <a:xfrm>
              <a:off x="3206278" y="2466624"/>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1;p26">
              <a:extLst>
                <a:ext uri="{FF2B5EF4-FFF2-40B4-BE49-F238E27FC236}">
                  <a16:creationId xmlns:a16="http://schemas.microsoft.com/office/drawing/2014/main" xmlns="" id="{C24C73AE-FA2F-30B2-BA20-3E95B0B46DD9}"/>
                </a:ext>
              </a:extLst>
            </p:cNvPr>
            <p:cNvSpPr/>
            <p:nvPr/>
          </p:nvSpPr>
          <p:spPr>
            <a:xfrm>
              <a:off x="1058972" y="830580"/>
              <a:ext cx="1230574" cy="1056675"/>
            </a:xfrm>
            <a:prstGeom prst="hexagon">
              <a:avLst>
                <a:gd name="adj" fmla="val 25000"/>
                <a:gd name="vf" fmla="val 115470"/>
              </a:avLst>
            </a:prstGeom>
            <a:solidFill>
              <a:srgbClr val="00B0F0"/>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12;p26">
              <a:extLst>
                <a:ext uri="{FF2B5EF4-FFF2-40B4-BE49-F238E27FC236}">
                  <a16:creationId xmlns:a16="http://schemas.microsoft.com/office/drawing/2014/main" xmlns="" id="{9053514D-4AA7-D8BC-4C07-8934FF63283D}"/>
                </a:ext>
              </a:extLst>
            </p:cNvPr>
            <p:cNvSpPr txBox="1"/>
            <p:nvPr/>
          </p:nvSpPr>
          <p:spPr>
            <a:xfrm>
              <a:off x="1249576" y="994249"/>
              <a:ext cx="849366" cy="729337"/>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FFFFFF"/>
                </a:buClr>
                <a:buSzPts val="1800"/>
                <a:buFont typeface="Calibri"/>
                <a:buNone/>
              </a:pPr>
              <a:r>
                <a:rPr lang="en-US" sz="1800" b="0">
                  <a:solidFill>
                    <a:srgbClr val="FFFFFF"/>
                  </a:solidFill>
                  <a:latin typeface="Calibri"/>
                  <a:ea typeface="Calibri"/>
                  <a:cs typeface="Calibri"/>
                  <a:sym typeface="Calibri"/>
                </a:rPr>
                <a:t>Sărăcie</a:t>
              </a:r>
              <a:endParaRPr sz="1800" b="0">
                <a:solidFill>
                  <a:srgbClr val="FFFFFF"/>
                </a:solidFill>
                <a:latin typeface="Calibri"/>
                <a:ea typeface="Calibri"/>
                <a:cs typeface="Calibri"/>
                <a:sym typeface="Calibri"/>
              </a:endParaRPr>
            </a:p>
          </p:txBody>
        </p:sp>
        <p:sp>
          <p:nvSpPr>
            <p:cNvPr id="52" name="Google Shape;413;p26">
              <a:extLst>
                <a:ext uri="{FF2B5EF4-FFF2-40B4-BE49-F238E27FC236}">
                  <a16:creationId xmlns:a16="http://schemas.microsoft.com/office/drawing/2014/main" xmlns="" id="{3FA80F53-92ED-E020-1683-C5F493E4704D}"/>
                </a:ext>
              </a:extLst>
            </p:cNvPr>
            <p:cNvSpPr/>
            <p:nvPr/>
          </p:nvSpPr>
          <p:spPr>
            <a:xfrm>
              <a:off x="1901974" y="850652"/>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14;p26">
              <a:extLst>
                <a:ext uri="{FF2B5EF4-FFF2-40B4-BE49-F238E27FC236}">
                  <a16:creationId xmlns:a16="http://schemas.microsoft.com/office/drawing/2014/main" xmlns="" id="{D55C7B46-9FC0-5578-2040-933A4A68728F}"/>
                </a:ext>
              </a:extLst>
            </p:cNvPr>
            <p:cNvSpPr/>
            <p:nvPr/>
          </p:nvSpPr>
          <p:spPr>
            <a:xfrm>
              <a:off x="2117944" y="243047"/>
              <a:ext cx="1230574" cy="1056675"/>
            </a:xfrm>
            <a:prstGeom prst="hexagon">
              <a:avLst>
                <a:gd name="adj" fmla="val 25000"/>
                <a:gd name="vf" fmla="val 115470"/>
              </a:avLst>
            </a:prstGeom>
            <a:blipFill rotWithShape="1">
              <a:blip r:embed="rId5">
                <a:alphaModFix/>
              </a:blip>
              <a:stretch>
                <a:fillRect/>
              </a:stretch>
            </a:blip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15;p26">
              <a:extLst>
                <a:ext uri="{FF2B5EF4-FFF2-40B4-BE49-F238E27FC236}">
                  <a16:creationId xmlns:a16="http://schemas.microsoft.com/office/drawing/2014/main" xmlns="" id="{0971A4C0-C168-C915-1551-2F40FB85A9C6}"/>
                </a:ext>
              </a:extLst>
            </p:cNvPr>
            <p:cNvSpPr/>
            <p:nvPr/>
          </p:nvSpPr>
          <p:spPr>
            <a:xfrm>
              <a:off x="2152526" y="711168"/>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16;p26">
              <a:extLst>
                <a:ext uri="{FF2B5EF4-FFF2-40B4-BE49-F238E27FC236}">
                  <a16:creationId xmlns:a16="http://schemas.microsoft.com/office/drawing/2014/main" xmlns="" id="{FC7CA562-7856-461E-7AAF-3CCA731ECB7A}"/>
                </a:ext>
              </a:extLst>
            </p:cNvPr>
            <p:cNvSpPr/>
            <p:nvPr/>
          </p:nvSpPr>
          <p:spPr>
            <a:xfrm>
              <a:off x="3176264" y="828198"/>
              <a:ext cx="1230574" cy="1056675"/>
            </a:xfrm>
            <a:prstGeom prst="hexagon">
              <a:avLst>
                <a:gd name="adj" fmla="val 25000"/>
                <a:gd name="vf" fmla="val 115470"/>
              </a:avLst>
            </a:prstGeom>
            <a:solidFill>
              <a:srgbClr val="00B0F0"/>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17;p26">
              <a:extLst>
                <a:ext uri="{FF2B5EF4-FFF2-40B4-BE49-F238E27FC236}">
                  <a16:creationId xmlns:a16="http://schemas.microsoft.com/office/drawing/2014/main" xmlns="" id="{B0894011-697D-49E7-F093-E24627EBEA78}"/>
                </a:ext>
              </a:extLst>
            </p:cNvPr>
            <p:cNvSpPr txBox="1"/>
            <p:nvPr/>
          </p:nvSpPr>
          <p:spPr>
            <a:xfrm>
              <a:off x="3366868" y="991867"/>
              <a:ext cx="849366" cy="729337"/>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FFFFFF"/>
                </a:buClr>
                <a:buSzPts val="1800"/>
                <a:buFont typeface="Calibri"/>
                <a:buNone/>
              </a:pPr>
              <a:r>
                <a:rPr lang="en-US" sz="1800" b="0" dirty="0" err="1">
                  <a:solidFill>
                    <a:srgbClr val="FFFFFF"/>
                  </a:solidFill>
                  <a:latin typeface="Calibri"/>
                  <a:ea typeface="Calibri"/>
                  <a:cs typeface="Calibri"/>
                  <a:sym typeface="Calibri"/>
                </a:rPr>
                <a:t>Sănătate</a:t>
              </a:r>
              <a:endParaRPr sz="1800" b="0" dirty="0">
                <a:solidFill>
                  <a:srgbClr val="FFFFFF"/>
                </a:solidFill>
                <a:latin typeface="Calibri"/>
                <a:ea typeface="Calibri"/>
                <a:cs typeface="Calibri"/>
                <a:sym typeface="Calibri"/>
              </a:endParaRPr>
            </a:p>
          </p:txBody>
        </p:sp>
        <p:sp>
          <p:nvSpPr>
            <p:cNvPr id="57" name="Google Shape;418;p26">
              <a:extLst>
                <a:ext uri="{FF2B5EF4-FFF2-40B4-BE49-F238E27FC236}">
                  <a16:creationId xmlns:a16="http://schemas.microsoft.com/office/drawing/2014/main" xmlns="" id="{9F594279-59C0-BF4B-E27D-09E9B6495B26}"/>
                </a:ext>
              </a:extLst>
            </p:cNvPr>
            <p:cNvSpPr/>
            <p:nvPr/>
          </p:nvSpPr>
          <p:spPr>
            <a:xfrm>
              <a:off x="4241109" y="1296320"/>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19;p26">
              <a:extLst>
                <a:ext uri="{FF2B5EF4-FFF2-40B4-BE49-F238E27FC236}">
                  <a16:creationId xmlns:a16="http://schemas.microsoft.com/office/drawing/2014/main" xmlns="" id="{5F36DD6E-AF5D-A3D3-9646-E8D5F108F397}"/>
                </a:ext>
              </a:extLst>
            </p:cNvPr>
            <p:cNvSpPr/>
            <p:nvPr/>
          </p:nvSpPr>
          <p:spPr>
            <a:xfrm>
              <a:off x="4235237" y="1422196"/>
              <a:ext cx="1230574" cy="1056675"/>
            </a:xfrm>
            <a:prstGeom prst="hexagon">
              <a:avLst>
                <a:gd name="adj" fmla="val 25000"/>
                <a:gd name="vf" fmla="val 115470"/>
              </a:avLst>
            </a:prstGeom>
            <a:blipFill rotWithShape="1">
              <a:blip r:embed="rId6">
                <a:alphaModFix/>
              </a:blip>
              <a:stretch>
                <a:fillRect/>
              </a:stretch>
            </a:blip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0;p26">
              <a:extLst>
                <a:ext uri="{FF2B5EF4-FFF2-40B4-BE49-F238E27FC236}">
                  <a16:creationId xmlns:a16="http://schemas.microsoft.com/office/drawing/2014/main" xmlns="" id="{AA1E32DC-796C-F2D8-ACCD-AC22A823F586}"/>
                </a:ext>
              </a:extLst>
            </p:cNvPr>
            <p:cNvSpPr/>
            <p:nvPr/>
          </p:nvSpPr>
          <p:spPr>
            <a:xfrm>
              <a:off x="4475349" y="1441247"/>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1;p26">
              <a:extLst>
                <a:ext uri="{FF2B5EF4-FFF2-40B4-BE49-F238E27FC236}">
                  <a16:creationId xmlns:a16="http://schemas.microsoft.com/office/drawing/2014/main" xmlns="" id="{FA0573A5-4E17-36D4-F738-1E37F9042BD3}"/>
                </a:ext>
              </a:extLst>
            </p:cNvPr>
            <p:cNvSpPr/>
            <p:nvPr/>
          </p:nvSpPr>
          <p:spPr>
            <a:xfrm>
              <a:off x="4235237" y="254273"/>
              <a:ext cx="1230574" cy="1056675"/>
            </a:xfrm>
            <a:prstGeom prst="hexagon">
              <a:avLst>
                <a:gd name="adj" fmla="val 25000"/>
                <a:gd name="vf" fmla="val 115470"/>
              </a:avLst>
            </a:prstGeom>
            <a:solidFill>
              <a:srgbClr val="00B0F0"/>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2;p26">
              <a:extLst>
                <a:ext uri="{FF2B5EF4-FFF2-40B4-BE49-F238E27FC236}">
                  <a16:creationId xmlns:a16="http://schemas.microsoft.com/office/drawing/2014/main" xmlns="" id="{3E1D33FE-1BC5-57DA-04BB-810AF00F9119}"/>
                </a:ext>
              </a:extLst>
            </p:cNvPr>
            <p:cNvSpPr txBox="1"/>
            <p:nvPr/>
          </p:nvSpPr>
          <p:spPr>
            <a:xfrm>
              <a:off x="4425841" y="417942"/>
              <a:ext cx="849366" cy="729337"/>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FFFFFF"/>
                </a:buClr>
                <a:buSzPts val="1800"/>
                <a:buFont typeface="Calibri"/>
                <a:buNone/>
              </a:pPr>
              <a:r>
                <a:rPr lang="en-US" sz="1800" b="0">
                  <a:solidFill>
                    <a:srgbClr val="FFFFFF"/>
                  </a:solidFill>
                  <a:latin typeface="Calibri"/>
                  <a:ea typeface="Calibri"/>
                  <a:cs typeface="Calibri"/>
                  <a:sym typeface="Calibri"/>
                </a:rPr>
                <a:t>Educație</a:t>
              </a:r>
              <a:endParaRPr sz="1800" b="0">
                <a:solidFill>
                  <a:srgbClr val="FFFFFF"/>
                </a:solidFill>
                <a:latin typeface="Calibri"/>
                <a:ea typeface="Calibri"/>
                <a:cs typeface="Calibri"/>
                <a:sym typeface="Calibri"/>
              </a:endParaRPr>
            </a:p>
          </p:txBody>
        </p:sp>
        <p:sp>
          <p:nvSpPr>
            <p:cNvPr id="62" name="Google Shape;423;p26">
              <a:extLst>
                <a:ext uri="{FF2B5EF4-FFF2-40B4-BE49-F238E27FC236}">
                  <a16:creationId xmlns:a16="http://schemas.microsoft.com/office/drawing/2014/main" xmlns="" id="{8C1DD706-F9A5-DE87-461F-4F5FC1473A80}"/>
                </a:ext>
              </a:extLst>
            </p:cNvPr>
            <p:cNvSpPr/>
            <p:nvPr/>
          </p:nvSpPr>
          <p:spPr>
            <a:xfrm>
              <a:off x="5300082" y="727838"/>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4;p26">
              <a:extLst>
                <a:ext uri="{FF2B5EF4-FFF2-40B4-BE49-F238E27FC236}">
                  <a16:creationId xmlns:a16="http://schemas.microsoft.com/office/drawing/2014/main" xmlns="" id="{3085F420-D4CE-ABD0-DA9C-E93157CF58A9}"/>
                </a:ext>
              </a:extLst>
            </p:cNvPr>
            <p:cNvSpPr/>
            <p:nvPr/>
          </p:nvSpPr>
          <p:spPr>
            <a:xfrm>
              <a:off x="5294209" y="843848"/>
              <a:ext cx="1230574" cy="1056675"/>
            </a:xfrm>
            <a:prstGeom prst="hexagon">
              <a:avLst>
                <a:gd name="adj" fmla="val 25000"/>
                <a:gd name="vf" fmla="val 115470"/>
              </a:avLst>
            </a:prstGeom>
            <a:blipFill rotWithShape="1">
              <a:blip r:embed="rId7">
                <a:alphaModFix/>
              </a:blip>
              <a:stretch>
                <a:fillRect/>
              </a:stretch>
            </a:blip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25;p26">
              <a:extLst>
                <a:ext uri="{FF2B5EF4-FFF2-40B4-BE49-F238E27FC236}">
                  <a16:creationId xmlns:a16="http://schemas.microsoft.com/office/drawing/2014/main" xmlns="" id="{EF7CA15C-6204-C323-E4B3-3029CE7552FA}"/>
                </a:ext>
              </a:extLst>
            </p:cNvPr>
            <p:cNvSpPr/>
            <p:nvPr/>
          </p:nvSpPr>
          <p:spPr>
            <a:xfrm>
              <a:off x="5539541" y="867322"/>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6;p26">
              <a:extLst>
                <a:ext uri="{FF2B5EF4-FFF2-40B4-BE49-F238E27FC236}">
                  <a16:creationId xmlns:a16="http://schemas.microsoft.com/office/drawing/2014/main" xmlns="" id="{CC0DA860-765E-9CCF-FB82-2E976CE32F02}"/>
                </a:ext>
              </a:extLst>
            </p:cNvPr>
            <p:cNvSpPr/>
            <p:nvPr/>
          </p:nvSpPr>
          <p:spPr>
            <a:xfrm>
              <a:off x="5294209" y="2010069"/>
              <a:ext cx="1230574" cy="1056675"/>
            </a:xfrm>
            <a:prstGeom prst="hexagon">
              <a:avLst>
                <a:gd name="adj" fmla="val 25000"/>
                <a:gd name="vf" fmla="val 115470"/>
              </a:avLst>
            </a:prstGeom>
            <a:solidFill>
              <a:srgbClr val="00B0F0"/>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7;p26">
              <a:extLst>
                <a:ext uri="{FF2B5EF4-FFF2-40B4-BE49-F238E27FC236}">
                  <a16:creationId xmlns:a16="http://schemas.microsoft.com/office/drawing/2014/main" xmlns="" id="{B39373D3-5A33-123C-8B11-18B46BF4E4CA}"/>
                </a:ext>
              </a:extLst>
            </p:cNvPr>
            <p:cNvSpPr txBox="1"/>
            <p:nvPr/>
          </p:nvSpPr>
          <p:spPr>
            <a:xfrm>
              <a:off x="5484813" y="2173738"/>
              <a:ext cx="849366" cy="729337"/>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FFFFFF"/>
                </a:buClr>
                <a:buSzPts val="1800"/>
                <a:buFont typeface="Calibri"/>
                <a:buNone/>
              </a:pPr>
              <a:r>
                <a:rPr lang="en-US" sz="1800" b="0">
                  <a:solidFill>
                    <a:srgbClr val="FFFFFF"/>
                  </a:solidFill>
                  <a:latin typeface="Calibri"/>
                  <a:ea typeface="Calibri"/>
                  <a:cs typeface="Calibri"/>
                  <a:sym typeface="Calibri"/>
                </a:rPr>
                <a:t>Comportamente la risc</a:t>
              </a:r>
              <a:endParaRPr sz="1800" b="0">
                <a:solidFill>
                  <a:srgbClr val="FFFFFF"/>
                </a:solidFill>
                <a:latin typeface="Calibri"/>
                <a:ea typeface="Calibri"/>
                <a:cs typeface="Calibri"/>
                <a:sym typeface="Calibri"/>
              </a:endParaRPr>
            </a:p>
          </p:txBody>
        </p:sp>
        <p:sp>
          <p:nvSpPr>
            <p:cNvPr id="67" name="Google Shape;428;p26">
              <a:extLst>
                <a:ext uri="{FF2B5EF4-FFF2-40B4-BE49-F238E27FC236}">
                  <a16:creationId xmlns:a16="http://schemas.microsoft.com/office/drawing/2014/main" xmlns="" id="{08D7428D-6938-6CD0-F743-FBC322E6F4E2}"/>
                </a:ext>
              </a:extLst>
            </p:cNvPr>
            <p:cNvSpPr/>
            <p:nvPr/>
          </p:nvSpPr>
          <p:spPr>
            <a:xfrm>
              <a:off x="5538236" y="2935426"/>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9;p26">
              <a:extLst>
                <a:ext uri="{FF2B5EF4-FFF2-40B4-BE49-F238E27FC236}">
                  <a16:creationId xmlns:a16="http://schemas.microsoft.com/office/drawing/2014/main" xmlns="" id="{17C3B5FE-4A43-D4C6-A909-DEEC51103780}"/>
                </a:ext>
              </a:extLst>
            </p:cNvPr>
            <p:cNvSpPr/>
            <p:nvPr/>
          </p:nvSpPr>
          <p:spPr>
            <a:xfrm>
              <a:off x="4235237" y="2588417"/>
              <a:ext cx="1230574" cy="1056675"/>
            </a:xfrm>
            <a:prstGeom prst="hexagon">
              <a:avLst>
                <a:gd name="adj" fmla="val 25000"/>
                <a:gd name="vf" fmla="val 115470"/>
              </a:avLst>
            </a:prstGeom>
            <a:blipFill rotWithShape="1">
              <a:blip r:embed="rId8">
                <a:alphaModFix/>
              </a:blip>
              <a:stretch>
                <a:fillRect/>
              </a:stretch>
            </a:blip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0;p26">
              <a:extLst>
                <a:ext uri="{FF2B5EF4-FFF2-40B4-BE49-F238E27FC236}">
                  <a16:creationId xmlns:a16="http://schemas.microsoft.com/office/drawing/2014/main" xmlns="" id="{1F848034-40E3-9526-D6F5-4EFD75054A4B}"/>
                </a:ext>
              </a:extLst>
            </p:cNvPr>
            <p:cNvSpPr/>
            <p:nvPr/>
          </p:nvSpPr>
          <p:spPr>
            <a:xfrm>
              <a:off x="5309869" y="3052116"/>
              <a:ext cx="143545" cy="123834"/>
            </a:xfrm>
            <a:prstGeom prst="hexagon">
              <a:avLst>
                <a:gd name="adj" fmla="val 25000"/>
                <a:gd name="vf" fmla="val 115470"/>
              </a:avLst>
            </a:prstGeom>
            <a:solidFill>
              <a:srgbClr val="FFFFFF"/>
            </a:solidFill>
            <a:ln w="25400" cap="flat" cmpd="sng">
              <a:solidFill>
                <a:srgbClr val="4F81B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05. </a:t>
            </a:r>
            <a:r>
              <a:rPr lang="ro-RO" dirty="0"/>
              <a:t>Dimensiuni și Vulnerabilități</a:t>
            </a:r>
            <a:r>
              <a:rPr lang="en-US" dirty="0"/>
              <a:t> (1)</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22</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dirty="0"/>
              <a:t>Dimensiuni conform metodologiei Observatorul Copilului</a:t>
            </a:r>
          </a:p>
        </p:txBody>
      </p:sp>
    </p:spTree>
    <p:extLst>
      <p:ext uri="{BB962C8B-B14F-4D97-AF65-F5344CB8AC3E}">
        <p14:creationId xmlns:p14="http://schemas.microsoft.com/office/powerpoint/2010/main" xmlns="" val="2566059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05. </a:t>
            </a:r>
            <a:r>
              <a:rPr lang="ro-RO" dirty="0"/>
              <a:t>Dimensiuni și Vulnerabilități</a:t>
            </a:r>
            <a:r>
              <a:rPr lang="en-US" dirty="0"/>
              <a:t> (2)</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408383" y="1434022"/>
            <a:ext cx="11217560" cy="4608512"/>
          </a:xfrm>
        </p:spPr>
        <p:txBody>
          <a:bodyPr>
            <a:normAutofit fontScale="92500" lnSpcReduction="10000"/>
          </a:bodyPr>
          <a:lstStyle/>
          <a:p>
            <a:r>
              <a:rPr lang="ro-RO" sz="2400" dirty="0"/>
              <a:t>Familia, în </a:t>
            </a:r>
            <a:r>
              <a:rPr lang="ro-RO" sz="2400" dirty="0" err="1"/>
              <a:t>funcţie</a:t>
            </a:r>
            <a:r>
              <a:rPr lang="ro-RO" sz="2400" dirty="0"/>
              <a:t> de </a:t>
            </a:r>
            <a:r>
              <a:rPr lang="ro-RO" sz="2400" dirty="0" err="1"/>
              <a:t>situaţia</a:t>
            </a:r>
            <a:r>
              <a:rPr lang="ro-RO" sz="2400" dirty="0"/>
              <a:t> economică </a:t>
            </a:r>
            <a:r>
              <a:rPr lang="ro-RO" sz="2400" dirty="0" err="1"/>
              <a:t>şi</a:t>
            </a:r>
            <a:r>
              <a:rPr lang="ro-RO" sz="2400" dirty="0"/>
              <a:t> </a:t>
            </a:r>
            <a:r>
              <a:rPr lang="ro-RO" sz="2400" dirty="0" err="1"/>
              <a:t>condiţiile</a:t>
            </a:r>
            <a:r>
              <a:rPr lang="ro-RO" sz="2400" dirty="0"/>
              <a:t> de locuit ale acesteia, se află în una dintre următoarele </a:t>
            </a:r>
            <a:r>
              <a:rPr lang="ro-RO" sz="2400" dirty="0" err="1"/>
              <a:t>situaţii</a:t>
            </a:r>
            <a:r>
              <a:rPr lang="ro-RO" sz="2400" dirty="0"/>
              <a:t> de vulnerabilitate:</a:t>
            </a:r>
          </a:p>
          <a:p>
            <a:pPr lvl="1"/>
            <a:r>
              <a:rPr lang="ro-RO" sz="2200" dirty="0"/>
              <a:t>a) </a:t>
            </a:r>
            <a:r>
              <a:rPr lang="ro-RO" sz="2200" dirty="0" err="1"/>
              <a:t>trăieşte</a:t>
            </a:r>
            <a:r>
              <a:rPr lang="ro-RO" sz="2200" dirty="0"/>
              <a:t> în sărăcie extremă;</a:t>
            </a:r>
          </a:p>
          <a:p>
            <a:pPr lvl="1"/>
            <a:endParaRPr lang="ro-RO" sz="2200" dirty="0"/>
          </a:p>
          <a:p>
            <a:pPr lvl="1"/>
            <a:r>
              <a:rPr lang="ro-RO" sz="2200" dirty="0"/>
              <a:t>b) are venituri reduse </a:t>
            </a:r>
            <a:r>
              <a:rPr lang="ro-RO" sz="2200" dirty="0" err="1"/>
              <a:t>şi</a:t>
            </a:r>
            <a:r>
              <a:rPr lang="ro-RO" sz="2200" dirty="0"/>
              <a:t> nu </a:t>
            </a:r>
            <a:r>
              <a:rPr lang="ro-RO" sz="2200" dirty="0" err="1"/>
              <a:t>primeşte</a:t>
            </a:r>
            <a:r>
              <a:rPr lang="ro-RO" sz="2200" dirty="0"/>
              <a:t> beneficii de </a:t>
            </a:r>
            <a:r>
              <a:rPr lang="ro-RO" sz="2200" dirty="0" err="1"/>
              <a:t>asistenţă</a:t>
            </a:r>
            <a:r>
              <a:rPr lang="ro-RO" sz="2200" dirty="0"/>
              <a:t> socială;</a:t>
            </a:r>
          </a:p>
          <a:p>
            <a:pPr lvl="1"/>
            <a:endParaRPr lang="ro-RO" sz="2200" dirty="0"/>
          </a:p>
          <a:p>
            <a:pPr lvl="1"/>
            <a:r>
              <a:rPr lang="ro-RO" sz="2200" dirty="0"/>
              <a:t>c) are părintele unic </a:t>
            </a:r>
            <a:r>
              <a:rPr lang="ro-RO" sz="2200" dirty="0" err="1"/>
              <a:t>susţinător</a:t>
            </a:r>
            <a:r>
              <a:rPr lang="ro-RO" sz="2200" dirty="0"/>
              <a:t> sau ambii </a:t>
            </a:r>
            <a:r>
              <a:rPr lang="ro-RO" sz="2200" dirty="0" err="1"/>
              <a:t>părinţi</a:t>
            </a:r>
            <a:r>
              <a:rPr lang="ro-RO" sz="2200" dirty="0"/>
              <a:t> fără </a:t>
            </a:r>
            <a:r>
              <a:rPr lang="ro-RO" sz="2200" dirty="0" err="1"/>
              <a:t>ocupaţie</a:t>
            </a:r>
            <a:r>
              <a:rPr lang="ro-RO" sz="2200" dirty="0"/>
              <a:t> sau în </a:t>
            </a:r>
            <a:r>
              <a:rPr lang="ro-RO" sz="2200" dirty="0" err="1"/>
              <a:t>şomaj</a:t>
            </a:r>
            <a:r>
              <a:rPr lang="ro-RO" sz="2200" dirty="0"/>
              <a:t>;</a:t>
            </a:r>
          </a:p>
          <a:p>
            <a:pPr lvl="1"/>
            <a:endParaRPr lang="ro-RO" sz="2200" dirty="0"/>
          </a:p>
          <a:p>
            <a:pPr lvl="1"/>
            <a:r>
              <a:rPr lang="ro-RO" sz="2200" dirty="0"/>
              <a:t>d) ocupă fără drept anumite </a:t>
            </a:r>
            <a:r>
              <a:rPr lang="ro-RO" sz="2200" dirty="0" err="1"/>
              <a:t>spaţii</a:t>
            </a:r>
            <a:r>
              <a:rPr lang="ro-RO" sz="2200" dirty="0"/>
              <a:t> de locuit, inclusiv </a:t>
            </a:r>
            <a:r>
              <a:rPr lang="ro-RO" sz="2200" dirty="0" err="1"/>
              <a:t>spaţii</a:t>
            </a:r>
            <a:r>
              <a:rPr lang="ro-RO" sz="2200" dirty="0"/>
              <a:t> construite ilegal sau </a:t>
            </a:r>
            <a:r>
              <a:rPr lang="ro-RO" sz="2200" dirty="0" err="1"/>
              <a:t>locuinţe</a:t>
            </a:r>
            <a:r>
              <a:rPr lang="ro-RO" sz="2200" dirty="0"/>
              <a:t> improvizate ori </a:t>
            </a:r>
            <a:r>
              <a:rPr lang="ro-RO" sz="2200" dirty="0" err="1"/>
              <a:t>spaţii</a:t>
            </a:r>
            <a:r>
              <a:rPr lang="ro-RO" sz="2200" dirty="0"/>
              <a:t> care nu sunt destinate locuirii;</a:t>
            </a:r>
          </a:p>
          <a:p>
            <a:pPr lvl="1"/>
            <a:endParaRPr lang="ro-RO" sz="2200" dirty="0"/>
          </a:p>
          <a:p>
            <a:pPr lvl="1"/>
            <a:r>
              <a:rPr lang="ro-RO" sz="2200" dirty="0"/>
              <a:t>e) nu dispune de </a:t>
            </a:r>
            <a:r>
              <a:rPr lang="ro-RO" sz="2200" dirty="0" err="1"/>
              <a:t>spaţiu</a:t>
            </a:r>
            <a:r>
              <a:rPr lang="ro-RO" sz="2200" dirty="0"/>
              <a:t> locuibil suficient raportat la numărul de persoane, respectiv </a:t>
            </a:r>
            <a:r>
              <a:rPr lang="ro-RO" sz="2200" dirty="0" err="1"/>
              <a:t>locuinţa</a:t>
            </a:r>
            <a:r>
              <a:rPr lang="ro-RO" sz="2200" dirty="0"/>
              <a:t> este supraaglomerată;</a:t>
            </a:r>
          </a:p>
          <a:p>
            <a:pPr lvl="1"/>
            <a:endParaRPr lang="ro-RO" sz="2200" dirty="0"/>
          </a:p>
          <a:p>
            <a:pPr lvl="1"/>
            <a:r>
              <a:rPr lang="ro-RO" sz="2200" dirty="0"/>
              <a:t>f) </a:t>
            </a:r>
            <a:r>
              <a:rPr lang="ro-RO" sz="2200" dirty="0" err="1"/>
              <a:t>locuieşte</a:t>
            </a:r>
            <a:r>
              <a:rPr lang="ro-RO" sz="2200" dirty="0"/>
              <a:t> în </a:t>
            </a:r>
            <a:r>
              <a:rPr lang="ro-RO" sz="2200" dirty="0" err="1"/>
              <a:t>spaţii</a:t>
            </a:r>
            <a:r>
              <a:rPr lang="ro-RO" sz="2200" dirty="0"/>
              <a:t> improprii sau întâmpină probleme privind </a:t>
            </a:r>
            <a:r>
              <a:rPr lang="ro-RO" sz="2200" dirty="0" err="1"/>
              <a:t>siguranţa</a:t>
            </a:r>
            <a:r>
              <a:rPr lang="ro-RO" sz="2200" dirty="0"/>
              <a:t> </a:t>
            </a:r>
            <a:r>
              <a:rPr lang="ro-RO" sz="2200" dirty="0" err="1"/>
              <a:t>şi</a:t>
            </a:r>
            <a:r>
              <a:rPr lang="ro-RO" sz="2200" dirty="0"/>
              <a:t> igiena </a:t>
            </a:r>
            <a:r>
              <a:rPr lang="ro-RO" sz="2200" dirty="0" err="1"/>
              <a:t>locuinţei</a:t>
            </a:r>
            <a:r>
              <a:rPr lang="ro-RO" sz="2200" dirty="0"/>
              <a:t>.</a:t>
            </a:r>
          </a:p>
          <a:p>
            <a:pPr lvl="1"/>
            <a:endParaRPr lang="ro-RO" sz="22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23</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dirty="0"/>
              <a:t>1. </a:t>
            </a:r>
            <a:r>
              <a:rPr lang="ro-RO" b="1" dirty="0"/>
              <a:t>Dimensiunea economică a familiei și condițiile de locuit</a:t>
            </a:r>
          </a:p>
        </p:txBody>
      </p:sp>
    </p:spTree>
    <p:extLst>
      <p:ext uri="{BB962C8B-B14F-4D97-AF65-F5344CB8AC3E}">
        <p14:creationId xmlns:p14="http://schemas.microsoft.com/office/powerpoint/2010/main" xmlns="" val="977101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05. </a:t>
            </a:r>
            <a:r>
              <a:rPr lang="ro-RO" dirty="0"/>
              <a:t>Dimensiuni și Vulnerabilități</a:t>
            </a:r>
            <a:r>
              <a:rPr lang="en-US" dirty="0"/>
              <a:t> (3)</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a:bodyPr>
          <a:lstStyle/>
          <a:p>
            <a:r>
              <a:rPr lang="ro-RO" sz="2400" dirty="0"/>
              <a:t>Familia, în </a:t>
            </a:r>
            <a:r>
              <a:rPr lang="ro-RO" sz="2400" dirty="0" err="1"/>
              <a:t>funcţie</a:t>
            </a:r>
            <a:r>
              <a:rPr lang="ro-RO" sz="2400" dirty="0"/>
              <a:t> de starea de sănătate a acesteia, se află în </a:t>
            </a:r>
            <a:r>
              <a:rPr lang="ro-RO" sz="2400" dirty="0" err="1"/>
              <a:t>situaţia</a:t>
            </a:r>
            <a:r>
              <a:rPr lang="ro-RO" sz="2400" dirty="0"/>
              <a:t> de vulnerabilitate având unul sau mai </a:t>
            </a:r>
            <a:r>
              <a:rPr lang="ro-RO" sz="2400" dirty="0" err="1"/>
              <a:t>mulţi</a:t>
            </a:r>
            <a:r>
              <a:rPr lang="ro-RO" sz="2400" dirty="0"/>
              <a:t> copii </a:t>
            </a:r>
            <a:r>
              <a:rPr lang="ro-RO" sz="2400" dirty="0" err="1"/>
              <a:t>polispitalizaţi</a:t>
            </a:r>
            <a:r>
              <a:rPr lang="ro-RO" sz="2400" dirty="0"/>
              <a:t>.</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24</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dirty="0"/>
              <a:t>2. </a:t>
            </a:r>
            <a:r>
              <a:rPr lang="ro-RO" b="1" dirty="0"/>
              <a:t>Dimensiunea sănătate</a:t>
            </a:r>
          </a:p>
        </p:txBody>
      </p:sp>
    </p:spTree>
    <p:extLst>
      <p:ext uri="{BB962C8B-B14F-4D97-AF65-F5344CB8AC3E}">
        <p14:creationId xmlns:p14="http://schemas.microsoft.com/office/powerpoint/2010/main" xmlns="" val="679776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05. </a:t>
            </a:r>
            <a:r>
              <a:rPr lang="ro-RO" dirty="0"/>
              <a:t>Dimensiuni și Vulnerabilități</a:t>
            </a:r>
            <a:r>
              <a:rPr lang="en-US" dirty="0"/>
              <a:t> (4)</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408383" y="1384086"/>
            <a:ext cx="10969366" cy="4826295"/>
          </a:xfrm>
        </p:spPr>
        <p:txBody>
          <a:bodyPr>
            <a:normAutofit/>
          </a:bodyPr>
          <a:lstStyle/>
          <a:p>
            <a:pPr algn="just"/>
            <a:r>
              <a:rPr lang="ro-RO" sz="2200" dirty="0"/>
              <a:t>Familia, în </a:t>
            </a:r>
            <a:r>
              <a:rPr lang="ro-RO" sz="2200" dirty="0" err="1"/>
              <a:t>funcţie</a:t>
            </a:r>
            <a:r>
              <a:rPr lang="ro-RO" sz="2200" dirty="0"/>
              <a:t> de </a:t>
            </a:r>
            <a:r>
              <a:rPr lang="ro-RO" sz="2200" dirty="0" err="1"/>
              <a:t>situaţia</a:t>
            </a:r>
            <a:r>
              <a:rPr lang="ro-RO" sz="2200" dirty="0"/>
              <a:t> socială a acesteia, se află în una dintre următoarele </a:t>
            </a:r>
            <a:r>
              <a:rPr lang="ro-RO" sz="2200" dirty="0" err="1"/>
              <a:t>situaţii</a:t>
            </a:r>
            <a:r>
              <a:rPr lang="ro-RO" sz="2200" dirty="0"/>
              <a:t> de vulnerabilitate:</a:t>
            </a:r>
          </a:p>
          <a:p>
            <a:pPr lvl="1" algn="just"/>
            <a:r>
              <a:rPr lang="ro-RO" sz="2000" dirty="0"/>
              <a:t>a) are în îngrijire o mamă minoră sau o minoră gravidă;</a:t>
            </a:r>
          </a:p>
          <a:p>
            <a:pPr lvl="1" algn="just"/>
            <a:r>
              <a:rPr lang="ro-RO" sz="2000" dirty="0"/>
              <a:t>b) părintele unic </a:t>
            </a:r>
            <a:r>
              <a:rPr lang="ro-RO" sz="2000" dirty="0" err="1"/>
              <a:t>susţinător</a:t>
            </a:r>
            <a:r>
              <a:rPr lang="ro-RO" sz="2000" dirty="0"/>
              <a:t> sau ambii </a:t>
            </a:r>
            <a:r>
              <a:rPr lang="ro-RO" sz="2000" dirty="0" err="1"/>
              <a:t>părinţi</a:t>
            </a:r>
            <a:r>
              <a:rPr lang="ro-RO" sz="2000" dirty="0"/>
              <a:t> sunt </a:t>
            </a:r>
            <a:r>
              <a:rPr lang="ro-RO" sz="2000" dirty="0" err="1"/>
              <a:t>plecaţi</a:t>
            </a:r>
            <a:r>
              <a:rPr lang="ro-RO" sz="2000" dirty="0"/>
              <a:t> la muncă în străinătate;</a:t>
            </a:r>
          </a:p>
          <a:p>
            <a:pPr lvl="1" algn="just"/>
            <a:r>
              <a:rPr lang="ro-RO" sz="2000" dirty="0"/>
              <a:t>c) are unul sau mai </a:t>
            </a:r>
            <a:r>
              <a:rPr lang="ro-RO" sz="2000" dirty="0" err="1"/>
              <a:t>mulţi</a:t>
            </a:r>
            <a:r>
              <a:rPr lang="ro-RO" sz="2000" dirty="0"/>
              <a:t> copii care au revenit în </a:t>
            </a:r>
            <a:r>
              <a:rPr lang="ro-RO" sz="2000" dirty="0" err="1"/>
              <a:t>ţara</a:t>
            </a:r>
            <a:r>
              <a:rPr lang="ro-RO" sz="2000" dirty="0"/>
              <a:t> de origine după o </a:t>
            </a:r>
            <a:r>
              <a:rPr lang="ro-RO" sz="2000" dirty="0" err="1"/>
              <a:t>experienţă</a:t>
            </a:r>
            <a:r>
              <a:rPr lang="ro-RO" sz="2000" dirty="0"/>
              <a:t> de peste un an de </a:t>
            </a:r>
            <a:r>
              <a:rPr lang="ro-RO" sz="2000" dirty="0" err="1"/>
              <a:t>migraţie</a:t>
            </a:r>
            <a:r>
              <a:rPr lang="ro-RO" sz="2000" dirty="0"/>
              <a:t>;</a:t>
            </a:r>
          </a:p>
          <a:p>
            <a:pPr lvl="1" algn="just"/>
            <a:r>
              <a:rPr lang="ro-RO" sz="2000" dirty="0"/>
              <a:t>d) are membri </a:t>
            </a:r>
            <a:r>
              <a:rPr lang="ro-RO" sz="2000" dirty="0" err="1"/>
              <a:t>adulţi</a:t>
            </a:r>
            <a:r>
              <a:rPr lang="ro-RO" sz="2000" dirty="0"/>
              <a:t> cu </a:t>
            </a:r>
            <a:r>
              <a:rPr lang="ro-RO" sz="2000" dirty="0" err="1"/>
              <a:t>dizabilităţi</a:t>
            </a:r>
            <a:r>
              <a:rPr lang="ro-RO" sz="2000" dirty="0"/>
              <a:t> care le afectează semnificativ calitatea </a:t>
            </a:r>
            <a:r>
              <a:rPr lang="ro-RO" sz="2000" dirty="0" err="1"/>
              <a:t>vieţii</a:t>
            </a:r>
            <a:r>
              <a:rPr lang="ro-RO" sz="2000" dirty="0"/>
              <a:t> </a:t>
            </a:r>
            <a:r>
              <a:rPr lang="ro-RO" sz="2000" dirty="0" err="1"/>
              <a:t>şi</a:t>
            </a:r>
            <a:r>
              <a:rPr lang="ro-RO" sz="2000" dirty="0"/>
              <a:t> participarea lor la </a:t>
            </a:r>
            <a:r>
              <a:rPr lang="ro-RO" sz="2000" dirty="0" err="1"/>
              <a:t>viaţa</a:t>
            </a:r>
            <a:r>
              <a:rPr lang="ro-RO" sz="2000" dirty="0"/>
              <a:t> socială;</a:t>
            </a:r>
          </a:p>
          <a:p>
            <a:pPr lvl="1" algn="just"/>
            <a:r>
              <a:rPr lang="ro-RO" sz="2000" dirty="0"/>
              <a:t>e) are cel </a:t>
            </a:r>
            <a:r>
              <a:rPr lang="ro-RO" sz="2000" dirty="0" err="1"/>
              <a:t>puţin</a:t>
            </a:r>
            <a:r>
              <a:rPr lang="ro-RO" sz="2000" dirty="0"/>
              <a:t> un membru al familiei care nu are acte de stare civilă;</a:t>
            </a:r>
          </a:p>
          <a:p>
            <a:pPr lvl="1" algn="just"/>
            <a:r>
              <a:rPr lang="ro-RO" sz="2000" dirty="0"/>
              <a:t>f) a avut sau are unul sau mai </a:t>
            </a:r>
            <a:r>
              <a:rPr lang="ro-RO" sz="2000" dirty="0" err="1"/>
              <a:t>mulţi</a:t>
            </a:r>
            <a:r>
              <a:rPr lang="ro-RO" sz="2000" dirty="0"/>
              <a:t> copii pentru care a fost stabilită o măsură de </a:t>
            </a:r>
            <a:r>
              <a:rPr lang="ro-RO" sz="2000" dirty="0" err="1"/>
              <a:t>protecţie</a:t>
            </a:r>
            <a:r>
              <a:rPr lang="ro-RO" sz="2000" dirty="0"/>
              <a:t> specială, în </a:t>
            </a:r>
            <a:r>
              <a:rPr lang="ro-RO" sz="2000" dirty="0" err="1"/>
              <a:t>condiţiile</a:t>
            </a:r>
            <a:r>
              <a:rPr lang="ro-RO" sz="2000" dirty="0"/>
              <a:t> Legii nr. 272/2004 privind </a:t>
            </a:r>
            <a:r>
              <a:rPr lang="ro-RO" sz="2000" dirty="0" err="1"/>
              <a:t>protecţia</a:t>
            </a:r>
            <a:r>
              <a:rPr lang="ro-RO" sz="2000" dirty="0"/>
              <a:t> </a:t>
            </a:r>
            <a:r>
              <a:rPr lang="ro-RO" sz="2000" dirty="0" err="1"/>
              <a:t>şi</a:t>
            </a:r>
            <a:r>
              <a:rPr lang="ro-RO" sz="2000" dirty="0"/>
              <a:t> promovarea drepturilor copilului, republicată, cu modificările </a:t>
            </a:r>
            <a:r>
              <a:rPr lang="ro-RO" sz="2000" dirty="0" err="1"/>
              <a:t>şi</a:t>
            </a:r>
            <a:r>
              <a:rPr lang="ro-RO" sz="2000" dirty="0"/>
              <a:t> completările ulterioare;</a:t>
            </a:r>
          </a:p>
          <a:p>
            <a:pPr lvl="1" algn="just"/>
            <a:r>
              <a:rPr lang="ro-RO" sz="2000" dirty="0"/>
              <a:t>g) a avut sau are unul sau mai </a:t>
            </a:r>
            <a:r>
              <a:rPr lang="ro-RO" sz="2000" dirty="0" err="1"/>
              <a:t>mulţi</a:t>
            </a:r>
            <a:r>
              <a:rPr lang="ro-RO" sz="2000" dirty="0"/>
              <a:t> copii </a:t>
            </a:r>
            <a:r>
              <a:rPr lang="ro-RO" sz="2000" dirty="0" err="1"/>
              <a:t>părăsiţi</a:t>
            </a:r>
            <a:r>
              <a:rPr lang="ro-RO" sz="2000" dirty="0"/>
              <a:t> în </a:t>
            </a:r>
            <a:r>
              <a:rPr lang="ro-RO" sz="2000" dirty="0" err="1"/>
              <a:t>unităţile</a:t>
            </a:r>
            <a:r>
              <a:rPr lang="ro-RO" sz="2000" dirty="0"/>
              <a:t> sanitare;</a:t>
            </a:r>
          </a:p>
          <a:p>
            <a:pPr lvl="1" algn="just"/>
            <a:r>
              <a:rPr lang="ro-RO" sz="2000" dirty="0"/>
              <a:t>h) a avut sau are unul sau mai </a:t>
            </a:r>
            <a:r>
              <a:rPr lang="ro-RO" sz="2000" dirty="0" err="1"/>
              <a:t>mulţi</a:t>
            </a:r>
            <a:r>
              <a:rPr lang="ro-RO" sz="2000" dirty="0"/>
              <a:t> membri </a:t>
            </a:r>
            <a:r>
              <a:rPr lang="ro-RO" sz="2000" dirty="0" err="1"/>
              <a:t>condamnaţi</a:t>
            </a:r>
            <a:r>
              <a:rPr lang="ro-RO" sz="2000" dirty="0"/>
              <a:t> la o pedeapsă privativă de libertate.</a:t>
            </a:r>
            <a:r>
              <a:rPr lang="ro-RO" sz="2000" dirty="0">
                <a:solidFill>
                  <a:srgbClr val="FF0000"/>
                </a:solidFill>
              </a:rPr>
              <a:t>	</a:t>
            </a:r>
            <a:endParaRPr lang="ro-RO" sz="22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25</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b="1" dirty="0"/>
              <a:t>2. Dimensiunea socială</a:t>
            </a:r>
          </a:p>
        </p:txBody>
      </p:sp>
    </p:spTree>
    <p:extLst>
      <p:ext uri="{BB962C8B-B14F-4D97-AF65-F5344CB8AC3E}">
        <p14:creationId xmlns:p14="http://schemas.microsoft.com/office/powerpoint/2010/main" xmlns="" val="950680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05. </a:t>
            </a:r>
            <a:r>
              <a:rPr lang="ro-RO" dirty="0"/>
              <a:t>Dimensiuni și Vulnerabilități</a:t>
            </a:r>
            <a:r>
              <a:rPr lang="en-US" dirty="0"/>
              <a:t> (5)</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a:bodyPr>
          <a:lstStyle/>
          <a:p>
            <a:r>
              <a:rPr lang="ro-RO" sz="2400" dirty="0"/>
              <a:t>Familia, în </a:t>
            </a:r>
            <a:r>
              <a:rPr lang="ro-RO" sz="2400" dirty="0" err="1"/>
              <a:t>funcţie</a:t>
            </a:r>
            <a:r>
              <a:rPr lang="ro-RO" sz="2400" dirty="0"/>
              <a:t> de nivelul de </a:t>
            </a:r>
            <a:r>
              <a:rPr lang="ro-RO" sz="2400" dirty="0" err="1"/>
              <a:t>educaţie</a:t>
            </a:r>
            <a:r>
              <a:rPr lang="ro-RO" sz="2400" dirty="0"/>
              <a:t> al acesteia, se află în una dintre următoarele </a:t>
            </a:r>
            <a:r>
              <a:rPr lang="ro-RO" sz="2400" dirty="0" err="1"/>
              <a:t>situaţii</a:t>
            </a:r>
            <a:r>
              <a:rPr lang="ro-RO" sz="2400" dirty="0"/>
              <a:t> de vulnerabilitate:</a:t>
            </a:r>
            <a:endParaRPr lang="en-US" sz="2400" dirty="0"/>
          </a:p>
          <a:p>
            <a:endParaRPr lang="ro-RO" sz="2400" dirty="0"/>
          </a:p>
          <a:p>
            <a:pPr lvl="1"/>
            <a:r>
              <a:rPr lang="ro-RO" sz="2000" dirty="0"/>
              <a:t>a) are unul sau mai </a:t>
            </a:r>
            <a:r>
              <a:rPr lang="ro-RO" sz="2000" dirty="0" err="1"/>
              <a:t>mulţi</a:t>
            </a:r>
            <a:r>
              <a:rPr lang="ro-RO" sz="2000" dirty="0"/>
              <a:t> copii de vârstă </a:t>
            </a:r>
            <a:r>
              <a:rPr lang="ro-RO" sz="2000" dirty="0" err="1"/>
              <a:t>şcolară</a:t>
            </a:r>
            <a:r>
              <a:rPr lang="ro-RO" sz="2000" dirty="0"/>
              <a:t> care nu au fost </a:t>
            </a:r>
            <a:r>
              <a:rPr lang="ro-RO" sz="2000" dirty="0" err="1"/>
              <a:t>înscrişi</a:t>
            </a:r>
            <a:r>
              <a:rPr lang="ro-RO" sz="2000" dirty="0"/>
              <a:t> într-o formă de </a:t>
            </a:r>
            <a:r>
              <a:rPr lang="ro-RO" sz="2000" dirty="0" err="1"/>
              <a:t>învăţământ</a:t>
            </a:r>
            <a:r>
              <a:rPr lang="ro-RO" sz="2000" dirty="0"/>
              <a:t> sau care nu frecventează cursurile unei forme de </a:t>
            </a:r>
            <a:r>
              <a:rPr lang="ro-RO" sz="2000" dirty="0" err="1"/>
              <a:t>învăţământ</a:t>
            </a:r>
            <a:r>
              <a:rPr lang="ro-RO" sz="2000" dirty="0"/>
              <a:t> obligatoriu;</a:t>
            </a:r>
          </a:p>
          <a:p>
            <a:endParaRPr lang="ro-RO" dirty="0"/>
          </a:p>
          <a:p>
            <a:pPr lvl="1"/>
            <a:r>
              <a:rPr lang="ro-RO" sz="2000" dirty="0"/>
              <a:t>b) are unul sau mai </a:t>
            </a:r>
            <a:r>
              <a:rPr lang="ro-RO" sz="2000" dirty="0" err="1"/>
              <a:t>mulţi</a:t>
            </a:r>
            <a:r>
              <a:rPr lang="ro-RO" sz="2000" dirty="0"/>
              <a:t> copii cu </a:t>
            </a:r>
            <a:r>
              <a:rPr lang="ro-RO" sz="2000" dirty="0" err="1"/>
              <a:t>cerinţe</a:t>
            </a:r>
            <a:r>
              <a:rPr lang="ro-RO" sz="2000" dirty="0"/>
              <a:t> </a:t>
            </a:r>
            <a:r>
              <a:rPr lang="ro-RO" sz="2000" dirty="0" err="1"/>
              <a:t>educaţionale</a:t>
            </a:r>
            <a:r>
              <a:rPr lang="ro-RO" sz="2000" dirty="0"/>
              <a:t> speciale.</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26</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b="1" dirty="0"/>
              <a:t>3. Dimensiunea educație</a:t>
            </a:r>
          </a:p>
        </p:txBody>
      </p:sp>
    </p:spTree>
    <p:extLst>
      <p:ext uri="{BB962C8B-B14F-4D97-AF65-F5344CB8AC3E}">
        <p14:creationId xmlns:p14="http://schemas.microsoft.com/office/powerpoint/2010/main" xmlns="" val="2786142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05. </a:t>
            </a:r>
            <a:r>
              <a:rPr lang="ro-RO" dirty="0"/>
              <a:t>Dimensiuni și Vulnerabilități</a:t>
            </a:r>
            <a:r>
              <a:rPr lang="en-US" dirty="0"/>
              <a:t> (6)</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a:bodyPr>
          <a:lstStyle/>
          <a:p>
            <a:r>
              <a:rPr lang="en-GB" sz="2000" b="0" i="0" dirty="0" err="1">
                <a:effectLst/>
                <a:latin typeface="calibri" panose="020F0502020204030204" pitchFamily="34" charset="0"/>
              </a:rPr>
              <a:t>Copilul</a:t>
            </a:r>
            <a:r>
              <a:rPr lang="en-GB" sz="2000" b="0" i="0" dirty="0">
                <a:effectLst/>
                <a:latin typeface="calibri" panose="020F0502020204030204" pitchFamily="34" charset="0"/>
              </a:rPr>
              <a:t> </a:t>
            </a:r>
            <a:r>
              <a:rPr lang="en-GB" sz="2000" b="0" i="0" dirty="0" err="1">
                <a:effectLst/>
                <a:latin typeface="calibri" panose="020F0502020204030204" pitchFamily="34" charset="0"/>
              </a:rPr>
              <a:t>este</a:t>
            </a:r>
            <a:r>
              <a:rPr lang="en-GB" sz="2000" b="0" i="0" dirty="0">
                <a:effectLst/>
                <a:latin typeface="calibri" panose="020F0502020204030204" pitchFamily="34" charset="0"/>
              </a:rPr>
              <a:t> </a:t>
            </a:r>
            <a:r>
              <a:rPr lang="en-GB" sz="2000" b="0" i="0" dirty="0" err="1">
                <a:effectLst/>
                <a:latin typeface="calibri" panose="020F0502020204030204" pitchFamily="34" charset="0"/>
              </a:rPr>
              <a:t>considerat</a:t>
            </a:r>
            <a:r>
              <a:rPr lang="en-GB" sz="2000" b="0" i="0" dirty="0">
                <a:effectLst/>
                <a:latin typeface="calibri" panose="020F0502020204030204" pitchFamily="34" charset="0"/>
              </a:rPr>
              <a:t> a fi </a:t>
            </a:r>
            <a:r>
              <a:rPr lang="en-GB" sz="2000" b="0" i="0" dirty="0" err="1">
                <a:effectLst/>
                <a:latin typeface="calibri" panose="020F0502020204030204" pitchFamily="34" charset="0"/>
              </a:rPr>
              <a:t>în</a:t>
            </a:r>
            <a:r>
              <a:rPr lang="en-GB" sz="2000" b="0" i="0" dirty="0">
                <a:effectLst/>
                <a:latin typeface="calibri" panose="020F0502020204030204" pitchFamily="34" charset="0"/>
              </a:rPr>
              <a:t> </a:t>
            </a:r>
            <a:r>
              <a:rPr lang="en-GB" sz="2000" b="0" i="0" dirty="0" err="1">
                <a:effectLst/>
                <a:latin typeface="calibri" panose="020F0502020204030204" pitchFamily="34" charset="0"/>
              </a:rPr>
              <a:t>risc</a:t>
            </a:r>
            <a:r>
              <a:rPr lang="en-GB" sz="2000" b="0" i="0" dirty="0">
                <a:effectLst/>
                <a:latin typeface="calibri" panose="020F0502020204030204" pitchFamily="34" charset="0"/>
              </a:rPr>
              <a:t> de </a:t>
            </a:r>
            <a:r>
              <a:rPr lang="en-GB" sz="2000" b="0" i="0" dirty="0" err="1">
                <a:effectLst/>
                <a:latin typeface="calibri" panose="020F0502020204030204" pitchFamily="34" charset="0"/>
              </a:rPr>
              <a:t>separare</a:t>
            </a:r>
            <a:r>
              <a:rPr lang="en-GB" sz="2000" b="0" i="0" dirty="0">
                <a:effectLst/>
                <a:latin typeface="calibri" panose="020F0502020204030204" pitchFamily="34" charset="0"/>
              </a:rPr>
              <a:t> </a:t>
            </a:r>
            <a:r>
              <a:rPr lang="en-GB" sz="2000" b="0" i="0" dirty="0" err="1">
                <a:effectLst/>
                <a:latin typeface="calibri" panose="020F0502020204030204" pitchFamily="34" charset="0"/>
              </a:rPr>
              <a:t>şi</a:t>
            </a:r>
            <a:r>
              <a:rPr lang="en-GB" sz="2000" b="0" i="0" dirty="0">
                <a:effectLst/>
                <a:latin typeface="calibri" panose="020F0502020204030204" pitchFamily="34" charset="0"/>
              </a:rPr>
              <a:t> </a:t>
            </a:r>
            <a:r>
              <a:rPr lang="en-GB" sz="2000" b="0" i="0" dirty="0" err="1">
                <a:effectLst/>
                <a:latin typeface="calibri" panose="020F0502020204030204" pitchFamily="34" charset="0"/>
              </a:rPr>
              <a:t>în</a:t>
            </a:r>
            <a:r>
              <a:rPr lang="en-GB" sz="2000" b="0" i="0" dirty="0">
                <a:effectLst/>
                <a:latin typeface="calibri" panose="020F0502020204030204" pitchFamily="34" charset="0"/>
              </a:rPr>
              <a:t> </a:t>
            </a:r>
            <a:r>
              <a:rPr lang="en-GB" sz="2000" b="0" i="0" dirty="0" err="1">
                <a:effectLst/>
                <a:latin typeface="calibri" panose="020F0502020204030204" pitchFamily="34" charset="0"/>
              </a:rPr>
              <a:t>anumite</a:t>
            </a:r>
            <a:r>
              <a:rPr lang="en-GB" sz="2000" b="0" i="0" dirty="0">
                <a:effectLst/>
                <a:latin typeface="calibri" panose="020F0502020204030204" pitchFamily="34" charset="0"/>
              </a:rPr>
              <a:t> </a:t>
            </a:r>
            <a:r>
              <a:rPr lang="en-GB" sz="2000" b="0" i="0" dirty="0" err="1">
                <a:effectLst/>
                <a:latin typeface="calibri" panose="020F0502020204030204" pitchFamily="34" charset="0"/>
              </a:rPr>
              <a:t>situaţii</a:t>
            </a:r>
            <a:r>
              <a:rPr lang="en-GB" sz="2000" b="0" i="0" dirty="0">
                <a:effectLst/>
                <a:latin typeface="calibri" panose="020F0502020204030204" pitchFamily="34" charset="0"/>
              </a:rPr>
              <a:t> de </a:t>
            </a:r>
            <a:r>
              <a:rPr lang="en-GB" sz="2000" b="0" i="0" dirty="0" err="1">
                <a:effectLst/>
                <a:latin typeface="calibri" panose="020F0502020204030204" pitchFamily="34" charset="0"/>
              </a:rPr>
              <a:t>vulnerabilitate</a:t>
            </a:r>
            <a:r>
              <a:rPr lang="en-GB" sz="2000" b="0" i="0" dirty="0">
                <a:effectLst/>
                <a:latin typeface="calibri" panose="020F0502020204030204" pitchFamily="34" charset="0"/>
              </a:rPr>
              <a:t> cu care se </a:t>
            </a:r>
            <a:r>
              <a:rPr lang="en-GB" sz="2000" b="0" i="0" dirty="0" err="1">
                <a:effectLst/>
                <a:latin typeface="calibri" panose="020F0502020204030204" pitchFamily="34" charset="0"/>
              </a:rPr>
              <a:t>confruntă</a:t>
            </a:r>
            <a:r>
              <a:rPr lang="en-GB" sz="2000" b="0" i="0" dirty="0">
                <a:effectLst/>
                <a:latin typeface="calibri" panose="020F0502020204030204" pitchFamily="34" charset="0"/>
              </a:rPr>
              <a:t>, cum </a:t>
            </a:r>
            <a:r>
              <a:rPr lang="en-GB" sz="2000" b="0" i="0" dirty="0" err="1">
                <a:effectLst/>
                <a:latin typeface="calibri" panose="020F0502020204030204" pitchFamily="34" charset="0"/>
              </a:rPr>
              <a:t>ar</a:t>
            </a:r>
            <a:r>
              <a:rPr lang="en-GB" sz="2000" b="0" i="0" dirty="0">
                <a:effectLst/>
                <a:latin typeface="calibri" panose="020F0502020204030204" pitchFamily="34" charset="0"/>
              </a:rPr>
              <a:t> fi </a:t>
            </a:r>
            <a:r>
              <a:rPr lang="en-GB" sz="2000" b="0" i="0" dirty="0" err="1">
                <a:effectLst/>
                <a:latin typeface="calibri" panose="020F0502020204030204" pitchFamily="34" charset="0"/>
              </a:rPr>
              <a:t>comportamentul</a:t>
            </a:r>
            <a:r>
              <a:rPr lang="en-GB" sz="2000" b="0" i="0" dirty="0">
                <a:effectLst/>
                <a:latin typeface="calibri" panose="020F0502020204030204" pitchFamily="34" charset="0"/>
              </a:rPr>
              <a:t> </a:t>
            </a:r>
            <a:r>
              <a:rPr lang="en-GB" sz="2000" b="0" i="0" dirty="0" err="1">
                <a:effectLst/>
                <a:latin typeface="calibri" panose="020F0502020204030204" pitchFamily="34" charset="0"/>
              </a:rPr>
              <a:t>delincvent</a:t>
            </a:r>
            <a:r>
              <a:rPr lang="en-GB" sz="2000" b="0" i="0" dirty="0">
                <a:effectLst/>
                <a:latin typeface="calibri" panose="020F0502020204030204" pitchFamily="34" charset="0"/>
              </a:rPr>
              <a:t>, </a:t>
            </a:r>
            <a:r>
              <a:rPr lang="en-GB" sz="2000" b="0" i="0" dirty="0" err="1">
                <a:effectLst/>
                <a:latin typeface="calibri" panose="020F0502020204030204" pitchFamily="34" charset="0"/>
              </a:rPr>
              <a:t>părăsirea</a:t>
            </a:r>
            <a:r>
              <a:rPr lang="en-GB" sz="2000" b="0" i="0" dirty="0">
                <a:effectLst/>
                <a:latin typeface="calibri" panose="020F0502020204030204" pitchFamily="34" charset="0"/>
              </a:rPr>
              <a:t> </a:t>
            </a:r>
            <a:r>
              <a:rPr lang="en-GB" sz="2000" b="0" i="0" dirty="0" err="1">
                <a:effectLst/>
                <a:latin typeface="calibri" panose="020F0502020204030204" pitchFamily="34" charset="0"/>
              </a:rPr>
              <a:t>repetată</a:t>
            </a:r>
            <a:r>
              <a:rPr lang="en-GB" sz="2000" b="0" i="0" dirty="0">
                <a:effectLst/>
                <a:latin typeface="calibri" panose="020F0502020204030204" pitchFamily="34" charset="0"/>
              </a:rPr>
              <a:t> a </a:t>
            </a:r>
            <a:r>
              <a:rPr lang="en-GB" sz="2000" b="0" i="0" dirty="0" err="1">
                <a:effectLst/>
                <a:latin typeface="calibri" panose="020F0502020204030204" pitchFamily="34" charset="0"/>
              </a:rPr>
              <a:t>domiciliului</a:t>
            </a:r>
            <a:r>
              <a:rPr lang="en-GB" sz="2000" b="0" i="0" dirty="0">
                <a:effectLst/>
                <a:latin typeface="calibri" panose="020F0502020204030204" pitchFamily="34" charset="0"/>
              </a:rPr>
              <a:t>, </a:t>
            </a:r>
            <a:r>
              <a:rPr lang="en-GB" sz="2000" b="0" i="0" dirty="0" err="1">
                <a:effectLst/>
                <a:latin typeface="calibri" panose="020F0502020204030204" pitchFamily="34" charset="0"/>
              </a:rPr>
              <a:t>consumul</a:t>
            </a:r>
            <a:r>
              <a:rPr lang="en-GB" sz="2000" b="0" i="0" dirty="0">
                <a:effectLst/>
                <a:latin typeface="calibri" panose="020F0502020204030204" pitchFamily="34" charset="0"/>
              </a:rPr>
              <a:t> de </a:t>
            </a:r>
            <a:r>
              <a:rPr lang="en-GB" sz="2000" b="0" i="0" dirty="0" err="1">
                <a:effectLst/>
                <a:latin typeface="calibri" panose="020F0502020204030204" pitchFamily="34" charset="0"/>
              </a:rPr>
              <a:t>alcool</a:t>
            </a:r>
            <a:r>
              <a:rPr lang="en-GB" sz="2000" b="0" i="0" dirty="0">
                <a:effectLst/>
                <a:latin typeface="calibri" panose="020F0502020204030204" pitchFamily="34" charset="0"/>
              </a:rPr>
              <a:t> </a:t>
            </a:r>
            <a:r>
              <a:rPr lang="en-GB" sz="2000" b="0" i="0" dirty="0" err="1">
                <a:effectLst/>
                <a:latin typeface="calibri" panose="020F0502020204030204" pitchFamily="34" charset="0"/>
              </a:rPr>
              <a:t>şi</a:t>
            </a:r>
            <a:r>
              <a:rPr lang="en-GB" sz="2000" b="0" i="0" dirty="0">
                <a:effectLst/>
                <a:latin typeface="calibri" panose="020F0502020204030204" pitchFamily="34" charset="0"/>
              </a:rPr>
              <a:t> de </a:t>
            </a:r>
            <a:r>
              <a:rPr lang="en-GB" sz="2000" b="0" i="0" dirty="0" err="1">
                <a:effectLst/>
                <a:latin typeface="calibri" panose="020F0502020204030204" pitchFamily="34" charset="0"/>
              </a:rPr>
              <a:t>droguri</a:t>
            </a:r>
            <a:r>
              <a:rPr lang="en-GB" sz="2000" b="0" i="0" dirty="0">
                <a:effectLst/>
                <a:latin typeface="calibri" panose="020F0502020204030204" pitchFamily="34" charset="0"/>
              </a:rPr>
              <a:t>, </a:t>
            </a:r>
            <a:r>
              <a:rPr lang="en-GB" sz="2000" b="0" i="0" dirty="0" err="1">
                <a:effectLst/>
                <a:latin typeface="calibri" panose="020F0502020204030204" pitchFamily="34" charset="0"/>
              </a:rPr>
              <a:t>tentativă</a:t>
            </a:r>
            <a:r>
              <a:rPr lang="en-GB" sz="2000" b="0" i="0" dirty="0">
                <a:effectLst/>
                <a:latin typeface="calibri" panose="020F0502020204030204" pitchFamily="34" charset="0"/>
              </a:rPr>
              <a:t> de </a:t>
            </a:r>
            <a:r>
              <a:rPr lang="en-GB" sz="2000" b="0" i="0" dirty="0" err="1">
                <a:effectLst/>
                <a:latin typeface="calibri" panose="020F0502020204030204" pitchFamily="34" charset="0"/>
              </a:rPr>
              <a:t>suicid</a:t>
            </a:r>
            <a:r>
              <a:rPr lang="en-GB" sz="2000" b="0" i="0" dirty="0">
                <a:effectLst/>
                <a:latin typeface="calibri" panose="020F0502020204030204" pitchFamily="34" charset="0"/>
              </a:rPr>
              <a:t> </a:t>
            </a:r>
            <a:r>
              <a:rPr lang="en-GB" sz="2000" b="0" i="0" dirty="0" err="1">
                <a:effectLst/>
                <a:latin typeface="calibri" panose="020F0502020204030204" pitchFamily="34" charset="0"/>
              </a:rPr>
              <a:t>şi</a:t>
            </a:r>
            <a:r>
              <a:rPr lang="en-GB" sz="2000" b="0" i="0" dirty="0">
                <a:effectLst/>
                <a:latin typeface="calibri" panose="020F0502020204030204" pitchFamily="34" charset="0"/>
              </a:rPr>
              <a:t> </a:t>
            </a:r>
            <a:r>
              <a:rPr lang="en-GB" sz="2000" b="0" i="0" dirty="0" err="1">
                <a:effectLst/>
                <a:latin typeface="calibri" panose="020F0502020204030204" pitchFamily="34" charset="0"/>
              </a:rPr>
              <a:t>abandonul</a:t>
            </a:r>
            <a:r>
              <a:rPr lang="en-GB" sz="2000" b="0" i="0" dirty="0">
                <a:effectLst/>
                <a:latin typeface="calibri" panose="020F0502020204030204" pitchFamily="34" charset="0"/>
              </a:rPr>
              <a:t> </a:t>
            </a:r>
            <a:r>
              <a:rPr lang="en-GB" sz="2000" b="0" i="0" dirty="0" err="1">
                <a:effectLst/>
                <a:latin typeface="calibri" panose="020F0502020204030204" pitchFamily="34" charset="0"/>
              </a:rPr>
              <a:t>şcolar</a:t>
            </a:r>
            <a:endParaRPr lang="ro-RO" dirty="0"/>
          </a:p>
          <a:p>
            <a:pPr lvl="1"/>
            <a:endParaRPr lang="ro-RO" sz="20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27</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b="1" dirty="0"/>
              <a:t>4. Dimensiunea comportamente la risc</a:t>
            </a:r>
          </a:p>
        </p:txBody>
      </p:sp>
    </p:spTree>
    <p:extLst>
      <p:ext uri="{BB962C8B-B14F-4D97-AF65-F5344CB8AC3E}">
        <p14:creationId xmlns:p14="http://schemas.microsoft.com/office/powerpoint/2010/main" xmlns="" val="114850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05. </a:t>
            </a:r>
            <a:r>
              <a:rPr lang="ro-RO" dirty="0"/>
              <a:t>Pachet minim de servicii</a:t>
            </a:r>
            <a:r>
              <a:rPr lang="en-US" dirty="0"/>
              <a:t> (1)</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695325" y="1628775"/>
            <a:ext cx="4502024" cy="4608512"/>
          </a:xfrm>
        </p:spPr>
        <p:txBody>
          <a:bodyPr>
            <a:normAutofit/>
          </a:bodyPr>
          <a:lstStyle/>
          <a:p>
            <a:endParaRPr lang="en-US" sz="2800" dirty="0"/>
          </a:p>
          <a:p>
            <a:r>
              <a:rPr lang="ro-RO" sz="2800" dirty="0"/>
              <a:t>1. Evaluarea nevoilor</a:t>
            </a:r>
          </a:p>
          <a:p>
            <a:r>
              <a:rPr lang="ro-RO" sz="2800" dirty="0"/>
              <a:t>2. Informare</a:t>
            </a:r>
          </a:p>
          <a:p>
            <a:r>
              <a:rPr lang="ro-RO" sz="2800" dirty="0"/>
              <a:t>3. Consiliere</a:t>
            </a:r>
          </a:p>
          <a:p>
            <a:r>
              <a:rPr lang="ro-RO" sz="2800" dirty="0"/>
              <a:t>4. Acompaniere și sprijin</a:t>
            </a:r>
          </a:p>
          <a:p>
            <a:r>
              <a:rPr lang="ro-RO" sz="2800" dirty="0"/>
              <a:t>5. Referire</a:t>
            </a:r>
          </a:p>
          <a:p>
            <a:r>
              <a:rPr lang="ro-RO" sz="2800" dirty="0"/>
              <a:t>6. Monitorizare și evaluare</a:t>
            </a:r>
            <a:endParaRPr lang="en-US" sz="2800" dirty="0"/>
          </a:p>
          <a:p>
            <a:r>
              <a:rPr lang="en-US" sz="2400" dirty="0"/>
              <a:t>7. </a:t>
            </a:r>
            <a:r>
              <a:rPr lang="en-US" sz="2800" dirty="0" err="1"/>
              <a:t>Serviciu</a:t>
            </a:r>
            <a:r>
              <a:rPr lang="en-US" sz="2800" dirty="0"/>
              <a:t> </a:t>
            </a:r>
            <a:r>
              <a:rPr lang="en-US" sz="2800" dirty="0" err="1"/>
              <a:t>prioritate</a:t>
            </a:r>
            <a:r>
              <a:rPr lang="en-US" sz="2800" dirty="0"/>
              <a:t> zero</a:t>
            </a:r>
          </a:p>
          <a:p>
            <a:endParaRPr lang="ro-RO" sz="28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28</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a:xfrm>
            <a:off x="694979" y="944867"/>
            <a:ext cx="8707438" cy="350838"/>
          </a:xfrm>
        </p:spPr>
        <p:txBody>
          <a:bodyPr/>
          <a:lstStyle/>
          <a:p>
            <a:r>
              <a:rPr lang="ro-RO" sz="2800" b="1" dirty="0"/>
              <a:t>Categorii de servicii</a:t>
            </a:r>
          </a:p>
        </p:txBody>
      </p:sp>
      <p:pic>
        <p:nvPicPr>
          <p:cNvPr id="2" name="Google Shape;519;p35" descr="A picture containing text&#10;&#10;Description automatically generated">
            <a:extLst>
              <a:ext uri="{FF2B5EF4-FFF2-40B4-BE49-F238E27FC236}">
                <a16:creationId xmlns:a16="http://schemas.microsoft.com/office/drawing/2014/main" xmlns="" id="{3552D5E3-50C1-7105-F332-97F5C2B51AAF}"/>
              </a:ext>
            </a:extLst>
          </p:cNvPr>
          <p:cNvPicPr preferRelativeResize="0"/>
          <p:nvPr/>
        </p:nvPicPr>
        <p:blipFill rotWithShape="1">
          <a:blip r:embed="rId3">
            <a:alphaModFix/>
          </a:blip>
          <a:srcRect/>
          <a:stretch/>
        </p:blipFill>
        <p:spPr>
          <a:xfrm>
            <a:off x="5402396" y="2070678"/>
            <a:ext cx="6091897" cy="2885717"/>
          </a:xfrm>
          <a:prstGeom prst="rect">
            <a:avLst/>
          </a:prstGeom>
          <a:noFill/>
          <a:ln>
            <a:noFill/>
          </a:ln>
        </p:spPr>
      </p:pic>
    </p:spTree>
    <p:extLst>
      <p:ext uri="{BB962C8B-B14F-4D97-AF65-F5344CB8AC3E}">
        <p14:creationId xmlns:p14="http://schemas.microsoft.com/office/powerpoint/2010/main" xmlns="" val="1038256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05. </a:t>
            </a:r>
            <a:r>
              <a:rPr lang="ro-RO" dirty="0"/>
              <a:t>Pachet minim de servicii</a:t>
            </a:r>
            <a:r>
              <a:rPr lang="en-US" dirty="0"/>
              <a:t> (2)</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695326" y="1745035"/>
            <a:ext cx="4088710" cy="3973566"/>
          </a:xfrm>
          <a:solidFill>
            <a:schemeClr val="accent6">
              <a:lumMod val="20000"/>
              <a:lumOff val="80000"/>
            </a:schemeClr>
          </a:solidFill>
        </p:spPr>
        <p:txBody>
          <a:bodyPr>
            <a:normAutofit/>
          </a:bodyPr>
          <a:lstStyle/>
          <a:p>
            <a:endParaRPr lang="en-US" dirty="0"/>
          </a:p>
          <a:p>
            <a:endParaRPr lang="en-US" dirty="0"/>
          </a:p>
          <a:p>
            <a:r>
              <a:rPr lang="ro-RO" dirty="0"/>
              <a:t>23 de intervenții posibile</a:t>
            </a:r>
            <a:endParaRPr lang="en-US" dirty="0"/>
          </a:p>
          <a:p>
            <a:endParaRPr lang="ro-RO" dirty="0"/>
          </a:p>
          <a:p>
            <a:r>
              <a:rPr lang="ro-RO" b="1" dirty="0"/>
              <a:t>Exemple de intervenții</a:t>
            </a:r>
            <a:r>
              <a:rPr lang="ro-RO" dirty="0"/>
              <a:t>:</a:t>
            </a:r>
          </a:p>
          <a:p>
            <a:pPr lvl="1"/>
            <a:r>
              <a:rPr lang="ro-RO" sz="2000" dirty="0"/>
              <a:t>(a) Anchetă socială standard</a:t>
            </a:r>
          </a:p>
          <a:p>
            <a:pPr lvl="1"/>
            <a:r>
              <a:rPr lang="ro-RO" sz="2000" dirty="0"/>
              <a:t>(b) Verificarea și completarea informațiilor din teren</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a:xfrm>
            <a:off x="659946" y="6561220"/>
            <a:ext cx="9563100" cy="184666"/>
          </a:xfrm>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29</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a:xfrm>
            <a:off x="693964" y="1139399"/>
            <a:ext cx="4747532" cy="325293"/>
          </a:xfrm>
        </p:spPr>
        <p:txBody>
          <a:bodyPr/>
          <a:lstStyle/>
          <a:p>
            <a:r>
              <a:rPr lang="ro-RO" dirty="0"/>
              <a:t>1</a:t>
            </a:r>
            <a:r>
              <a:rPr lang="ro-RO" b="1" dirty="0"/>
              <a:t>. Evaluarea nevoilor</a:t>
            </a:r>
          </a:p>
        </p:txBody>
      </p:sp>
      <p:sp>
        <p:nvSpPr>
          <p:cNvPr id="2" name="Textplatzhalter 7">
            <a:extLst>
              <a:ext uri="{FF2B5EF4-FFF2-40B4-BE49-F238E27FC236}">
                <a16:creationId xmlns:a16="http://schemas.microsoft.com/office/drawing/2014/main" xmlns="" id="{7F0627B7-C6DC-53A9-BB06-C6CAB93FB628}"/>
              </a:ext>
            </a:extLst>
          </p:cNvPr>
          <p:cNvSpPr txBox="1">
            <a:spLocks/>
          </p:cNvSpPr>
          <p:nvPr/>
        </p:nvSpPr>
        <p:spPr>
          <a:xfrm>
            <a:off x="5593898" y="1076523"/>
            <a:ext cx="4293394" cy="41462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buClr>
                <a:schemeClr val="accent1"/>
              </a:buClr>
              <a:buFont typeface="Calibri Light" panose="020F0302020204030204" pitchFamily="34" charset="0"/>
              <a:buNone/>
              <a:defRPr sz="2400" kern="1200">
                <a:solidFill>
                  <a:schemeClr val="tx1"/>
                </a:solidFill>
                <a:latin typeface="+mj-lt"/>
                <a:ea typeface="+mn-ea"/>
                <a:cs typeface="+mn-cs"/>
              </a:defRPr>
            </a:lvl1pPr>
            <a:lvl2pPr marL="216000" indent="0" algn="l" defTabSz="914400" rtl="0" eaLnBrk="1" latinLnBrk="0" hangingPunct="1">
              <a:lnSpc>
                <a:spcPct val="100000"/>
              </a:lnSpc>
              <a:spcBef>
                <a:spcPts val="300"/>
              </a:spcBef>
              <a:buClr>
                <a:schemeClr val="accent1"/>
              </a:buClr>
              <a:buFont typeface="Calibri Light" panose="020F0302020204030204" pitchFamily="34" charset="0"/>
              <a:buNone/>
              <a:defRPr sz="1800" kern="1200">
                <a:solidFill>
                  <a:schemeClr val="tx1"/>
                </a:solidFill>
                <a:latin typeface="+mn-lt"/>
                <a:ea typeface="+mn-ea"/>
                <a:cs typeface="+mn-cs"/>
              </a:defRPr>
            </a:lvl2pPr>
            <a:lvl3pPr marL="432000" indent="0" algn="l" defTabSz="914400" rtl="0" eaLnBrk="1" latinLnBrk="0" hangingPunct="1">
              <a:lnSpc>
                <a:spcPct val="100000"/>
              </a:lnSpc>
              <a:spcBef>
                <a:spcPts val="300"/>
              </a:spcBef>
              <a:buClr>
                <a:schemeClr val="accent1"/>
              </a:buClr>
              <a:buFont typeface="Calibri Light" panose="020F0302020204030204" pitchFamily="34" charset="0"/>
              <a:buNone/>
              <a:defRPr sz="1600" kern="1200">
                <a:solidFill>
                  <a:schemeClr val="tx1"/>
                </a:solidFill>
                <a:latin typeface="+mn-lt"/>
                <a:ea typeface="+mn-ea"/>
                <a:cs typeface="+mn-cs"/>
              </a:defRPr>
            </a:lvl3pPr>
            <a:lvl4pPr marL="648000" indent="0" algn="l" defTabSz="914400" rtl="0" eaLnBrk="1" latinLnBrk="0" hangingPunct="1">
              <a:lnSpc>
                <a:spcPct val="100000"/>
              </a:lnSpc>
              <a:spcBef>
                <a:spcPts val="300"/>
              </a:spcBef>
              <a:buClr>
                <a:schemeClr val="accent1"/>
              </a:buClr>
              <a:buFont typeface="Calibri Light" panose="020F0302020204030204" pitchFamily="34" charset="0"/>
              <a:buNone/>
              <a:defRPr sz="1400" kern="1200">
                <a:solidFill>
                  <a:schemeClr val="tx1"/>
                </a:solidFill>
                <a:latin typeface="+mn-lt"/>
                <a:ea typeface="+mn-ea"/>
                <a:cs typeface="+mn-cs"/>
              </a:defRPr>
            </a:lvl4pPr>
            <a:lvl5pPr marL="864000" indent="0" algn="l" defTabSz="914400" rtl="0" eaLnBrk="1" latinLnBrk="0" hangingPunct="1">
              <a:lnSpc>
                <a:spcPct val="100000"/>
              </a:lnSpc>
              <a:spcBef>
                <a:spcPts val="300"/>
              </a:spcBef>
              <a:buClr>
                <a:schemeClr val="accent1"/>
              </a:buClr>
              <a:buFont typeface="Calibri Light" panose="020F030202020403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2</a:t>
            </a:r>
            <a:r>
              <a:rPr lang="ro-RO" b="1" dirty="0"/>
              <a:t>. </a:t>
            </a:r>
            <a:r>
              <a:rPr lang="en-US" b="1" dirty="0" err="1"/>
              <a:t>Informare</a:t>
            </a:r>
            <a:endParaRPr lang="ro-RO" b="1" dirty="0"/>
          </a:p>
        </p:txBody>
      </p:sp>
      <p:sp>
        <p:nvSpPr>
          <p:cNvPr id="3" name="Inhaltsplatzhalter 5">
            <a:extLst>
              <a:ext uri="{FF2B5EF4-FFF2-40B4-BE49-F238E27FC236}">
                <a16:creationId xmlns:a16="http://schemas.microsoft.com/office/drawing/2014/main" xmlns="" id="{B3449DBA-8406-C7BB-1E40-95C177989BF0}"/>
              </a:ext>
            </a:extLst>
          </p:cNvPr>
          <p:cNvSpPr txBox="1">
            <a:spLocks/>
          </p:cNvSpPr>
          <p:nvPr/>
        </p:nvSpPr>
        <p:spPr>
          <a:xfrm>
            <a:off x="5593898" y="1745035"/>
            <a:ext cx="6097359" cy="4016651"/>
          </a:xfrm>
          <a:prstGeom prst="rect">
            <a:avLst/>
          </a:prstGeom>
          <a:solidFill>
            <a:schemeClr val="bg1">
              <a:lumMod val="95000"/>
            </a:schemeClr>
          </a:solidFill>
        </p:spPr>
        <p:txBody>
          <a:bodyPr vert="horz" lIns="0" tIns="0" rIns="0" bIns="0" rtlCol="0">
            <a:normAutofit/>
          </a:bodyPr>
          <a:lstStyle>
            <a:lvl1pPr marL="216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20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300"/>
              </a:spcBef>
              <a:buClr>
                <a:schemeClr val="accent1"/>
              </a:buClr>
              <a:buFont typeface="Calibri Light" panose="020F03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outerShdw blurRad="50800" dist="50800" dir="5400000" algn="ctr" rotWithShape="0">
                    <a:schemeClr val="bg1">
                      <a:lumMod val="85000"/>
                    </a:schemeClr>
                  </a:outerShdw>
                </a:effectLst>
              </a:rPr>
              <a:t>6</a:t>
            </a:r>
            <a:r>
              <a:rPr lang="ro-RO" dirty="0">
                <a:effectLst>
                  <a:outerShdw blurRad="50800" dist="50800" dir="5400000" algn="ctr" rotWithShape="0">
                    <a:schemeClr val="bg1">
                      <a:lumMod val="85000"/>
                    </a:schemeClr>
                  </a:outerShdw>
                </a:effectLst>
              </a:rPr>
              <a:t>0 de intervenții posibile</a:t>
            </a:r>
            <a:endParaRPr lang="en-US" dirty="0">
              <a:effectLst>
                <a:outerShdw blurRad="50800" dist="50800" dir="5400000" algn="ctr" rotWithShape="0">
                  <a:schemeClr val="bg1">
                    <a:lumMod val="85000"/>
                  </a:schemeClr>
                </a:outerShdw>
              </a:effectLst>
            </a:endParaRPr>
          </a:p>
          <a:p>
            <a:endParaRPr lang="ro-RO" dirty="0">
              <a:effectLst>
                <a:outerShdw blurRad="50800" dist="50800" dir="5400000" algn="ctr" rotWithShape="0">
                  <a:schemeClr val="bg1">
                    <a:lumMod val="85000"/>
                  </a:schemeClr>
                </a:outerShdw>
              </a:effectLst>
            </a:endParaRPr>
          </a:p>
          <a:p>
            <a:r>
              <a:rPr lang="ro-RO" b="1" dirty="0">
                <a:effectLst>
                  <a:outerShdw blurRad="50800" dist="50800" dir="5400000" algn="ctr" rotWithShape="0">
                    <a:schemeClr val="bg1">
                      <a:lumMod val="85000"/>
                    </a:schemeClr>
                  </a:outerShdw>
                </a:effectLst>
              </a:rPr>
              <a:t>Exemple de intervenții:</a:t>
            </a:r>
          </a:p>
          <a:p>
            <a:pPr marL="385763" indent="-385763">
              <a:lnSpc>
                <a:spcPct val="90000"/>
              </a:lnSpc>
              <a:spcBef>
                <a:spcPts val="750"/>
              </a:spcBef>
              <a:buClr>
                <a:schemeClr val="dk1"/>
              </a:buClr>
              <a:buSzPts val="1950"/>
              <a:buFont typeface="Arial"/>
              <a:buAutoNum type="alphaLcParenBoth"/>
            </a:pPr>
            <a:r>
              <a:rPr lang="ro-RO" dirty="0">
                <a:effectLst>
                  <a:outerShdw blurRad="50800" dist="50800" dir="5400000" algn="ctr" rotWithShape="0">
                    <a:schemeClr val="bg1">
                      <a:lumMod val="85000"/>
                    </a:schemeClr>
                  </a:outerShdw>
                </a:effectLst>
              </a:rPr>
              <a:t>(</a:t>
            </a:r>
            <a:r>
              <a:rPr lang="en-US" dirty="0" err="1">
                <a:effectLst>
                  <a:outerShdw blurRad="50800" dist="50800" dir="5400000" algn="ctr" rotWithShape="0">
                    <a:schemeClr val="bg1">
                      <a:lumMod val="85000"/>
                    </a:schemeClr>
                  </a:outerShdw>
                </a:effectLst>
              </a:rPr>
              <a:t>Informare</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asupra</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demersurilor</a:t>
            </a:r>
            <a:r>
              <a:rPr lang="en-US" dirty="0">
                <a:effectLst>
                  <a:outerShdw blurRad="50800" dist="50800" dir="5400000" algn="ctr" rotWithShape="0">
                    <a:schemeClr val="bg1">
                      <a:lumMod val="85000"/>
                    </a:schemeClr>
                  </a:outerShdw>
                </a:effectLst>
              </a:rPr>
              <a:t> de (re)</a:t>
            </a:r>
            <a:r>
              <a:rPr lang="en-US" dirty="0" err="1">
                <a:effectLst>
                  <a:outerShdw blurRad="50800" dist="50800" dir="5400000" algn="ctr" rotWithShape="0">
                    <a:schemeClr val="bg1">
                      <a:lumMod val="85000"/>
                    </a:schemeClr>
                  </a:outerShdw>
                </a:effectLst>
              </a:rPr>
              <a:t>integrare</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profesională</a:t>
            </a:r>
            <a:endParaRPr lang="en-US" dirty="0">
              <a:effectLst>
                <a:outerShdw blurRad="50800" dist="50800" dir="5400000" algn="ctr" rotWithShape="0">
                  <a:schemeClr val="bg1">
                    <a:lumMod val="85000"/>
                  </a:schemeClr>
                </a:outerShdw>
              </a:effectLst>
            </a:endParaRPr>
          </a:p>
          <a:p>
            <a:pPr marL="385763" indent="-385763">
              <a:lnSpc>
                <a:spcPct val="90000"/>
              </a:lnSpc>
              <a:spcBef>
                <a:spcPts val="750"/>
              </a:spcBef>
              <a:buClr>
                <a:schemeClr val="dk1"/>
              </a:buClr>
              <a:buSzPts val="1950"/>
              <a:buFont typeface="Arial"/>
              <a:buAutoNum type="alphaLcParenBoth"/>
            </a:pPr>
            <a:r>
              <a:rPr lang="en-US" dirty="0" err="1">
                <a:effectLst>
                  <a:outerShdw blurRad="50800" dist="50800" dir="5400000" algn="ctr" rotWithShape="0">
                    <a:schemeClr val="bg1">
                      <a:lumMod val="85000"/>
                    </a:schemeClr>
                  </a:outerShdw>
                </a:effectLst>
              </a:rPr>
              <a:t>Informare</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asupra</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dreptului</a:t>
            </a:r>
            <a:r>
              <a:rPr lang="en-US" dirty="0">
                <a:effectLst>
                  <a:outerShdw blurRad="50800" dist="50800" dir="5400000" algn="ctr" rotWithShape="0">
                    <a:schemeClr val="bg1">
                      <a:lumMod val="85000"/>
                    </a:schemeClr>
                  </a:outerShdw>
                </a:effectLst>
              </a:rPr>
              <a:t> la </a:t>
            </a:r>
            <a:r>
              <a:rPr lang="en-US" dirty="0" err="1">
                <a:effectLst>
                  <a:outerShdw blurRad="50800" dist="50800" dir="5400000" algn="ctr" rotWithShape="0">
                    <a:schemeClr val="bg1">
                      <a:lumMod val="85000"/>
                    </a:schemeClr>
                  </a:outerShdw>
                </a:effectLst>
              </a:rPr>
              <a:t>identitate</a:t>
            </a:r>
            <a:r>
              <a:rPr lang="en-US" dirty="0">
                <a:effectLst>
                  <a:outerShdw blurRad="50800" dist="50800" dir="5400000" algn="ctr" rotWithShape="0">
                    <a:schemeClr val="bg1">
                      <a:lumMod val="85000"/>
                    </a:schemeClr>
                  </a:outerShdw>
                </a:effectLst>
              </a:rPr>
              <a:t> a </a:t>
            </a:r>
            <a:r>
              <a:rPr lang="en-US" dirty="0" err="1">
                <a:effectLst>
                  <a:outerShdw blurRad="50800" dist="50800" dir="5400000" algn="ctr" rotWithShape="0">
                    <a:schemeClr val="bg1">
                      <a:lumMod val="85000"/>
                    </a:schemeClr>
                  </a:outerShdw>
                </a:effectLst>
              </a:rPr>
              <a:t>copilului</a:t>
            </a:r>
            <a:r>
              <a:rPr lang="en-US" dirty="0">
                <a:effectLst>
                  <a:outerShdw blurRad="50800" dist="50800" dir="5400000" algn="ctr" rotWithShape="0">
                    <a:schemeClr val="bg1">
                      <a:lumMod val="85000"/>
                    </a:schemeClr>
                  </a:outerShdw>
                </a:effectLst>
              </a:rPr>
              <a:t> </a:t>
            </a:r>
          </a:p>
          <a:p>
            <a:pPr marL="385763" indent="-385763">
              <a:lnSpc>
                <a:spcPct val="90000"/>
              </a:lnSpc>
              <a:spcBef>
                <a:spcPts val="750"/>
              </a:spcBef>
              <a:buClr>
                <a:schemeClr val="dk1"/>
              </a:buClr>
              <a:buSzPts val="1950"/>
              <a:buFont typeface="Arial"/>
              <a:buAutoNum type="alphaLcParenBoth"/>
            </a:pPr>
            <a:r>
              <a:rPr lang="en-US" dirty="0" err="1">
                <a:effectLst>
                  <a:outerShdw blurRad="50800" dist="50800" dir="5400000" algn="ctr" rotWithShape="0">
                    <a:schemeClr val="bg1">
                      <a:lumMod val="85000"/>
                    </a:schemeClr>
                  </a:outerShdw>
                </a:effectLst>
              </a:rPr>
              <a:t>Informare</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asupra</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drepturilor</a:t>
            </a:r>
            <a:r>
              <a:rPr lang="en-US" dirty="0">
                <a:effectLst>
                  <a:outerShdw blurRad="50800" dist="50800" dir="5400000" algn="ctr" rotWithShape="0">
                    <a:schemeClr val="bg1">
                      <a:lumMod val="85000"/>
                    </a:schemeClr>
                  </a:outerShdw>
                </a:effectLst>
              </a:rPr>
              <a:t> de </a:t>
            </a:r>
            <a:r>
              <a:rPr lang="en-US" dirty="0" err="1">
                <a:effectLst>
                  <a:outerShdw blurRad="50800" dist="50800" dir="5400000" algn="ctr" rotWithShape="0">
                    <a:schemeClr val="bg1">
                      <a:lumMod val="85000"/>
                    </a:schemeClr>
                  </a:outerShdw>
                </a:effectLst>
              </a:rPr>
              <a:t>asistență</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socială</a:t>
            </a:r>
            <a:r>
              <a:rPr lang="en-US" dirty="0">
                <a:effectLst>
                  <a:outerShdw blurRad="50800" dist="50800" dir="5400000" algn="ctr" rotWithShape="0">
                    <a:schemeClr val="bg1">
                      <a:lumMod val="85000"/>
                    </a:schemeClr>
                  </a:outerShdw>
                </a:effectLst>
              </a:rPr>
              <a:t> </a:t>
            </a:r>
          </a:p>
          <a:p>
            <a:pPr marL="385763" indent="-385763">
              <a:lnSpc>
                <a:spcPct val="90000"/>
              </a:lnSpc>
              <a:spcBef>
                <a:spcPts val="750"/>
              </a:spcBef>
              <a:buClr>
                <a:schemeClr val="dk1"/>
              </a:buClr>
              <a:buSzPts val="1950"/>
              <a:buFont typeface="Arial"/>
              <a:buAutoNum type="alphaLcParenBoth"/>
            </a:pPr>
            <a:r>
              <a:rPr lang="en-US" dirty="0" err="1">
                <a:effectLst>
                  <a:outerShdw blurRad="50800" dist="50800" dir="5400000" algn="ctr" rotWithShape="0">
                    <a:schemeClr val="bg1">
                      <a:lumMod val="85000"/>
                    </a:schemeClr>
                  </a:outerShdw>
                </a:effectLst>
              </a:rPr>
              <a:t>Informare</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asupra</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drepturilor</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privind</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serviciile</a:t>
            </a:r>
            <a:r>
              <a:rPr lang="en-US" dirty="0">
                <a:effectLst>
                  <a:outerShdw blurRad="50800" dist="50800" dir="5400000" algn="ctr" rotWithShape="0">
                    <a:schemeClr val="bg1">
                      <a:lumMod val="85000"/>
                    </a:schemeClr>
                  </a:outerShdw>
                </a:effectLst>
              </a:rPr>
              <a:t> de </a:t>
            </a:r>
            <a:r>
              <a:rPr lang="en-US" dirty="0" err="1">
                <a:effectLst>
                  <a:outerShdw blurRad="50800" dist="50800" dir="5400000" algn="ctr" rotWithShape="0">
                    <a:schemeClr val="bg1">
                      <a:lumMod val="85000"/>
                    </a:schemeClr>
                  </a:outerShdw>
                </a:effectLst>
              </a:rPr>
              <a:t>asistență</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medicală</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primară</a:t>
            </a:r>
            <a:r>
              <a:rPr lang="en-US" dirty="0">
                <a:effectLst>
                  <a:outerShdw blurRad="50800" dist="50800" dir="5400000" algn="ctr" rotWithShape="0">
                    <a:schemeClr val="bg1">
                      <a:lumMod val="85000"/>
                    </a:schemeClr>
                  </a:outerShdw>
                </a:effectLst>
              </a:rPr>
              <a:t> </a:t>
            </a:r>
          </a:p>
          <a:p>
            <a:pPr marL="385763" indent="-385763">
              <a:lnSpc>
                <a:spcPct val="90000"/>
              </a:lnSpc>
              <a:spcBef>
                <a:spcPts val="750"/>
              </a:spcBef>
              <a:buClr>
                <a:schemeClr val="dk1"/>
              </a:buClr>
              <a:buSzPts val="1950"/>
              <a:buFont typeface="Arial"/>
              <a:buAutoNum type="alphaLcParenBoth"/>
            </a:pPr>
            <a:r>
              <a:rPr lang="en-US" dirty="0" err="1">
                <a:effectLst>
                  <a:outerShdw blurRad="50800" dist="50800" dir="5400000" algn="ctr" rotWithShape="0">
                    <a:schemeClr val="bg1">
                      <a:lumMod val="85000"/>
                    </a:schemeClr>
                  </a:outerShdw>
                </a:effectLst>
              </a:rPr>
              <a:t>Informare</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asupra</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drepturilor</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și</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obligațiilor</a:t>
            </a:r>
            <a:r>
              <a:rPr lang="en-US" dirty="0">
                <a:effectLst>
                  <a:outerShdw blurRad="50800" dist="50800" dir="5400000" algn="ctr" rotWithShape="0">
                    <a:schemeClr val="bg1">
                      <a:lumMod val="85000"/>
                    </a:schemeClr>
                  </a:outerShdw>
                </a:effectLst>
              </a:rPr>
              <a:t> </a:t>
            </a:r>
            <a:r>
              <a:rPr lang="en-US" dirty="0" err="1">
                <a:effectLst>
                  <a:outerShdw blurRad="50800" dist="50800" dir="5400000" algn="ctr" rotWithShape="0">
                    <a:schemeClr val="bg1">
                      <a:lumMod val="85000"/>
                    </a:schemeClr>
                  </a:outerShdw>
                </a:effectLst>
              </a:rPr>
              <a:t>parentale</a:t>
            </a:r>
            <a:endParaRPr lang="en-US" dirty="0">
              <a:effectLst>
                <a:outerShdw blurRad="50800" dist="50800" dir="5400000" algn="ctr" rotWithShape="0">
                  <a:schemeClr val="bg1">
                    <a:lumMod val="85000"/>
                  </a:schemeClr>
                </a:outerShdw>
              </a:effectLst>
            </a:endParaRPr>
          </a:p>
        </p:txBody>
      </p:sp>
    </p:spTree>
    <p:extLst>
      <p:ext uri="{BB962C8B-B14F-4D97-AF65-F5344CB8AC3E}">
        <p14:creationId xmlns:p14="http://schemas.microsoft.com/office/powerpoint/2010/main" xmlns="" val="1075187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xmlns="" id="{8C5B873E-1714-EB1D-7BDC-A09D80E9CF7C}"/>
              </a:ext>
            </a:extLst>
          </p:cNvPr>
          <p:cNvSpPr>
            <a:spLocks noGrp="1"/>
          </p:cNvSpPr>
          <p:nvPr>
            <p:ph type="title"/>
          </p:nvPr>
        </p:nvSpPr>
        <p:spPr>
          <a:xfrm>
            <a:off x="5034328" y="3874355"/>
            <a:ext cx="6462347" cy="664797"/>
          </a:xfrm>
        </p:spPr>
        <p:txBody>
          <a:bodyPr/>
          <a:lstStyle/>
          <a:p>
            <a:r>
              <a:rPr lang="en-US" dirty="0" err="1"/>
              <a:t>Introducere</a:t>
            </a:r>
            <a:endParaRPr lang="en-US" dirty="0"/>
          </a:p>
        </p:txBody>
      </p:sp>
      <p:sp>
        <p:nvSpPr>
          <p:cNvPr id="2" name="Slide Number Placeholder 1">
            <a:extLst>
              <a:ext uri="{FF2B5EF4-FFF2-40B4-BE49-F238E27FC236}">
                <a16:creationId xmlns:a16="http://schemas.microsoft.com/office/drawing/2014/main" xmlns="" id="{20E62537-5AFD-F0D9-4664-BD31933EA73F}"/>
              </a:ext>
            </a:extLst>
          </p:cNvPr>
          <p:cNvSpPr>
            <a:spLocks noGrp="1"/>
          </p:cNvSpPr>
          <p:nvPr>
            <p:ph type="sldNum" sz="quarter" idx="12"/>
          </p:nvPr>
        </p:nvSpPr>
        <p:spPr/>
        <p:txBody>
          <a:bodyPr/>
          <a:lstStyle/>
          <a:p>
            <a:fld id="{750C1F77-72F5-43F8-9226-1DB1CB2C2D83}" type="slidenum">
              <a:rPr lang="en-US" smtClean="0"/>
              <a:pPr/>
              <a:t>3</a:t>
            </a:fld>
            <a:endParaRPr lang="en-US"/>
          </a:p>
        </p:txBody>
      </p:sp>
      <p:sp>
        <p:nvSpPr>
          <p:cNvPr id="24" name="Text Placeholder 23">
            <a:extLst>
              <a:ext uri="{FF2B5EF4-FFF2-40B4-BE49-F238E27FC236}">
                <a16:creationId xmlns:a16="http://schemas.microsoft.com/office/drawing/2014/main" xmlns="" id="{F892CF43-8D21-D670-52B4-18842045DFAC}"/>
              </a:ext>
            </a:extLst>
          </p:cNvPr>
          <p:cNvSpPr>
            <a:spLocks noGrp="1"/>
          </p:cNvSpPr>
          <p:nvPr>
            <p:ph type="body" sz="quarter" idx="13"/>
          </p:nvPr>
        </p:nvSpPr>
        <p:spPr/>
        <p:txBody>
          <a:bodyPr/>
          <a:lstStyle/>
          <a:p>
            <a:r>
              <a:rPr lang="en-US" dirty="0"/>
              <a:t>01</a:t>
            </a:r>
          </a:p>
        </p:txBody>
      </p:sp>
    </p:spTree>
    <p:extLst>
      <p:ext uri="{BB962C8B-B14F-4D97-AF65-F5344CB8AC3E}">
        <p14:creationId xmlns:p14="http://schemas.microsoft.com/office/powerpoint/2010/main" xmlns="" val="158841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8"/>
          <p:cNvSpPr txBox="1">
            <a:spLocks noGrp="1"/>
          </p:cNvSpPr>
          <p:nvPr>
            <p:ph idx="1"/>
          </p:nvPr>
        </p:nvSpPr>
        <p:spPr>
          <a:prstGeom prst="rect">
            <a:avLst/>
          </a:prstGeom>
          <a:noFill/>
          <a:ln>
            <a:noFill/>
          </a:ln>
        </p:spPr>
        <p:txBody>
          <a:bodyPr spcFirstLastPara="1" vert="horz" wrap="square" lIns="121900" tIns="60933" rIns="121900" bIns="60933" rtlCol="0" anchor="t" anchorCtr="0">
            <a:noAutofit/>
          </a:bodyPr>
          <a:lstStyle/>
          <a:p>
            <a:pPr marL="0" indent="0" algn="l">
              <a:spcBef>
                <a:spcPts val="0"/>
              </a:spcBef>
              <a:buSzPts val="1950"/>
            </a:pPr>
            <a:r>
              <a:rPr lang="en-US" sz="2000" b="1" dirty="0" err="1"/>
              <a:t>Exemple</a:t>
            </a:r>
            <a:r>
              <a:rPr lang="en-US" sz="2000" b="1" dirty="0"/>
              <a:t> de </a:t>
            </a:r>
            <a:r>
              <a:rPr lang="en-US" sz="2000" b="1" dirty="0" err="1"/>
              <a:t>intervenții</a:t>
            </a:r>
            <a:r>
              <a:rPr lang="en-US" sz="2000" b="1" dirty="0"/>
              <a:t>: </a:t>
            </a:r>
            <a:endParaRPr sz="2000" b="1" dirty="0"/>
          </a:p>
          <a:p>
            <a:pPr marL="0" indent="0" algn="l">
              <a:buSzPts val="1950"/>
            </a:pPr>
            <a:endParaRPr sz="2000" dirty="0"/>
          </a:p>
          <a:p>
            <a:pPr marL="514338" indent="-514338" algn="l">
              <a:buSzPts val="1950"/>
              <a:buFont typeface="Arial"/>
              <a:buAutoNum type="alphaLcParenBoth"/>
            </a:pPr>
            <a:r>
              <a:rPr lang="en-US" sz="2000" dirty="0" err="1"/>
              <a:t>Consiliere</a:t>
            </a:r>
            <a:r>
              <a:rPr lang="en-US" sz="2000" dirty="0"/>
              <a:t> </a:t>
            </a:r>
            <a:r>
              <a:rPr lang="en-US" sz="2000" dirty="0" err="1"/>
              <a:t>asupra</a:t>
            </a:r>
            <a:r>
              <a:rPr lang="en-US" sz="2000" dirty="0"/>
              <a:t> </a:t>
            </a:r>
            <a:r>
              <a:rPr lang="en-US" sz="2000" dirty="0" err="1"/>
              <a:t>beneficiilor</a:t>
            </a:r>
            <a:r>
              <a:rPr lang="en-US" sz="2000" dirty="0"/>
              <a:t> </a:t>
            </a:r>
            <a:r>
              <a:rPr lang="en-US" sz="2000" dirty="0" err="1"/>
              <a:t>accesului</a:t>
            </a:r>
            <a:r>
              <a:rPr lang="en-US" sz="2000" dirty="0"/>
              <a:t> la </a:t>
            </a:r>
            <a:r>
              <a:rPr lang="en-US" sz="2000" dirty="0" err="1"/>
              <a:t>alte</a:t>
            </a:r>
            <a:r>
              <a:rPr lang="en-US" sz="2000" dirty="0"/>
              <a:t> </a:t>
            </a:r>
            <a:r>
              <a:rPr lang="en-US" sz="2000" dirty="0" err="1"/>
              <a:t>resurse</a:t>
            </a:r>
            <a:r>
              <a:rPr lang="en-US" sz="2000" dirty="0"/>
              <a:t> </a:t>
            </a:r>
            <a:r>
              <a:rPr lang="en-US" sz="2000" dirty="0" err="1"/>
              <a:t>comunitare</a:t>
            </a:r>
            <a:r>
              <a:rPr lang="en-US" sz="2000" dirty="0"/>
              <a:t> locale </a:t>
            </a:r>
            <a:r>
              <a:rPr lang="en-US" sz="2000" dirty="0" err="1"/>
              <a:t>și</a:t>
            </a:r>
            <a:r>
              <a:rPr lang="en-US" sz="2000" dirty="0"/>
              <a:t> </a:t>
            </a:r>
            <a:r>
              <a:rPr lang="en-US" sz="2000" dirty="0" err="1"/>
              <a:t>județene</a:t>
            </a:r>
            <a:r>
              <a:rPr lang="en-US" sz="2000" dirty="0"/>
              <a:t> </a:t>
            </a:r>
            <a:endParaRPr sz="2000" dirty="0"/>
          </a:p>
          <a:p>
            <a:pPr marL="514338" indent="-514338" algn="l">
              <a:buSzPts val="1950"/>
              <a:buFont typeface="Arial"/>
              <a:buAutoNum type="alphaLcParenBoth"/>
            </a:pPr>
            <a:r>
              <a:rPr lang="en-US" sz="2000" dirty="0" err="1"/>
              <a:t>Consiliere</a:t>
            </a:r>
            <a:r>
              <a:rPr lang="en-US" sz="2000" dirty="0"/>
              <a:t> </a:t>
            </a:r>
            <a:r>
              <a:rPr lang="en-US" sz="2000" dirty="0" err="1"/>
              <a:t>asupra</a:t>
            </a:r>
            <a:r>
              <a:rPr lang="en-US" sz="2000" dirty="0"/>
              <a:t> </a:t>
            </a:r>
            <a:r>
              <a:rPr lang="en-US" sz="2000" dirty="0" err="1"/>
              <a:t>oportunităților</a:t>
            </a:r>
            <a:r>
              <a:rPr lang="en-US" sz="2000" dirty="0"/>
              <a:t> de (re)</a:t>
            </a:r>
            <a:r>
              <a:rPr lang="en-US" sz="2000" dirty="0" err="1"/>
              <a:t>integrare</a:t>
            </a:r>
            <a:r>
              <a:rPr lang="en-US" sz="2000" dirty="0"/>
              <a:t> </a:t>
            </a:r>
            <a:r>
              <a:rPr lang="en-US" sz="2000" dirty="0" err="1"/>
              <a:t>profesională</a:t>
            </a:r>
            <a:r>
              <a:rPr lang="en-US" sz="2000" dirty="0"/>
              <a:t> </a:t>
            </a:r>
            <a:endParaRPr sz="2000" dirty="0"/>
          </a:p>
          <a:p>
            <a:pPr marL="514338" indent="-514338" algn="l">
              <a:buSzPts val="1950"/>
              <a:buFont typeface="Arial"/>
              <a:buAutoNum type="alphaLcParenBoth"/>
            </a:pPr>
            <a:r>
              <a:rPr lang="en-US" sz="2000" dirty="0" err="1"/>
              <a:t>Consiliere</a:t>
            </a:r>
            <a:r>
              <a:rPr lang="en-US" sz="2000" dirty="0"/>
              <a:t> cu </a:t>
            </a:r>
            <a:r>
              <a:rPr lang="en-US" sz="2000" dirty="0" err="1"/>
              <a:t>privire</a:t>
            </a:r>
            <a:r>
              <a:rPr lang="en-US" sz="2000" dirty="0"/>
              <a:t> la </a:t>
            </a:r>
            <a:r>
              <a:rPr lang="en-US" sz="2000" dirty="0" err="1"/>
              <a:t>beneficiile</a:t>
            </a:r>
            <a:r>
              <a:rPr lang="en-US" sz="2000" dirty="0"/>
              <a:t> </a:t>
            </a:r>
            <a:r>
              <a:rPr lang="en-US" sz="2000" dirty="0" err="1"/>
              <a:t>programelor</a:t>
            </a:r>
            <a:r>
              <a:rPr lang="en-US" sz="2000" dirty="0"/>
              <a:t> de </a:t>
            </a:r>
            <a:r>
              <a:rPr lang="en-US" sz="2000" dirty="0" err="1"/>
              <a:t>educație</a:t>
            </a:r>
            <a:r>
              <a:rPr lang="en-US" sz="2000" dirty="0"/>
              <a:t> </a:t>
            </a:r>
            <a:r>
              <a:rPr lang="en-US" sz="2000" dirty="0" err="1"/>
              <a:t>parentală</a:t>
            </a:r>
            <a:endParaRPr sz="2000" dirty="0"/>
          </a:p>
          <a:p>
            <a:pPr marL="514338" indent="-514338" algn="l">
              <a:buSzPts val="1950"/>
              <a:buFont typeface="Arial"/>
              <a:buAutoNum type="alphaLcParenBoth"/>
            </a:pPr>
            <a:r>
              <a:rPr lang="en-US" sz="2000" dirty="0" err="1"/>
              <a:t>Consiliere</a:t>
            </a:r>
            <a:r>
              <a:rPr lang="en-US" sz="2000" dirty="0"/>
              <a:t> cu </a:t>
            </a:r>
            <a:r>
              <a:rPr lang="en-US" sz="2000" dirty="0" err="1"/>
              <a:t>privire</a:t>
            </a:r>
            <a:r>
              <a:rPr lang="en-US" sz="2000" dirty="0"/>
              <a:t> la </a:t>
            </a:r>
            <a:r>
              <a:rPr lang="en-US" sz="2000" dirty="0" err="1"/>
              <a:t>demersurile</a:t>
            </a:r>
            <a:r>
              <a:rPr lang="en-US" sz="2000" dirty="0"/>
              <a:t> de </a:t>
            </a:r>
            <a:r>
              <a:rPr lang="en-US" sz="2000" dirty="0" err="1"/>
              <a:t>înscriere</a:t>
            </a:r>
            <a:r>
              <a:rPr lang="en-US" sz="2000" dirty="0"/>
              <a:t> la </a:t>
            </a:r>
            <a:r>
              <a:rPr lang="en-US" sz="2000" dirty="0" err="1"/>
              <a:t>grădiniță</a:t>
            </a:r>
            <a:r>
              <a:rPr lang="en-US" sz="2000" dirty="0"/>
              <a:t> </a:t>
            </a:r>
            <a:endParaRPr sz="2000" dirty="0"/>
          </a:p>
        </p:txBody>
      </p:sp>
      <p:sp>
        <p:nvSpPr>
          <p:cNvPr id="2" name="Footer Placeholder 1">
            <a:extLst>
              <a:ext uri="{FF2B5EF4-FFF2-40B4-BE49-F238E27FC236}">
                <a16:creationId xmlns:a16="http://schemas.microsoft.com/office/drawing/2014/main" xmlns="" id="{52C8AD6F-F240-5E44-042B-1E5D75B25AB9}"/>
              </a:ext>
            </a:extLst>
          </p:cNvPr>
          <p:cNvSpPr>
            <a:spLocks noGrp="1"/>
          </p:cNvSpPr>
          <p:nvPr>
            <p:ph type="ftr" sz="quarter" idx="11"/>
          </p:nvPr>
        </p:nvSpPr>
        <p:spPr/>
        <p:txBody>
          <a:bodyPr/>
          <a:lstStyle/>
          <a:p>
            <a:r>
              <a:rPr lang="en-US"/>
              <a:t>Suport curs utilizare Observatorul Copilului</a:t>
            </a:r>
          </a:p>
        </p:txBody>
      </p:sp>
      <p:sp>
        <p:nvSpPr>
          <p:cNvPr id="545" name="Google Shape;545;p38"/>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en-US"/>
              <a:pPr algn="l"/>
              <a:t>30</a:t>
            </a:fld>
            <a:endParaRPr/>
          </a:p>
        </p:txBody>
      </p:sp>
      <p:sp>
        <p:nvSpPr>
          <p:cNvPr id="544" name="Google Shape;544;p38"/>
          <p:cNvSpPr txBox="1"/>
          <p:nvPr/>
        </p:nvSpPr>
        <p:spPr>
          <a:xfrm>
            <a:off x="487224" y="266837"/>
            <a:ext cx="11007069" cy="707752"/>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Arial"/>
              </a:rPr>
              <a:t>05. </a:t>
            </a:r>
            <a:r>
              <a:rPr lang="en-US" sz="3200" b="1" dirty="0" err="1">
                <a:solidFill>
                  <a:schemeClr val="accent1"/>
                </a:solidFill>
                <a:latin typeface="+mj-lt"/>
                <a:ea typeface="+mj-ea"/>
                <a:cs typeface="+mj-cs"/>
                <a:sym typeface="Arial"/>
              </a:rPr>
              <a:t>Pachet</a:t>
            </a:r>
            <a:r>
              <a:rPr lang="en-US" sz="3200" b="1" dirty="0">
                <a:solidFill>
                  <a:schemeClr val="accent1"/>
                </a:solidFill>
                <a:latin typeface="+mj-lt"/>
                <a:ea typeface="+mj-ea"/>
                <a:cs typeface="+mj-cs"/>
                <a:sym typeface="Arial"/>
              </a:rPr>
              <a:t> minim de </a:t>
            </a:r>
            <a:r>
              <a:rPr lang="en-US" sz="3200" b="1" dirty="0" err="1">
                <a:solidFill>
                  <a:schemeClr val="accent1"/>
                </a:solidFill>
                <a:latin typeface="+mj-lt"/>
                <a:ea typeface="+mj-ea"/>
                <a:cs typeface="+mj-cs"/>
                <a:sym typeface="Arial"/>
              </a:rPr>
              <a:t>servicii</a:t>
            </a:r>
            <a:r>
              <a:rPr lang="en-US" sz="3200" b="1" dirty="0">
                <a:solidFill>
                  <a:schemeClr val="accent1"/>
                </a:solidFill>
                <a:latin typeface="+mj-lt"/>
                <a:ea typeface="+mj-ea"/>
                <a:cs typeface="+mj-cs"/>
                <a:sym typeface="Arial"/>
              </a:rPr>
              <a:t> (3)</a:t>
            </a:r>
          </a:p>
          <a:p>
            <a:pPr>
              <a:lnSpc>
                <a:spcPct val="90000"/>
              </a:lnSpc>
              <a:buClr>
                <a:srgbClr val="0099FF"/>
              </a:buClr>
              <a:buSzPts val="3600"/>
            </a:pPr>
            <a:r>
              <a:rPr lang="en-US" sz="3200" b="1" dirty="0">
                <a:solidFill>
                  <a:schemeClr val="accent1"/>
                </a:solidFill>
                <a:latin typeface="+mj-lt"/>
                <a:ea typeface="+mj-ea"/>
                <a:cs typeface="+mj-cs"/>
                <a:sym typeface="Arial"/>
              </a:rPr>
              <a:t> </a:t>
            </a:r>
          </a:p>
          <a:p>
            <a:pPr>
              <a:lnSpc>
                <a:spcPct val="90000"/>
              </a:lnSpc>
              <a:buClr>
                <a:srgbClr val="0099FF"/>
              </a:buClr>
              <a:buSzPts val="3600"/>
            </a:pPr>
            <a:r>
              <a:rPr lang="en-US" sz="2400" b="1" dirty="0">
                <a:latin typeface="+mj-lt"/>
                <a:sym typeface="Arial"/>
              </a:rPr>
              <a:t>3. </a:t>
            </a:r>
            <a:r>
              <a:rPr lang="en-US" sz="2400" b="1" dirty="0" err="1">
                <a:latin typeface="+mj-lt"/>
                <a:sym typeface="Arial"/>
              </a:rPr>
              <a:t>Consiliere</a:t>
            </a:r>
            <a:r>
              <a:rPr lang="en-US" sz="2400" b="1" dirty="0">
                <a:latin typeface="+mj-lt"/>
                <a:sym typeface="Arial"/>
              </a:rPr>
              <a:t>  (54 de </a:t>
            </a:r>
            <a:r>
              <a:rPr lang="en-US" sz="2400" b="1" dirty="0" err="1">
                <a:latin typeface="+mj-lt"/>
                <a:sym typeface="Arial"/>
              </a:rPr>
              <a:t>intervenții</a:t>
            </a:r>
            <a:r>
              <a:rPr lang="en-US" sz="2400" b="1" dirty="0">
                <a:latin typeface="+mj-lt"/>
                <a:sym typeface="Arial"/>
              </a:rPr>
              <a:t> </a:t>
            </a:r>
            <a:r>
              <a:rPr lang="en-US" sz="2400" b="1" dirty="0" err="1">
                <a:latin typeface="+mj-lt"/>
                <a:sym typeface="Arial"/>
              </a:rPr>
              <a:t>posibile</a:t>
            </a:r>
            <a:r>
              <a:rPr lang="en-US" sz="2400" b="1" dirty="0">
                <a:latin typeface="+mj-lt"/>
                <a:sym typeface="Arial"/>
              </a:rPr>
              <a:t>)</a:t>
            </a:r>
            <a:endParaRPr sz="2400" b="1" dirty="0">
              <a:latin typeface="+mj-lt"/>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9"/>
          <p:cNvSpPr txBox="1">
            <a:spLocks noGrp="1"/>
          </p:cNvSpPr>
          <p:nvPr>
            <p:ph idx="1"/>
          </p:nvPr>
        </p:nvSpPr>
        <p:spPr>
          <a:prstGeom prst="rect">
            <a:avLst/>
          </a:prstGeom>
          <a:noFill/>
          <a:ln>
            <a:noFill/>
          </a:ln>
        </p:spPr>
        <p:txBody>
          <a:bodyPr spcFirstLastPara="1" vert="horz" wrap="square" lIns="121900" tIns="60933" rIns="121900" bIns="60933" rtlCol="0" anchor="t" anchorCtr="0">
            <a:noAutofit/>
          </a:bodyPr>
          <a:lstStyle/>
          <a:p>
            <a:pPr marL="0" indent="0" algn="l">
              <a:spcBef>
                <a:spcPts val="0"/>
              </a:spcBef>
              <a:buSzPts val="1950"/>
            </a:pPr>
            <a:r>
              <a:rPr lang="en-US" sz="2000" dirty="0" err="1"/>
              <a:t>Exemple</a:t>
            </a:r>
            <a:r>
              <a:rPr lang="en-US" sz="2000" dirty="0"/>
              <a:t> de </a:t>
            </a:r>
            <a:r>
              <a:rPr lang="en-US" sz="2000" dirty="0" err="1"/>
              <a:t>intervenții</a:t>
            </a:r>
            <a:r>
              <a:rPr lang="en-US" sz="2000" dirty="0"/>
              <a:t>: </a:t>
            </a:r>
            <a:endParaRPr sz="2000" dirty="0"/>
          </a:p>
          <a:p>
            <a:pPr marL="0" indent="0" algn="l">
              <a:buSzPts val="1950"/>
            </a:pPr>
            <a:endParaRPr sz="2000" dirty="0"/>
          </a:p>
          <a:p>
            <a:pPr marL="514338" indent="-514338" algn="l">
              <a:buSzPts val="1950"/>
              <a:buFont typeface="Arial"/>
              <a:buAutoNum type="alphaLcParenBoth"/>
            </a:pPr>
            <a:r>
              <a:rPr lang="en-US" sz="2000" dirty="0" err="1"/>
              <a:t>Sprijin</a:t>
            </a:r>
            <a:r>
              <a:rPr lang="en-US" sz="2000" dirty="0"/>
              <a:t> </a:t>
            </a:r>
            <a:r>
              <a:rPr lang="en-US" sz="2000" dirty="0" err="1"/>
              <a:t>în</a:t>
            </a:r>
            <a:r>
              <a:rPr lang="en-US" sz="2000" dirty="0"/>
              <a:t> </a:t>
            </a:r>
            <a:r>
              <a:rPr lang="en-US" sz="2000" dirty="0" err="1"/>
              <a:t>vederea</a:t>
            </a:r>
            <a:r>
              <a:rPr lang="en-US" sz="2000" dirty="0"/>
              <a:t> </a:t>
            </a:r>
            <a:r>
              <a:rPr lang="en-US" sz="2000" dirty="0" err="1"/>
              <a:t>evaluării</a:t>
            </a:r>
            <a:r>
              <a:rPr lang="en-US" sz="2000" dirty="0"/>
              <a:t> de </a:t>
            </a:r>
            <a:r>
              <a:rPr lang="en-US" sz="2000" dirty="0" err="1"/>
              <a:t>specialitate</a:t>
            </a:r>
            <a:r>
              <a:rPr lang="en-US" sz="2000" dirty="0"/>
              <a:t> </a:t>
            </a:r>
            <a:endParaRPr sz="2000" dirty="0"/>
          </a:p>
          <a:p>
            <a:pPr marL="514338" indent="-514338" algn="l">
              <a:buSzPts val="1950"/>
              <a:buFont typeface="Arial"/>
              <a:buAutoNum type="alphaLcParenBoth"/>
            </a:pPr>
            <a:r>
              <a:rPr lang="en-US" sz="2000" dirty="0" err="1"/>
              <a:t>Sprijin</a:t>
            </a:r>
            <a:r>
              <a:rPr lang="en-US" sz="2000" dirty="0"/>
              <a:t> </a:t>
            </a:r>
            <a:r>
              <a:rPr lang="en-US" sz="2000" dirty="0" err="1"/>
              <a:t>pentru</a:t>
            </a:r>
            <a:r>
              <a:rPr lang="en-US" sz="2000" dirty="0"/>
              <a:t> </a:t>
            </a:r>
            <a:r>
              <a:rPr lang="en-US" sz="2000" dirty="0" err="1"/>
              <a:t>acces</a:t>
            </a:r>
            <a:r>
              <a:rPr lang="en-US" sz="2000" dirty="0"/>
              <a:t> la </a:t>
            </a:r>
            <a:r>
              <a:rPr lang="en-US" sz="2000" dirty="0" err="1"/>
              <a:t>medicul</a:t>
            </a:r>
            <a:r>
              <a:rPr lang="en-US" sz="2000" dirty="0"/>
              <a:t> de </a:t>
            </a:r>
            <a:r>
              <a:rPr lang="en-US" sz="2000" dirty="0" err="1"/>
              <a:t>familie</a:t>
            </a:r>
            <a:r>
              <a:rPr lang="en-US" sz="2000" dirty="0"/>
              <a:t> </a:t>
            </a:r>
            <a:endParaRPr sz="2000" dirty="0"/>
          </a:p>
          <a:p>
            <a:pPr marL="514338" indent="-514338" algn="l">
              <a:buSzPts val="1950"/>
              <a:buFont typeface="Arial"/>
              <a:buAutoNum type="alphaLcParenBoth"/>
            </a:pPr>
            <a:r>
              <a:rPr lang="en-US" sz="2000" dirty="0" err="1"/>
              <a:t>Sprijin</a:t>
            </a:r>
            <a:r>
              <a:rPr lang="en-US" sz="2000" dirty="0"/>
              <a:t> </a:t>
            </a:r>
            <a:r>
              <a:rPr lang="en-US" sz="2000" dirty="0" err="1"/>
              <a:t>pentru</a:t>
            </a:r>
            <a:r>
              <a:rPr lang="en-US" sz="2000" dirty="0"/>
              <a:t> </a:t>
            </a:r>
            <a:r>
              <a:rPr lang="en-US" sz="2000" dirty="0" err="1"/>
              <a:t>acces</a:t>
            </a:r>
            <a:r>
              <a:rPr lang="en-US" sz="2000" dirty="0"/>
              <a:t> la </a:t>
            </a:r>
            <a:r>
              <a:rPr lang="en-US" sz="2000" dirty="0" err="1"/>
              <a:t>programe</a:t>
            </a:r>
            <a:r>
              <a:rPr lang="en-US" sz="2000" dirty="0"/>
              <a:t>/ </a:t>
            </a:r>
            <a:r>
              <a:rPr lang="en-US" sz="2000" dirty="0" err="1"/>
              <a:t>acțiuni</a:t>
            </a:r>
            <a:r>
              <a:rPr lang="en-US" sz="2000" dirty="0"/>
              <a:t> de </a:t>
            </a:r>
            <a:r>
              <a:rPr lang="en-US" sz="2000" dirty="0" err="1"/>
              <a:t>educație</a:t>
            </a:r>
            <a:r>
              <a:rPr lang="en-US" sz="2000" dirty="0"/>
              <a:t> </a:t>
            </a:r>
            <a:r>
              <a:rPr lang="en-US" sz="2000" dirty="0" err="1"/>
              <a:t>parentală</a:t>
            </a:r>
            <a:r>
              <a:rPr lang="en-US" sz="2000" dirty="0"/>
              <a:t> </a:t>
            </a:r>
            <a:endParaRPr sz="2000" dirty="0"/>
          </a:p>
          <a:p>
            <a:pPr marL="514338" indent="-514338" algn="l">
              <a:buSzPts val="1950"/>
              <a:buFont typeface="Arial"/>
              <a:buAutoNum type="alphaLcParenBoth"/>
            </a:pPr>
            <a:r>
              <a:rPr lang="en-US" sz="2000" dirty="0" err="1"/>
              <a:t>Sprijin</a:t>
            </a:r>
            <a:r>
              <a:rPr lang="en-US" sz="2000" dirty="0"/>
              <a:t> </a:t>
            </a:r>
            <a:r>
              <a:rPr lang="en-US" sz="2000" dirty="0" err="1"/>
              <a:t>pentru</a:t>
            </a:r>
            <a:r>
              <a:rPr lang="en-US" sz="2000" dirty="0"/>
              <a:t> </a:t>
            </a:r>
            <a:r>
              <a:rPr lang="en-US" sz="2000" dirty="0" err="1"/>
              <a:t>accesul</a:t>
            </a:r>
            <a:r>
              <a:rPr lang="en-US" sz="2000" dirty="0"/>
              <a:t> la </a:t>
            </a:r>
            <a:r>
              <a:rPr lang="en-US" sz="2000" dirty="0" err="1"/>
              <a:t>consiliere</a:t>
            </a:r>
            <a:r>
              <a:rPr lang="en-US" sz="2000" dirty="0"/>
              <a:t> </a:t>
            </a:r>
            <a:r>
              <a:rPr lang="en-US" sz="2000" dirty="0" err="1"/>
              <a:t>și</a:t>
            </a:r>
            <a:r>
              <a:rPr lang="en-US" sz="2000" dirty="0"/>
              <a:t> </a:t>
            </a:r>
            <a:r>
              <a:rPr lang="en-US" sz="2000" dirty="0" err="1"/>
              <a:t>servicii</a:t>
            </a:r>
            <a:r>
              <a:rPr lang="en-US" sz="2000" dirty="0"/>
              <a:t> de </a:t>
            </a:r>
            <a:r>
              <a:rPr lang="en-US" sz="2000" dirty="0" err="1"/>
              <a:t>planificare</a:t>
            </a:r>
            <a:r>
              <a:rPr lang="en-US" sz="2000" dirty="0"/>
              <a:t> </a:t>
            </a:r>
            <a:r>
              <a:rPr lang="en-US" sz="2000" dirty="0" err="1"/>
              <a:t>familială</a:t>
            </a:r>
            <a:r>
              <a:rPr lang="en-US" sz="2000" dirty="0"/>
              <a:t> </a:t>
            </a:r>
            <a:r>
              <a:rPr lang="en-US" sz="2000" dirty="0" err="1"/>
              <a:t>și</a:t>
            </a:r>
            <a:r>
              <a:rPr lang="en-US" sz="2000" dirty="0"/>
              <a:t> </a:t>
            </a:r>
            <a:r>
              <a:rPr lang="en-US" sz="2000" dirty="0" err="1"/>
              <a:t>contracepție</a:t>
            </a:r>
            <a:endParaRPr sz="2000" dirty="0"/>
          </a:p>
          <a:p>
            <a:pPr marL="514338" indent="-514338" algn="l">
              <a:buSzPts val="1950"/>
              <a:buFont typeface="Arial"/>
              <a:buAutoNum type="alphaLcParenBoth"/>
            </a:pPr>
            <a:r>
              <a:rPr lang="en-US" sz="2000" dirty="0" err="1"/>
              <a:t>Sprijin</a:t>
            </a:r>
            <a:r>
              <a:rPr lang="en-US" sz="2000" dirty="0"/>
              <a:t> </a:t>
            </a:r>
            <a:r>
              <a:rPr lang="en-US" sz="2000" dirty="0" err="1"/>
              <a:t>pentru</a:t>
            </a:r>
            <a:r>
              <a:rPr lang="en-US" sz="2000" dirty="0"/>
              <a:t> </a:t>
            </a:r>
            <a:r>
              <a:rPr lang="en-US" sz="2000" dirty="0" err="1"/>
              <a:t>adoptarea</a:t>
            </a:r>
            <a:r>
              <a:rPr lang="en-US" sz="2000" dirty="0"/>
              <a:t> de </a:t>
            </a:r>
            <a:r>
              <a:rPr lang="en-US" sz="2000" dirty="0" err="1"/>
              <a:t>comportamente</a:t>
            </a:r>
            <a:r>
              <a:rPr lang="en-US" sz="2000" dirty="0"/>
              <a:t> </a:t>
            </a:r>
            <a:r>
              <a:rPr lang="en-US" sz="2000" dirty="0" err="1"/>
              <a:t>favorabile</a:t>
            </a:r>
            <a:r>
              <a:rPr lang="en-US" sz="2000" dirty="0"/>
              <a:t> </a:t>
            </a:r>
            <a:r>
              <a:rPr lang="en-US" sz="2000" dirty="0" err="1"/>
              <a:t>sănătății</a:t>
            </a:r>
            <a:r>
              <a:rPr lang="en-US" sz="2000" dirty="0"/>
              <a:t> </a:t>
            </a:r>
            <a:endParaRPr sz="2000" dirty="0"/>
          </a:p>
        </p:txBody>
      </p:sp>
      <p:sp>
        <p:nvSpPr>
          <p:cNvPr id="2" name="Footer Placeholder 1">
            <a:extLst>
              <a:ext uri="{FF2B5EF4-FFF2-40B4-BE49-F238E27FC236}">
                <a16:creationId xmlns:a16="http://schemas.microsoft.com/office/drawing/2014/main" xmlns="" id="{9D0CFCA8-92AC-3D5D-79D6-3626BADFBE7A}"/>
              </a:ext>
            </a:extLst>
          </p:cNvPr>
          <p:cNvSpPr>
            <a:spLocks noGrp="1"/>
          </p:cNvSpPr>
          <p:nvPr>
            <p:ph type="ftr" sz="quarter" idx="11"/>
          </p:nvPr>
        </p:nvSpPr>
        <p:spPr/>
        <p:txBody>
          <a:bodyPr/>
          <a:lstStyle/>
          <a:p>
            <a:r>
              <a:rPr lang="en-US"/>
              <a:t>Suport curs utilizare Observatorul Copilului</a:t>
            </a:r>
          </a:p>
        </p:txBody>
      </p:sp>
      <p:sp>
        <p:nvSpPr>
          <p:cNvPr id="554" name="Google Shape;554;p39"/>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en-US"/>
              <a:pPr algn="l"/>
              <a:t>31</a:t>
            </a:fld>
            <a:endParaRPr/>
          </a:p>
        </p:txBody>
      </p:sp>
      <p:sp>
        <p:nvSpPr>
          <p:cNvPr id="553" name="Google Shape;553;p39"/>
          <p:cNvSpPr txBox="1"/>
          <p:nvPr/>
        </p:nvSpPr>
        <p:spPr>
          <a:xfrm>
            <a:off x="565800" y="242339"/>
            <a:ext cx="11467174" cy="1251843"/>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Arial"/>
              </a:rPr>
              <a:t>05. </a:t>
            </a:r>
            <a:r>
              <a:rPr lang="en-US" sz="3200" b="1" dirty="0" err="1">
                <a:solidFill>
                  <a:schemeClr val="accent1"/>
                </a:solidFill>
                <a:latin typeface="+mj-lt"/>
                <a:ea typeface="+mj-ea"/>
                <a:cs typeface="+mj-cs"/>
                <a:sym typeface="Arial"/>
              </a:rPr>
              <a:t>Pachet</a:t>
            </a:r>
            <a:r>
              <a:rPr lang="en-US" sz="3200" b="1" dirty="0">
                <a:solidFill>
                  <a:schemeClr val="accent1"/>
                </a:solidFill>
                <a:latin typeface="+mj-lt"/>
                <a:ea typeface="+mj-ea"/>
                <a:cs typeface="+mj-cs"/>
                <a:sym typeface="Arial"/>
              </a:rPr>
              <a:t> minim de </a:t>
            </a:r>
            <a:r>
              <a:rPr lang="en-US" sz="3200" b="1" dirty="0" err="1">
                <a:solidFill>
                  <a:schemeClr val="accent1"/>
                </a:solidFill>
                <a:latin typeface="+mj-lt"/>
                <a:ea typeface="+mj-ea"/>
                <a:cs typeface="+mj-cs"/>
                <a:sym typeface="Arial"/>
              </a:rPr>
              <a:t>servicii</a:t>
            </a:r>
            <a:r>
              <a:rPr lang="en-US" sz="3200" b="1" dirty="0">
                <a:solidFill>
                  <a:schemeClr val="accent1"/>
                </a:solidFill>
                <a:latin typeface="+mj-lt"/>
                <a:ea typeface="+mj-ea"/>
                <a:cs typeface="+mj-cs"/>
                <a:sym typeface="Arial"/>
              </a:rPr>
              <a:t> (4)</a:t>
            </a:r>
          </a:p>
          <a:p>
            <a:pPr>
              <a:lnSpc>
                <a:spcPct val="90000"/>
              </a:lnSpc>
              <a:buClr>
                <a:srgbClr val="0099FF"/>
              </a:buClr>
              <a:buSzPts val="3600"/>
            </a:pPr>
            <a:endParaRPr lang="en-US" sz="3200" b="1" dirty="0">
              <a:solidFill>
                <a:schemeClr val="accent1"/>
              </a:solidFill>
              <a:latin typeface="+mj-lt"/>
              <a:ea typeface="+mj-ea"/>
              <a:cs typeface="+mj-cs"/>
              <a:sym typeface="Arial"/>
            </a:endParaRPr>
          </a:p>
          <a:p>
            <a:pPr>
              <a:lnSpc>
                <a:spcPct val="90000"/>
              </a:lnSpc>
              <a:buClr>
                <a:srgbClr val="0099FF"/>
              </a:buClr>
              <a:buSzPts val="3600"/>
            </a:pPr>
            <a:r>
              <a:rPr lang="en-US" sz="2400" b="1" dirty="0">
                <a:latin typeface="+mj-lt"/>
                <a:sym typeface="Arial"/>
              </a:rPr>
              <a:t>4. </a:t>
            </a:r>
            <a:r>
              <a:rPr lang="en-US" sz="2400" b="1" dirty="0" err="1">
                <a:latin typeface="+mj-lt"/>
                <a:sym typeface="Arial"/>
              </a:rPr>
              <a:t>Acompaniere</a:t>
            </a:r>
            <a:r>
              <a:rPr lang="en-US" sz="2400" b="1" dirty="0">
                <a:latin typeface="+mj-lt"/>
                <a:sym typeface="Arial"/>
              </a:rPr>
              <a:t> </a:t>
            </a:r>
            <a:r>
              <a:rPr lang="en-US" sz="2400" b="1" dirty="0" err="1">
                <a:latin typeface="+mj-lt"/>
                <a:sym typeface="Arial"/>
              </a:rPr>
              <a:t>și</a:t>
            </a:r>
            <a:r>
              <a:rPr lang="en-US" sz="2400" b="1" dirty="0">
                <a:latin typeface="+mj-lt"/>
                <a:sym typeface="Arial"/>
              </a:rPr>
              <a:t> </a:t>
            </a:r>
            <a:r>
              <a:rPr lang="en-US" sz="2400" b="1" dirty="0" err="1">
                <a:latin typeface="+mj-lt"/>
                <a:sym typeface="Arial"/>
              </a:rPr>
              <a:t>sprijin</a:t>
            </a:r>
            <a:r>
              <a:rPr lang="en-US" sz="2400" b="1" dirty="0">
                <a:latin typeface="+mj-lt"/>
                <a:sym typeface="Arial"/>
              </a:rPr>
              <a:t>  (40 de </a:t>
            </a:r>
            <a:r>
              <a:rPr lang="en-US" sz="2400" b="1" dirty="0" err="1">
                <a:latin typeface="+mj-lt"/>
                <a:sym typeface="Arial"/>
              </a:rPr>
              <a:t>intervenții</a:t>
            </a:r>
            <a:r>
              <a:rPr lang="en-US" sz="2400" b="1" dirty="0">
                <a:latin typeface="+mj-lt"/>
                <a:sym typeface="Arial"/>
              </a:rPr>
              <a:t> </a:t>
            </a:r>
            <a:r>
              <a:rPr lang="en-US" sz="2400" b="1" dirty="0" err="1">
                <a:latin typeface="+mj-lt"/>
                <a:sym typeface="Arial"/>
              </a:rPr>
              <a:t>posibile</a:t>
            </a:r>
            <a:r>
              <a:rPr lang="en-US" sz="2400" b="1" dirty="0">
                <a:latin typeface="+mj-lt"/>
                <a:sym typeface="Arial"/>
              </a:rPr>
              <a:t>)</a:t>
            </a:r>
            <a:endParaRPr sz="2400" b="1" dirty="0">
              <a:latin typeface="+mj-lt"/>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0"/>
          <p:cNvSpPr txBox="1">
            <a:spLocks noGrp="1"/>
          </p:cNvSpPr>
          <p:nvPr>
            <p:ph idx="1"/>
          </p:nvPr>
        </p:nvSpPr>
        <p:spPr>
          <a:prstGeom prst="rect">
            <a:avLst/>
          </a:prstGeom>
          <a:noFill/>
          <a:ln>
            <a:noFill/>
          </a:ln>
        </p:spPr>
        <p:txBody>
          <a:bodyPr spcFirstLastPara="1" vert="horz" wrap="square" lIns="121900" tIns="60933" rIns="121900" bIns="60933" rtlCol="0" anchor="t" anchorCtr="0">
            <a:noAutofit/>
          </a:bodyPr>
          <a:lstStyle/>
          <a:p>
            <a:pPr marL="0" indent="0" algn="l">
              <a:spcBef>
                <a:spcPts val="0"/>
              </a:spcBef>
              <a:buSzPts val="1950"/>
            </a:pPr>
            <a:endParaRPr lang="en-US" sz="2000" b="1" dirty="0"/>
          </a:p>
          <a:p>
            <a:pPr marL="0" indent="0" algn="l">
              <a:spcBef>
                <a:spcPts val="0"/>
              </a:spcBef>
              <a:buSzPts val="1950"/>
            </a:pPr>
            <a:r>
              <a:rPr lang="en-US" sz="2000" b="1" dirty="0" err="1"/>
              <a:t>Exemple</a:t>
            </a:r>
            <a:r>
              <a:rPr lang="en-US" sz="2000" b="1" dirty="0"/>
              <a:t> de </a:t>
            </a:r>
            <a:r>
              <a:rPr lang="en-US" sz="2000" b="1" dirty="0" err="1"/>
              <a:t>intervenții</a:t>
            </a:r>
            <a:r>
              <a:rPr lang="en-US" sz="2000" b="1" dirty="0"/>
              <a:t>: </a:t>
            </a:r>
            <a:endParaRPr sz="2000" b="1" dirty="0"/>
          </a:p>
          <a:p>
            <a:pPr marL="0" indent="0" algn="l">
              <a:buSzPts val="1950"/>
            </a:pPr>
            <a:endParaRPr sz="2000" dirty="0"/>
          </a:p>
          <a:p>
            <a:pPr marL="514338" indent="-514338" algn="l">
              <a:buSzPts val="1950"/>
              <a:buFont typeface="Arial"/>
              <a:buAutoNum type="alphaLcParenBoth"/>
            </a:pPr>
            <a:r>
              <a:rPr lang="en-US" sz="2000" dirty="0" err="1"/>
              <a:t>Referire</a:t>
            </a:r>
            <a:r>
              <a:rPr lang="en-US" sz="2000" dirty="0"/>
              <a:t> </a:t>
            </a:r>
            <a:r>
              <a:rPr lang="en-US" sz="2000" dirty="0" err="1"/>
              <a:t>către</a:t>
            </a:r>
            <a:r>
              <a:rPr lang="en-US" sz="2000" dirty="0"/>
              <a:t> DGASPC</a:t>
            </a:r>
            <a:endParaRPr sz="2000" dirty="0"/>
          </a:p>
          <a:p>
            <a:pPr marL="514338" indent="-514338" algn="l">
              <a:buSzPts val="1950"/>
              <a:buFont typeface="Arial"/>
              <a:buAutoNum type="alphaLcParenBoth"/>
            </a:pPr>
            <a:r>
              <a:rPr lang="en-US" sz="2000" dirty="0" err="1"/>
              <a:t>Referire</a:t>
            </a:r>
            <a:r>
              <a:rPr lang="en-US" sz="2000" dirty="0"/>
              <a:t> </a:t>
            </a:r>
            <a:r>
              <a:rPr lang="en-US" sz="2000" dirty="0" err="1"/>
              <a:t>către</a:t>
            </a:r>
            <a:r>
              <a:rPr lang="en-US" sz="2000" dirty="0"/>
              <a:t> </a:t>
            </a:r>
            <a:r>
              <a:rPr lang="en-US" sz="2000" dirty="0" err="1"/>
              <a:t>instituțiile</a:t>
            </a:r>
            <a:r>
              <a:rPr lang="en-US" sz="2000" dirty="0"/>
              <a:t> de la </a:t>
            </a:r>
            <a:r>
              <a:rPr lang="en-US" sz="2000" dirty="0" err="1"/>
              <a:t>nivel</a:t>
            </a:r>
            <a:r>
              <a:rPr lang="en-US" sz="2000" dirty="0"/>
              <a:t> local/</a:t>
            </a:r>
            <a:r>
              <a:rPr lang="en-US" sz="2000" dirty="0" err="1"/>
              <a:t>județean</a:t>
            </a:r>
            <a:r>
              <a:rPr lang="en-US" sz="2000" dirty="0"/>
              <a:t> </a:t>
            </a:r>
            <a:r>
              <a:rPr lang="en-US" sz="2000" dirty="0" err="1"/>
              <a:t>în</a:t>
            </a:r>
            <a:r>
              <a:rPr lang="en-US" sz="2000" dirty="0"/>
              <a:t> </a:t>
            </a:r>
            <a:r>
              <a:rPr lang="en-US" sz="2000" dirty="0" err="1"/>
              <a:t>vederea</a:t>
            </a:r>
            <a:r>
              <a:rPr lang="en-US" sz="2000" dirty="0"/>
              <a:t> </a:t>
            </a:r>
            <a:r>
              <a:rPr lang="en-US" sz="2000" dirty="0" err="1"/>
              <a:t>obținerii</a:t>
            </a:r>
            <a:r>
              <a:rPr lang="en-US" sz="2000" dirty="0"/>
              <a:t> </a:t>
            </a:r>
            <a:r>
              <a:rPr lang="en-US" sz="2000" dirty="0" err="1"/>
              <a:t>drepturilor</a:t>
            </a:r>
            <a:r>
              <a:rPr lang="en-US" sz="2000" dirty="0"/>
              <a:t> de </a:t>
            </a:r>
            <a:r>
              <a:rPr lang="en-US" sz="2000" dirty="0" err="1"/>
              <a:t>asistență</a:t>
            </a:r>
            <a:r>
              <a:rPr lang="en-US" sz="2000" dirty="0"/>
              <a:t> </a:t>
            </a:r>
            <a:r>
              <a:rPr lang="en-US" sz="2000" dirty="0" err="1"/>
              <a:t>socială</a:t>
            </a:r>
            <a:r>
              <a:rPr lang="en-US" sz="2000" dirty="0"/>
              <a:t> </a:t>
            </a:r>
            <a:endParaRPr sz="2000" dirty="0"/>
          </a:p>
          <a:p>
            <a:pPr marL="514338" indent="-514338" algn="l">
              <a:buSzPts val="1950"/>
              <a:buFont typeface="Arial"/>
              <a:buAutoNum type="alphaLcParenBoth"/>
            </a:pPr>
            <a:r>
              <a:rPr lang="en-US" sz="2000" dirty="0" err="1"/>
              <a:t>Referire</a:t>
            </a:r>
            <a:r>
              <a:rPr lang="en-US" sz="2000" dirty="0"/>
              <a:t> </a:t>
            </a:r>
            <a:r>
              <a:rPr lang="en-US" sz="2000" dirty="0" err="1"/>
              <a:t>către</a:t>
            </a:r>
            <a:r>
              <a:rPr lang="en-US" sz="2000" dirty="0"/>
              <a:t> </a:t>
            </a:r>
            <a:r>
              <a:rPr lang="en-US" sz="2000" dirty="0" err="1"/>
              <a:t>instituțiile</a:t>
            </a:r>
            <a:r>
              <a:rPr lang="en-US" sz="2000" dirty="0"/>
              <a:t> </a:t>
            </a:r>
            <a:r>
              <a:rPr lang="en-US" sz="2000" dirty="0" err="1"/>
              <a:t>județene</a:t>
            </a:r>
            <a:r>
              <a:rPr lang="en-US" sz="2000" dirty="0"/>
              <a:t> - </a:t>
            </a:r>
            <a:r>
              <a:rPr lang="en-US" sz="2000" dirty="0" err="1"/>
              <a:t>Inspectoratul</a:t>
            </a:r>
            <a:r>
              <a:rPr lang="en-US" sz="2000" dirty="0"/>
              <a:t> </a:t>
            </a:r>
            <a:r>
              <a:rPr lang="en-US" sz="2000" dirty="0" err="1"/>
              <a:t>Școlar</a:t>
            </a:r>
            <a:r>
              <a:rPr lang="en-US" sz="2000" dirty="0"/>
              <a:t> </a:t>
            </a:r>
            <a:r>
              <a:rPr lang="en-US" sz="2000" dirty="0" err="1"/>
              <a:t>și</a:t>
            </a:r>
            <a:r>
              <a:rPr lang="en-US" sz="2000" dirty="0"/>
              <a:t>/</a:t>
            </a:r>
            <a:r>
              <a:rPr lang="en-US" sz="2000" dirty="0" err="1"/>
              <a:t>sau</a:t>
            </a:r>
            <a:r>
              <a:rPr lang="en-US" sz="2000" dirty="0"/>
              <a:t> CJRAE</a:t>
            </a:r>
            <a:endParaRPr sz="2000" dirty="0"/>
          </a:p>
          <a:p>
            <a:pPr marL="514338" indent="-514338" algn="l">
              <a:buSzPts val="1950"/>
              <a:buFont typeface="Arial"/>
              <a:buAutoNum type="alphaLcParenBoth"/>
            </a:pPr>
            <a:r>
              <a:rPr lang="en-US" sz="2000" dirty="0" err="1"/>
              <a:t>Referire</a:t>
            </a:r>
            <a:r>
              <a:rPr lang="en-US" sz="2000" dirty="0"/>
              <a:t> </a:t>
            </a:r>
            <a:r>
              <a:rPr lang="en-US" sz="2000" dirty="0" err="1"/>
              <a:t>către</a:t>
            </a:r>
            <a:r>
              <a:rPr lang="en-US" sz="2000" dirty="0"/>
              <a:t> </a:t>
            </a:r>
            <a:r>
              <a:rPr lang="en-US" sz="2000" dirty="0" err="1"/>
              <a:t>instituțiile</a:t>
            </a:r>
            <a:r>
              <a:rPr lang="en-US" sz="2000" dirty="0"/>
              <a:t> </a:t>
            </a:r>
            <a:r>
              <a:rPr lang="en-US" sz="2000" dirty="0" err="1"/>
              <a:t>pentru</a:t>
            </a:r>
            <a:r>
              <a:rPr lang="en-US" sz="2000" dirty="0"/>
              <a:t> (re)</a:t>
            </a:r>
            <a:r>
              <a:rPr lang="en-US" sz="2000" dirty="0" err="1"/>
              <a:t>integrarea</a:t>
            </a:r>
            <a:r>
              <a:rPr lang="en-US" sz="2000" dirty="0"/>
              <a:t> </a:t>
            </a:r>
            <a:r>
              <a:rPr lang="en-US" sz="2000" dirty="0" err="1"/>
              <a:t>profesională</a:t>
            </a:r>
            <a:r>
              <a:rPr lang="en-US" sz="2000" dirty="0"/>
              <a:t>  </a:t>
            </a:r>
            <a:endParaRPr sz="2000" dirty="0"/>
          </a:p>
        </p:txBody>
      </p:sp>
      <p:sp>
        <p:nvSpPr>
          <p:cNvPr id="2" name="Footer Placeholder 1">
            <a:extLst>
              <a:ext uri="{FF2B5EF4-FFF2-40B4-BE49-F238E27FC236}">
                <a16:creationId xmlns:a16="http://schemas.microsoft.com/office/drawing/2014/main" xmlns="" id="{B905E366-6DDE-7130-1B15-489BF8810F51}"/>
              </a:ext>
            </a:extLst>
          </p:cNvPr>
          <p:cNvSpPr>
            <a:spLocks noGrp="1"/>
          </p:cNvSpPr>
          <p:nvPr>
            <p:ph type="ftr" sz="quarter" idx="11"/>
          </p:nvPr>
        </p:nvSpPr>
        <p:spPr/>
        <p:txBody>
          <a:bodyPr/>
          <a:lstStyle/>
          <a:p>
            <a:r>
              <a:rPr lang="en-US"/>
              <a:t>Suport curs utilizare Observatorul Copilului</a:t>
            </a:r>
          </a:p>
        </p:txBody>
      </p:sp>
      <p:sp>
        <p:nvSpPr>
          <p:cNvPr id="563" name="Google Shape;563;p40"/>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en-US"/>
              <a:pPr algn="l"/>
              <a:t>32</a:t>
            </a:fld>
            <a:endParaRPr/>
          </a:p>
        </p:txBody>
      </p:sp>
      <p:sp>
        <p:nvSpPr>
          <p:cNvPr id="562" name="Google Shape;562;p40"/>
          <p:cNvSpPr txBox="1"/>
          <p:nvPr/>
        </p:nvSpPr>
        <p:spPr>
          <a:xfrm>
            <a:off x="695325" y="-30495"/>
            <a:ext cx="11417014" cy="130241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endParaRPr lang="en-US" sz="2400" dirty="0">
              <a:latin typeface="+mj-lt"/>
              <a:sym typeface="Arial"/>
            </a:endParaRPr>
          </a:p>
          <a:p>
            <a:pPr>
              <a:lnSpc>
                <a:spcPct val="90000"/>
              </a:lnSpc>
              <a:buClr>
                <a:srgbClr val="0099FF"/>
              </a:buClr>
              <a:buSzPts val="3600"/>
            </a:pPr>
            <a:r>
              <a:rPr lang="en-US" sz="3200" b="1" dirty="0">
                <a:solidFill>
                  <a:schemeClr val="accent1"/>
                </a:solidFill>
                <a:latin typeface="+mj-lt"/>
                <a:ea typeface="+mj-ea"/>
                <a:cs typeface="+mj-cs"/>
                <a:sym typeface="Arial"/>
              </a:rPr>
              <a:t>05. </a:t>
            </a:r>
            <a:r>
              <a:rPr lang="en-US" sz="3200" b="1" dirty="0" err="1">
                <a:solidFill>
                  <a:schemeClr val="accent1"/>
                </a:solidFill>
                <a:latin typeface="+mj-lt"/>
                <a:ea typeface="+mj-ea"/>
                <a:cs typeface="+mj-cs"/>
                <a:sym typeface="Arial"/>
              </a:rPr>
              <a:t>Pachet</a:t>
            </a:r>
            <a:r>
              <a:rPr lang="en-US" sz="3200" b="1" dirty="0">
                <a:solidFill>
                  <a:schemeClr val="accent1"/>
                </a:solidFill>
                <a:latin typeface="+mj-lt"/>
                <a:ea typeface="+mj-ea"/>
                <a:cs typeface="+mj-cs"/>
                <a:sym typeface="Arial"/>
              </a:rPr>
              <a:t> minim de </a:t>
            </a:r>
            <a:r>
              <a:rPr lang="en-US" sz="3200" b="1" dirty="0" err="1">
                <a:solidFill>
                  <a:schemeClr val="accent1"/>
                </a:solidFill>
                <a:latin typeface="+mj-lt"/>
                <a:ea typeface="+mj-ea"/>
                <a:cs typeface="+mj-cs"/>
                <a:sym typeface="Arial"/>
              </a:rPr>
              <a:t>servicii</a:t>
            </a:r>
            <a:r>
              <a:rPr lang="en-US" sz="3200" b="1" dirty="0">
                <a:solidFill>
                  <a:schemeClr val="accent1"/>
                </a:solidFill>
                <a:latin typeface="+mj-lt"/>
                <a:ea typeface="+mj-ea"/>
                <a:cs typeface="+mj-cs"/>
                <a:sym typeface="Arial"/>
              </a:rPr>
              <a:t> (5) </a:t>
            </a:r>
          </a:p>
          <a:p>
            <a:pPr>
              <a:lnSpc>
                <a:spcPct val="90000"/>
              </a:lnSpc>
              <a:buClr>
                <a:srgbClr val="0099FF"/>
              </a:buClr>
              <a:buSzPts val="3600"/>
            </a:pPr>
            <a:endParaRPr lang="en-US" sz="2400" dirty="0">
              <a:latin typeface="+mj-lt"/>
              <a:sym typeface="Arial"/>
            </a:endParaRPr>
          </a:p>
          <a:p>
            <a:pPr>
              <a:lnSpc>
                <a:spcPct val="90000"/>
              </a:lnSpc>
              <a:buClr>
                <a:srgbClr val="0099FF"/>
              </a:buClr>
              <a:buSzPts val="3600"/>
            </a:pPr>
            <a:endParaRPr lang="en-US" sz="2400" dirty="0">
              <a:latin typeface="+mj-lt"/>
              <a:sym typeface="Arial"/>
            </a:endParaRPr>
          </a:p>
          <a:p>
            <a:pPr>
              <a:lnSpc>
                <a:spcPct val="90000"/>
              </a:lnSpc>
              <a:buClr>
                <a:srgbClr val="0099FF"/>
              </a:buClr>
              <a:buSzPts val="3600"/>
            </a:pPr>
            <a:r>
              <a:rPr lang="en-US" sz="2400" b="1" dirty="0">
                <a:latin typeface="+mj-lt"/>
                <a:sym typeface="Arial"/>
              </a:rPr>
              <a:t>5. </a:t>
            </a:r>
            <a:r>
              <a:rPr lang="en-US" sz="2400" b="1" dirty="0" err="1">
                <a:latin typeface="+mj-lt"/>
                <a:sym typeface="Arial"/>
              </a:rPr>
              <a:t>Referire</a:t>
            </a:r>
            <a:r>
              <a:rPr lang="en-US" sz="2400" b="1" dirty="0">
                <a:latin typeface="+mj-lt"/>
                <a:sym typeface="Arial"/>
              </a:rPr>
              <a:t> (37 de </a:t>
            </a:r>
            <a:r>
              <a:rPr lang="en-US" sz="2400" b="1" dirty="0" err="1">
                <a:latin typeface="+mj-lt"/>
                <a:sym typeface="Arial"/>
              </a:rPr>
              <a:t>intervenții</a:t>
            </a:r>
            <a:r>
              <a:rPr lang="en-US" sz="2400" b="1" dirty="0">
                <a:latin typeface="+mj-lt"/>
                <a:sym typeface="Arial"/>
              </a:rPr>
              <a:t> </a:t>
            </a:r>
            <a:r>
              <a:rPr lang="en-US" sz="2400" b="1" dirty="0" err="1">
                <a:latin typeface="+mj-lt"/>
                <a:sym typeface="Arial"/>
              </a:rPr>
              <a:t>posibile</a:t>
            </a:r>
            <a:r>
              <a:rPr lang="en-US" sz="2400" b="1" dirty="0">
                <a:latin typeface="+mj-lt"/>
                <a:sym typeface="Arial"/>
              </a:rPr>
              <a:t>)</a:t>
            </a:r>
            <a:endParaRPr sz="2400" b="1" dirty="0">
              <a:latin typeface="+mj-lt"/>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1"/>
          <p:cNvSpPr txBox="1">
            <a:spLocks noGrp="1"/>
          </p:cNvSpPr>
          <p:nvPr>
            <p:ph idx="1"/>
          </p:nvPr>
        </p:nvSpPr>
        <p:spPr>
          <a:xfrm>
            <a:off x="695325" y="2452913"/>
            <a:ext cx="10801350" cy="3784373"/>
          </a:xfrm>
          <a:prstGeom prst="rect">
            <a:avLst/>
          </a:prstGeom>
          <a:noFill/>
          <a:ln>
            <a:noFill/>
          </a:ln>
        </p:spPr>
        <p:txBody>
          <a:bodyPr spcFirstLastPara="1" vert="horz" wrap="square" lIns="121900" tIns="60933" rIns="121900" bIns="60933" rtlCol="0" anchor="t" anchorCtr="0">
            <a:noAutofit/>
          </a:bodyPr>
          <a:lstStyle/>
          <a:p>
            <a:pPr marL="0" indent="0" algn="l">
              <a:spcBef>
                <a:spcPts val="0"/>
              </a:spcBef>
              <a:buSzPts val="1950"/>
            </a:pPr>
            <a:r>
              <a:rPr lang="en-US" sz="2000" b="1" dirty="0" err="1"/>
              <a:t>Exemple</a:t>
            </a:r>
            <a:r>
              <a:rPr lang="en-US" sz="2000" b="1" dirty="0"/>
              <a:t> de </a:t>
            </a:r>
            <a:r>
              <a:rPr lang="en-US" sz="2000" b="1" dirty="0" err="1"/>
              <a:t>intervenții</a:t>
            </a:r>
            <a:r>
              <a:rPr lang="en-US" sz="2000" b="1" dirty="0"/>
              <a:t>: </a:t>
            </a:r>
            <a:endParaRPr sz="2000" b="1" dirty="0"/>
          </a:p>
          <a:p>
            <a:pPr marL="0" indent="0" algn="l">
              <a:buSzPts val="1950"/>
            </a:pPr>
            <a:endParaRPr sz="2000" dirty="0"/>
          </a:p>
          <a:p>
            <a:pPr marL="514338" indent="-514338" algn="l">
              <a:buSzPts val="1950"/>
              <a:buFont typeface="Arial"/>
              <a:buAutoNum type="alphaLcParenBoth"/>
            </a:pPr>
            <a:r>
              <a:rPr lang="en-US" sz="2000" dirty="0" err="1"/>
              <a:t>Monitorizare</a:t>
            </a:r>
            <a:r>
              <a:rPr lang="en-US" sz="2000" dirty="0"/>
              <a:t> (re)</a:t>
            </a:r>
            <a:r>
              <a:rPr lang="en-US" sz="2000" dirty="0" err="1"/>
              <a:t>integrare</a:t>
            </a:r>
            <a:r>
              <a:rPr lang="en-US" sz="2000" dirty="0"/>
              <a:t> </a:t>
            </a:r>
            <a:r>
              <a:rPr lang="en-US" sz="2000" dirty="0" err="1"/>
              <a:t>profesională</a:t>
            </a:r>
            <a:endParaRPr sz="2000" dirty="0"/>
          </a:p>
          <a:p>
            <a:pPr marL="514338" indent="-514338" algn="l">
              <a:buSzPts val="1950"/>
              <a:buFont typeface="Arial"/>
              <a:buAutoNum type="alphaLcParenBoth"/>
            </a:pPr>
            <a:r>
              <a:rPr lang="en-US" sz="2000" dirty="0" err="1"/>
              <a:t>Monitorizare</a:t>
            </a:r>
            <a:r>
              <a:rPr lang="en-US" sz="2000" dirty="0"/>
              <a:t> </a:t>
            </a:r>
            <a:r>
              <a:rPr lang="en-US" sz="2000" dirty="0" err="1"/>
              <a:t>frecvență</a:t>
            </a:r>
            <a:r>
              <a:rPr lang="en-US" sz="2000" dirty="0"/>
              <a:t> </a:t>
            </a:r>
            <a:r>
              <a:rPr lang="en-US" sz="2000" dirty="0" err="1"/>
              <a:t>și</a:t>
            </a:r>
            <a:r>
              <a:rPr lang="en-US" sz="2000" dirty="0"/>
              <a:t> </a:t>
            </a:r>
            <a:r>
              <a:rPr lang="en-US" sz="2000" dirty="0" err="1"/>
              <a:t>participare</a:t>
            </a:r>
            <a:r>
              <a:rPr lang="en-US" sz="2000" dirty="0"/>
              <a:t> la </a:t>
            </a:r>
            <a:r>
              <a:rPr lang="en-US" sz="2000" dirty="0" err="1"/>
              <a:t>activitățile</a:t>
            </a:r>
            <a:r>
              <a:rPr lang="en-US" sz="2000" dirty="0"/>
              <a:t> </a:t>
            </a:r>
            <a:r>
              <a:rPr lang="en-US" sz="2000" dirty="0" err="1"/>
              <a:t>educaționale</a:t>
            </a:r>
            <a:endParaRPr sz="2000" dirty="0"/>
          </a:p>
          <a:p>
            <a:pPr marL="514338" indent="-514338" algn="l">
              <a:buSzPts val="1950"/>
              <a:buFont typeface="Arial"/>
              <a:buAutoNum type="alphaLcParenBoth"/>
            </a:pPr>
            <a:r>
              <a:rPr lang="en-US" sz="2000" dirty="0" err="1"/>
              <a:t>Monitorizare</a:t>
            </a:r>
            <a:r>
              <a:rPr lang="en-US" sz="2000" dirty="0"/>
              <a:t> </a:t>
            </a:r>
            <a:r>
              <a:rPr lang="en-US" sz="2000" dirty="0" err="1"/>
              <a:t>acces</a:t>
            </a:r>
            <a:r>
              <a:rPr lang="en-US" sz="2000" dirty="0"/>
              <a:t> la </a:t>
            </a:r>
            <a:r>
              <a:rPr lang="en-US" sz="2000" dirty="0" err="1"/>
              <a:t>serviciile</a:t>
            </a:r>
            <a:r>
              <a:rPr lang="en-US" sz="2000" dirty="0"/>
              <a:t> de </a:t>
            </a:r>
            <a:r>
              <a:rPr lang="en-US" sz="2000" dirty="0" err="1"/>
              <a:t>asistență</a:t>
            </a:r>
            <a:r>
              <a:rPr lang="en-US" sz="2000" dirty="0"/>
              <a:t> </a:t>
            </a:r>
            <a:r>
              <a:rPr lang="en-US" sz="2000" dirty="0" err="1"/>
              <a:t>medicală</a:t>
            </a:r>
            <a:r>
              <a:rPr lang="en-US" sz="2000" dirty="0"/>
              <a:t> </a:t>
            </a:r>
            <a:r>
              <a:rPr lang="en-US" sz="2000" dirty="0" err="1"/>
              <a:t>primară</a:t>
            </a:r>
            <a:r>
              <a:rPr lang="en-US" sz="2000" dirty="0"/>
              <a:t> </a:t>
            </a:r>
            <a:endParaRPr sz="2000" dirty="0"/>
          </a:p>
          <a:p>
            <a:pPr marL="514338" indent="-514338" algn="l">
              <a:buSzPts val="1950"/>
              <a:buFont typeface="Arial"/>
              <a:buAutoNum type="alphaLcParenBoth"/>
            </a:pPr>
            <a:r>
              <a:rPr lang="en-US" sz="2000" dirty="0" err="1"/>
              <a:t>Monitorizare</a:t>
            </a:r>
            <a:r>
              <a:rPr lang="en-US" sz="2000" dirty="0"/>
              <a:t> </a:t>
            </a:r>
            <a:r>
              <a:rPr lang="en-US" sz="2000" dirty="0" err="1"/>
              <a:t>obținere</a:t>
            </a:r>
            <a:r>
              <a:rPr lang="en-US" sz="2000" dirty="0"/>
              <a:t> a </a:t>
            </a:r>
            <a:r>
              <a:rPr lang="en-US" sz="2000" dirty="0" err="1"/>
              <a:t>actelor</a:t>
            </a:r>
            <a:r>
              <a:rPr lang="en-US" sz="2000" dirty="0"/>
              <a:t> de </a:t>
            </a:r>
            <a:r>
              <a:rPr lang="en-US" sz="2000" dirty="0" err="1"/>
              <a:t>identitate</a:t>
            </a:r>
            <a:r>
              <a:rPr lang="en-US" sz="2000" dirty="0"/>
              <a:t> </a:t>
            </a:r>
            <a:endParaRPr sz="2000" dirty="0"/>
          </a:p>
        </p:txBody>
      </p:sp>
      <p:sp>
        <p:nvSpPr>
          <p:cNvPr id="2" name="Footer Placeholder 1">
            <a:extLst>
              <a:ext uri="{FF2B5EF4-FFF2-40B4-BE49-F238E27FC236}">
                <a16:creationId xmlns:a16="http://schemas.microsoft.com/office/drawing/2014/main" xmlns="" id="{A3030DF4-6D37-0BBE-BDC2-B0A6B4BCFD41}"/>
              </a:ext>
            </a:extLst>
          </p:cNvPr>
          <p:cNvSpPr>
            <a:spLocks noGrp="1"/>
          </p:cNvSpPr>
          <p:nvPr>
            <p:ph type="ftr" sz="quarter" idx="11"/>
          </p:nvPr>
        </p:nvSpPr>
        <p:spPr/>
        <p:txBody>
          <a:bodyPr/>
          <a:lstStyle/>
          <a:p>
            <a:r>
              <a:rPr lang="en-US"/>
              <a:t>Suport curs utilizare Observatorul Copilului</a:t>
            </a:r>
          </a:p>
        </p:txBody>
      </p:sp>
      <p:sp>
        <p:nvSpPr>
          <p:cNvPr id="572" name="Google Shape;572;p41"/>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en-US"/>
              <a:pPr algn="l"/>
              <a:t>33</a:t>
            </a:fld>
            <a:endParaRPr/>
          </a:p>
        </p:txBody>
      </p:sp>
      <p:sp>
        <p:nvSpPr>
          <p:cNvPr id="571" name="Google Shape;571;p41"/>
          <p:cNvSpPr txBox="1"/>
          <p:nvPr/>
        </p:nvSpPr>
        <p:spPr>
          <a:xfrm>
            <a:off x="427744" y="438114"/>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Arial"/>
              </a:rPr>
              <a:t>05. </a:t>
            </a:r>
            <a:r>
              <a:rPr lang="en-US" sz="3200" b="1" dirty="0" err="1">
                <a:solidFill>
                  <a:schemeClr val="accent1"/>
                </a:solidFill>
                <a:latin typeface="+mj-lt"/>
                <a:ea typeface="+mj-ea"/>
                <a:cs typeface="+mj-cs"/>
                <a:sym typeface="Arial"/>
              </a:rPr>
              <a:t>Pachet</a:t>
            </a:r>
            <a:r>
              <a:rPr lang="en-US" sz="3200" b="1" dirty="0">
                <a:solidFill>
                  <a:schemeClr val="accent1"/>
                </a:solidFill>
                <a:latin typeface="+mj-lt"/>
                <a:ea typeface="+mj-ea"/>
                <a:cs typeface="+mj-cs"/>
                <a:sym typeface="Arial"/>
              </a:rPr>
              <a:t> minim de </a:t>
            </a:r>
            <a:r>
              <a:rPr lang="en-US" sz="3200" b="1" dirty="0" err="1">
                <a:solidFill>
                  <a:schemeClr val="accent1"/>
                </a:solidFill>
                <a:latin typeface="+mj-lt"/>
                <a:ea typeface="+mj-ea"/>
                <a:cs typeface="+mj-cs"/>
                <a:sym typeface="Arial"/>
              </a:rPr>
              <a:t>servicii</a:t>
            </a:r>
            <a:r>
              <a:rPr lang="en-US" sz="3200" b="1" dirty="0">
                <a:solidFill>
                  <a:schemeClr val="accent1"/>
                </a:solidFill>
                <a:latin typeface="+mj-lt"/>
                <a:ea typeface="+mj-ea"/>
                <a:cs typeface="+mj-cs"/>
                <a:sym typeface="Arial"/>
              </a:rPr>
              <a:t> (6)</a:t>
            </a:r>
          </a:p>
          <a:p>
            <a:pPr>
              <a:lnSpc>
                <a:spcPct val="90000"/>
              </a:lnSpc>
              <a:buClr>
                <a:srgbClr val="0099FF"/>
              </a:buClr>
              <a:buSzPts val="3600"/>
            </a:pPr>
            <a:endParaRPr lang="en-US" sz="3200" b="1" dirty="0">
              <a:solidFill>
                <a:schemeClr val="accent1"/>
              </a:solidFill>
              <a:latin typeface="+mj-lt"/>
              <a:ea typeface="+mj-ea"/>
              <a:cs typeface="+mj-cs"/>
              <a:sym typeface="Arial"/>
            </a:endParaRPr>
          </a:p>
          <a:p>
            <a:pPr>
              <a:lnSpc>
                <a:spcPct val="90000"/>
              </a:lnSpc>
              <a:buClr>
                <a:srgbClr val="0099FF"/>
              </a:buClr>
              <a:buSzPts val="3600"/>
            </a:pPr>
            <a:r>
              <a:rPr lang="en-US" sz="2400" b="1" dirty="0">
                <a:latin typeface="+mj-lt"/>
                <a:sym typeface="Arial"/>
              </a:rPr>
              <a:t>6. </a:t>
            </a:r>
            <a:r>
              <a:rPr lang="en-US" sz="2400" b="1" dirty="0" err="1">
                <a:latin typeface="+mj-lt"/>
                <a:sym typeface="Arial"/>
              </a:rPr>
              <a:t>Monitorizare</a:t>
            </a:r>
            <a:r>
              <a:rPr lang="en-US" sz="2400" b="1" dirty="0">
                <a:latin typeface="+mj-lt"/>
                <a:sym typeface="Arial"/>
              </a:rPr>
              <a:t> </a:t>
            </a:r>
            <a:r>
              <a:rPr lang="en-US" sz="2400" b="1" dirty="0" err="1">
                <a:latin typeface="+mj-lt"/>
                <a:sym typeface="Arial"/>
              </a:rPr>
              <a:t>și</a:t>
            </a:r>
            <a:r>
              <a:rPr lang="en-US" sz="2400" b="1" dirty="0">
                <a:latin typeface="+mj-lt"/>
                <a:sym typeface="Arial"/>
              </a:rPr>
              <a:t> </a:t>
            </a:r>
            <a:r>
              <a:rPr lang="en-US" sz="2400" b="1" dirty="0" err="1">
                <a:latin typeface="+mj-lt"/>
                <a:sym typeface="Arial"/>
              </a:rPr>
              <a:t>evaluare</a:t>
            </a:r>
            <a:r>
              <a:rPr lang="en-US" sz="2400" b="1" dirty="0">
                <a:latin typeface="+mj-lt"/>
                <a:sym typeface="Arial"/>
              </a:rPr>
              <a:t> (49 de </a:t>
            </a:r>
            <a:r>
              <a:rPr lang="en-US" sz="2400" b="1" dirty="0" err="1">
                <a:latin typeface="+mj-lt"/>
                <a:sym typeface="Arial"/>
              </a:rPr>
              <a:t>intervenții</a:t>
            </a:r>
            <a:r>
              <a:rPr lang="en-US" sz="2400" b="1" dirty="0">
                <a:latin typeface="+mj-lt"/>
                <a:sym typeface="Arial"/>
              </a:rPr>
              <a:t> </a:t>
            </a:r>
            <a:r>
              <a:rPr lang="en-US" sz="2400" b="1" dirty="0" err="1">
                <a:latin typeface="+mj-lt"/>
                <a:sym typeface="Arial"/>
              </a:rPr>
              <a:t>posibile</a:t>
            </a:r>
            <a:r>
              <a:rPr lang="en-US" sz="2400" b="1" dirty="0">
                <a:latin typeface="+mj-lt"/>
                <a:sym typeface="Arial"/>
              </a:rPr>
              <a:t>)</a:t>
            </a:r>
            <a:endParaRPr sz="2400" b="1" dirty="0">
              <a:latin typeface="+mj-lt"/>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2"/>
          <p:cNvSpPr txBox="1">
            <a:spLocks noGrp="1"/>
          </p:cNvSpPr>
          <p:nvPr>
            <p:ph idx="1"/>
          </p:nvPr>
        </p:nvSpPr>
        <p:spPr>
          <a:xfrm>
            <a:off x="408383" y="1527175"/>
            <a:ext cx="10801350" cy="4608512"/>
          </a:xfrm>
          <a:prstGeom prst="rect">
            <a:avLst/>
          </a:prstGeom>
          <a:noFill/>
          <a:ln>
            <a:noFill/>
          </a:ln>
        </p:spPr>
        <p:txBody>
          <a:bodyPr spcFirstLastPara="1" vert="horz" wrap="square" lIns="121900" tIns="60933" rIns="121900" bIns="60933" rtlCol="0" anchor="t" anchorCtr="0">
            <a:normAutofit/>
          </a:bodyPr>
          <a:lstStyle/>
          <a:p>
            <a:pPr marL="0" indent="0" algn="just">
              <a:spcBef>
                <a:spcPts val="0"/>
              </a:spcBef>
              <a:buSzPts val="1950"/>
            </a:pPr>
            <a:endParaRPr lang="en-US" sz="2400" dirty="0"/>
          </a:p>
          <a:p>
            <a:pPr marL="457189" indent="-457189" algn="just">
              <a:spcBef>
                <a:spcPts val="0"/>
              </a:spcBef>
              <a:buSzPts val="1950"/>
              <a:buFont typeface="Noto Sans Symbols"/>
              <a:buChar char="−"/>
            </a:pPr>
            <a:r>
              <a:rPr lang="en-US" sz="2400" dirty="0" err="1"/>
              <a:t>Pentru</a:t>
            </a:r>
            <a:r>
              <a:rPr lang="en-US" sz="2400" dirty="0"/>
              <a:t> </a:t>
            </a:r>
            <a:r>
              <a:rPr lang="en-US" sz="2400" dirty="0" err="1"/>
              <a:t>gospodăriile</a:t>
            </a:r>
            <a:r>
              <a:rPr lang="en-US" sz="2400" dirty="0"/>
              <a:t> </a:t>
            </a:r>
            <a:r>
              <a:rPr lang="en-US" sz="2400" dirty="0" err="1"/>
              <a:t>unde</a:t>
            </a:r>
            <a:r>
              <a:rPr lang="en-US" sz="2400" dirty="0"/>
              <a:t> au </a:t>
            </a:r>
            <a:r>
              <a:rPr lang="en-US" sz="2400" dirty="0" err="1"/>
              <a:t>fost</a:t>
            </a:r>
            <a:r>
              <a:rPr lang="en-US" sz="2400" dirty="0"/>
              <a:t> </a:t>
            </a:r>
            <a:r>
              <a:rPr lang="en-US" sz="2400" dirty="0" err="1"/>
              <a:t>identificate</a:t>
            </a:r>
            <a:r>
              <a:rPr lang="en-US" sz="2400" dirty="0"/>
              <a:t> sub 10 </a:t>
            </a:r>
            <a:r>
              <a:rPr lang="en-US" sz="2400" dirty="0" err="1"/>
              <a:t>situații</a:t>
            </a:r>
            <a:r>
              <a:rPr lang="en-US" sz="2400" dirty="0"/>
              <a:t> de </a:t>
            </a:r>
            <a:r>
              <a:rPr lang="en-US" sz="2400" dirty="0" err="1"/>
              <a:t>risc</a:t>
            </a:r>
            <a:r>
              <a:rPr lang="en-US" sz="2400" dirty="0"/>
              <a:t>, </a:t>
            </a:r>
            <a:r>
              <a:rPr lang="en-US" sz="2400" dirty="0" err="1"/>
              <a:t>monitorizarea</a:t>
            </a:r>
            <a:r>
              <a:rPr lang="en-US" sz="2400" dirty="0"/>
              <a:t> se </a:t>
            </a:r>
            <a:r>
              <a:rPr lang="en-US" sz="2400" dirty="0" err="1"/>
              <a:t>realizează</a:t>
            </a:r>
            <a:r>
              <a:rPr lang="en-US" sz="2400" dirty="0"/>
              <a:t> semestrial </a:t>
            </a:r>
            <a:r>
              <a:rPr lang="en-US" sz="2400" dirty="0" err="1"/>
              <a:t>și</a:t>
            </a:r>
            <a:r>
              <a:rPr lang="en-US" sz="2400" dirty="0"/>
              <a:t> </a:t>
            </a:r>
            <a:r>
              <a:rPr lang="en-US" sz="2400" dirty="0" err="1"/>
              <a:t>ori</a:t>
            </a:r>
            <a:r>
              <a:rPr lang="en-US" sz="2400" dirty="0"/>
              <a:t> de </a:t>
            </a:r>
            <a:r>
              <a:rPr lang="en-US" sz="2400" dirty="0" err="1"/>
              <a:t>câte</a:t>
            </a:r>
            <a:r>
              <a:rPr lang="en-US" sz="2400" dirty="0"/>
              <a:t> </a:t>
            </a:r>
            <a:r>
              <a:rPr lang="en-US" sz="2400" dirty="0" err="1"/>
              <a:t>ori</a:t>
            </a:r>
            <a:r>
              <a:rPr lang="en-US" sz="2400" dirty="0"/>
              <a:t> de </a:t>
            </a:r>
            <a:r>
              <a:rPr lang="en-US" sz="2400" dirty="0" err="1"/>
              <a:t>impune</a:t>
            </a:r>
            <a:r>
              <a:rPr lang="en-US" sz="2400" dirty="0"/>
              <a:t> de la </a:t>
            </a:r>
            <a:r>
              <a:rPr lang="en-US" sz="2400" dirty="0" err="1"/>
              <a:t>colectarea</a:t>
            </a:r>
            <a:r>
              <a:rPr lang="en-US" sz="2400" dirty="0"/>
              <a:t> </a:t>
            </a:r>
            <a:r>
              <a:rPr lang="en-US" sz="2400" dirty="0" err="1"/>
              <a:t>ultimului</a:t>
            </a:r>
            <a:r>
              <a:rPr lang="en-US" sz="2400" dirty="0"/>
              <a:t> set de date</a:t>
            </a:r>
          </a:p>
          <a:p>
            <a:pPr marL="0" indent="0" algn="just">
              <a:spcBef>
                <a:spcPts val="0"/>
              </a:spcBef>
              <a:buSzPts val="1950"/>
              <a:buNone/>
            </a:pPr>
            <a:endParaRPr lang="en-US" sz="2400" dirty="0"/>
          </a:p>
          <a:p>
            <a:pPr marL="0" indent="0" algn="just">
              <a:buSzPts val="1950"/>
              <a:buNone/>
            </a:pPr>
            <a:endParaRPr lang="en-US" sz="2400" dirty="0"/>
          </a:p>
          <a:p>
            <a:pPr marL="457189" indent="-457189" algn="just">
              <a:spcBef>
                <a:spcPts val="0"/>
              </a:spcBef>
              <a:buSzPts val="1950"/>
              <a:buFont typeface="Noto Sans Symbols"/>
              <a:buChar char="−"/>
            </a:pPr>
            <a:r>
              <a:rPr lang="en-US" sz="2400" dirty="0" err="1"/>
              <a:t>Pentru</a:t>
            </a:r>
            <a:r>
              <a:rPr lang="en-US" sz="2400" dirty="0"/>
              <a:t> </a:t>
            </a:r>
            <a:r>
              <a:rPr lang="en-US" sz="2400" dirty="0" err="1"/>
              <a:t>gospodăriile</a:t>
            </a:r>
            <a:r>
              <a:rPr lang="en-US" sz="2400" dirty="0"/>
              <a:t> </a:t>
            </a:r>
            <a:r>
              <a:rPr lang="en-US" sz="2400" dirty="0" err="1"/>
              <a:t>unde</a:t>
            </a:r>
            <a:r>
              <a:rPr lang="en-US" sz="2400" dirty="0"/>
              <a:t> au </a:t>
            </a:r>
            <a:r>
              <a:rPr lang="en-US" sz="2400" dirty="0" err="1"/>
              <a:t>fost</a:t>
            </a:r>
            <a:r>
              <a:rPr lang="en-US" sz="2400" dirty="0"/>
              <a:t> </a:t>
            </a:r>
            <a:r>
              <a:rPr lang="en-US" sz="2400" dirty="0" err="1"/>
              <a:t>identificate</a:t>
            </a:r>
            <a:r>
              <a:rPr lang="en-US" sz="2400" dirty="0"/>
              <a:t> </a:t>
            </a:r>
            <a:r>
              <a:rPr lang="en-US" sz="2400" dirty="0" err="1"/>
              <a:t>peste</a:t>
            </a:r>
            <a:r>
              <a:rPr lang="en-US" sz="2400" dirty="0"/>
              <a:t> 10 </a:t>
            </a:r>
            <a:r>
              <a:rPr lang="en-US" sz="2400" dirty="0" err="1"/>
              <a:t>situații</a:t>
            </a:r>
            <a:r>
              <a:rPr lang="en-US" sz="2400" dirty="0"/>
              <a:t> de </a:t>
            </a:r>
            <a:r>
              <a:rPr lang="en-US" sz="2400" dirty="0" err="1"/>
              <a:t>risc</a:t>
            </a:r>
            <a:r>
              <a:rPr lang="en-US" sz="2400" dirty="0"/>
              <a:t>, </a:t>
            </a:r>
            <a:r>
              <a:rPr lang="en-US" sz="2400" dirty="0" err="1"/>
              <a:t>monitorizarea</a:t>
            </a:r>
            <a:r>
              <a:rPr lang="en-US" sz="2400" dirty="0"/>
              <a:t> se </a:t>
            </a:r>
            <a:r>
              <a:rPr lang="en-US" sz="2400" dirty="0" err="1"/>
              <a:t>realizează</a:t>
            </a:r>
            <a:r>
              <a:rPr lang="en-US" sz="2400" dirty="0"/>
              <a:t> </a:t>
            </a:r>
            <a:r>
              <a:rPr lang="en-US" sz="2400" dirty="0" err="1"/>
              <a:t>trimestrial</a:t>
            </a:r>
            <a:r>
              <a:rPr lang="en-US" sz="2400" dirty="0"/>
              <a:t> </a:t>
            </a:r>
            <a:r>
              <a:rPr lang="en-US" sz="2400" dirty="0" err="1"/>
              <a:t>și</a:t>
            </a:r>
            <a:r>
              <a:rPr lang="en-US" sz="2400" dirty="0"/>
              <a:t> </a:t>
            </a:r>
            <a:r>
              <a:rPr lang="en-US" sz="2400" dirty="0" err="1"/>
              <a:t>ori</a:t>
            </a:r>
            <a:r>
              <a:rPr lang="en-US" sz="2400" dirty="0"/>
              <a:t> de </a:t>
            </a:r>
            <a:r>
              <a:rPr lang="en-US" sz="2400" dirty="0" err="1"/>
              <a:t>câte</a:t>
            </a:r>
            <a:r>
              <a:rPr lang="en-US" sz="2400" dirty="0"/>
              <a:t> </a:t>
            </a:r>
            <a:r>
              <a:rPr lang="en-US" sz="2400" dirty="0" err="1"/>
              <a:t>ori</a:t>
            </a:r>
            <a:r>
              <a:rPr lang="en-US" sz="2400" dirty="0"/>
              <a:t> de </a:t>
            </a:r>
            <a:r>
              <a:rPr lang="en-US" sz="2400" dirty="0" err="1"/>
              <a:t>impune</a:t>
            </a:r>
            <a:r>
              <a:rPr lang="en-US" sz="2400" dirty="0"/>
              <a:t> de la </a:t>
            </a:r>
            <a:r>
              <a:rPr lang="en-US" sz="2400" dirty="0" err="1"/>
              <a:t>colectarea</a:t>
            </a:r>
            <a:r>
              <a:rPr lang="en-US" sz="2400" dirty="0"/>
              <a:t> </a:t>
            </a:r>
            <a:r>
              <a:rPr lang="en-US" sz="2400" dirty="0" err="1"/>
              <a:t>ultimului</a:t>
            </a:r>
            <a:r>
              <a:rPr lang="en-US" sz="2400" dirty="0"/>
              <a:t> set de date</a:t>
            </a:r>
          </a:p>
        </p:txBody>
      </p:sp>
      <p:sp>
        <p:nvSpPr>
          <p:cNvPr id="2" name="Footer Placeholder 1">
            <a:extLst>
              <a:ext uri="{FF2B5EF4-FFF2-40B4-BE49-F238E27FC236}">
                <a16:creationId xmlns:a16="http://schemas.microsoft.com/office/drawing/2014/main" xmlns="" id="{D2D10912-E993-1AC5-4A46-CFA40662ADFF}"/>
              </a:ext>
            </a:extLst>
          </p:cNvPr>
          <p:cNvSpPr>
            <a:spLocks noGrp="1"/>
          </p:cNvSpPr>
          <p:nvPr>
            <p:ph type="ftr" sz="quarter" idx="11"/>
          </p:nvPr>
        </p:nvSpPr>
        <p:spPr/>
        <p:txBody>
          <a:bodyPr/>
          <a:lstStyle/>
          <a:p>
            <a:r>
              <a:rPr lang="en-US"/>
              <a:t>Suport curs utilizare Observatorul Copilului</a:t>
            </a:r>
          </a:p>
        </p:txBody>
      </p:sp>
      <p:sp>
        <p:nvSpPr>
          <p:cNvPr id="581" name="Google Shape;581;p42"/>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en-US"/>
              <a:pPr algn="l"/>
              <a:t>34</a:t>
            </a:fld>
            <a:endParaRPr/>
          </a:p>
        </p:txBody>
      </p:sp>
      <p:sp>
        <p:nvSpPr>
          <p:cNvPr id="580" name="Google Shape;580;p42"/>
          <p:cNvSpPr txBox="1"/>
          <p:nvPr/>
        </p:nvSpPr>
        <p:spPr>
          <a:xfrm>
            <a:off x="695325" y="438114"/>
            <a:ext cx="11336511" cy="1054402"/>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Arial"/>
              </a:rPr>
              <a:t>05. </a:t>
            </a:r>
            <a:r>
              <a:rPr lang="en-US" sz="3200" b="1" dirty="0" err="1">
                <a:solidFill>
                  <a:schemeClr val="accent1"/>
                </a:solidFill>
                <a:latin typeface="+mj-lt"/>
                <a:ea typeface="+mj-ea"/>
                <a:cs typeface="+mj-cs"/>
                <a:sym typeface="Arial"/>
              </a:rPr>
              <a:t>Pachet</a:t>
            </a:r>
            <a:r>
              <a:rPr lang="en-US" sz="3200" b="1" dirty="0">
                <a:solidFill>
                  <a:schemeClr val="accent1"/>
                </a:solidFill>
                <a:latin typeface="+mj-lt"/>
                <a:ea typeface="+mj-ea"/>
                <a:cs typeface="+mj-cs"/>
                <a:sym typeface="Arial"/>
              </a:rPr>
              <a:t> minim de </a:t>
            </a:r>
            <a:r>
              <a:rPr lang="en-US" sz="3200" b="1" dirty="0" err="1">
                <a:solidFill>
                  <a:schemeClr val="accent1"/>
                </a:solidFill>
                <a:latin typeface="+mj-lt"/>
                <a:ea typeface="+mj-ea"/>
                <a:cs typeface="+mj-cs"/>
                <a:sym typeface="Arial"/>
              </a:rPr>
              <a:t>servicii</a:t>
            </a:r>
            <a:r>
              <a:rPr lang="en-US" sz="3200" b="1" dirty="0">
                <a:solidFill>
                  <a:schemeClr val="accent1"/>
                </a:solidFill>
                <a:latin typeface="+mj-lt"/>
                <a:ea typeface="+mj-ea"/>
                <a:cs typeface="+mj-cs"/>
                <a:sym typeface="Arial"/>
              </a:rPr>
              <a:t> (7)</a:t>
            </a:r>
          </a:p>
          <a:p>
            <a:pPr>
              <a:lnSpc>
                <a:spcPct val="90000"/>
              </a:lnSpc>
              <a:buClr>
                <a:srgbClr val="0099FF"/>
              </a:buClr>
              <a:buSzPts val="3600"/>
            </a:pPr>
            <a:r>
              <a:rPr lang="en-US" sz="2400" b="1" dirty="0">
                <a:latin typeface="+mj-lt"/>
                <a:sym typeface="Arial"/>
              </a:rPr>
              <a:t>6. </a:t>
            </a:r>
            <a:r>
              <a:rPr lang="en-US" sz="2400" b="1" dirty="0" err="1">
                <a:latin typeface="+mj-lt"/>
                <a:sym typeface="Arial"/>
              </a:rPr>
              <a:t>Monitorizare</a:t>
            </a:r>
            <a:r>
              <a:rPr lang="en-US" sz="2400" b="1" dirty="0">
                <a:latin typeface="+mj-lt"/>
                <a:sym typeface="Arial"/>
              </a:rPr>
              <a:t> </a:t>
            </a:r>
            <a:r>
              <a:rPr lang="en-US" sz="2400" b="1" dirty="0" err="1">
                <a:latin typeface="+mj-lt"/>
                <a:sym typeface="Arial"/>
              </a:rPr>
              <a:t>și</a:t>
            </a:r>
            <a:r>
              <a:rPr lang="en-US" sz="2400" b="1" dirty="0">
                <a:latin typeface="+mj-lt"/>
                <a:sym typeface="Arial"/>
              </a:rPr>
              <a:t> </a:t>
            </a:r>
            <a:r>
              <a:rPr lang="en-US" sz="2400" b="1" dirty="0" err="1">
                <a:latin typeface="+mj-lt"/>
                <a:sym typeface="Arial"/>
              </a:rPr>
              <a:t>evaluare</a:t>
            </a:r>
            <a:r>
              <a:rPr lang="en-US" sz="2400" b="1" dirty="0">
                <a:latin typeface="+mj-lt"/>
                <a:sym typeface="Arial"/>
              </a:rPr>
              <a:t> - </a:t>
            </a:r>
            <a:r>
              <a:rPr lang="en-US" sz="2400" b="1" dirty="0" err="1">
                <a:latin typeface="+mj-lt"/>
                <a:sym typeface="Arial"/>
              </a:rPr>
              <a:t>continuare</a:t>
            </a:r>
            <a:endParaRPr sz="2400" b="1" dirty="0">
              <a:solidFill>
                <a:schemeClr val="accent1"/>
              </a:solidFill>
              <a:latin typeface="+mj-lt"/>
              <a:ea typeface="+mj-ea"/>
              <a:cs typeface="+mj-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3"/>
          <p:cNvSpPr txBox="1">
            <a:spLocks noGrp="1"/>
          </p:cNvSpPr>
          <p:nvPr>
            <p:ph idx="1"/>
          </p:nvPr>
        </p:nvSpPr>
        <p:spPr>
          <a:xfrm>
            <a:off x="355427" y="1881809"/>
            <a:ext cx="11138866" cy="3935895"/>
          </a:xfrm>
          <a:prstGeom prst="rect">
            <a:avLst/>
          </a:prstGeom>
          <a:noFill/>
          <a:ln>
            <a:noFill/>
          </a:ln>
        </p:spPr>
        <p:txBody>
          <a:bodyPr spcFirstLastPara="1" vert="horz" wrap="square" lIns="121900" tIns="60933" rIns="121900" bIns="60933" rtlCol="0" anchor="t" anchorCtr="0">
            <a:normAutofit lnSpcReduction="10000"/>
          </a:bodyPr>
          <a:lstStyle/>
          <a:p>
            <a:pPr marL="457189" indent="-457189" algn="l">
              <a:spcBef>
                <a:spcPts val="0"/>
              </a:spcBef>
              <a:buSzPts val="1950"/>
              <a:buFont typeface="Noto Sans Symbols"/>
              <a:buChar char="−"/>
            </a:pPr>
            <a:endParaRPr lang="en-US" sz="2000" dirty="0"/>
          </a:p>
          <a:p>
            <a:pPr marL="457189" indent="-457189" algn="just">
              <a:spcBef>
                <a:spcPts val="0"/>
              </a:spcBef>
              <a:buSzPts val="1950"/>
              <a:buFont typeface="Noto Sans Symbols"/>
              <a:buChar char="−"/>
            </a:pPr>
            <a:r>
              <a:rPr lang="en-US" sz="2000" dirty="0" err="1"/>
              <a:t>Serviciu</a:t>
            </a:r>
            <a:r>
              <a:rPr lang="en-US" sz="2000" dirty="0"/>
              <a:t> </a:t>
            </a:r>
            <a:r>
              <a:rPr lang="en-US" sz="2000" dirty="0" err="1"/>
              <a:t>pentru</a:t>
            </a:r>
            <a:r>
              <a:rPr lang="en-US" sz="2000" dirty="0"/>
              <a:t> </a:t>
            </a:r>
            <a:r>
              <a:rPr lang="en-US" sz="2000" dirty="0" err="1"/>
              <a:t>copilul</a:t>
            </a:r>
            <a:r>
              <a:rPr lang="en-US" sz="2000" dirty="0"/>
              <a:t> cu </a:t>
            </a:r>
            <a:r>
              <a:rPr lang="en-US" sz="2000" dirty="0" err="1"/>
              <a:t>risc</a:t>
            </a:r>
            <a:r>
              <a:rPr lang="en-US" sz="2000" dirty="0"/>
              <a:t> de </a:t>
            </a:r>
            <a:r>
              <a:rPr lang="en-US" sz="2000" dirty="0" err="1"/>
              <a:t>separare</a:t>
            </a:r>
            <a:r>
              <a:rPr lang="en-US" sz="2000" dirty="0"/>
              <a:t> de </a:t>
            </a:r>
            <a:r>
              <a:rPr lang="en-US" sz="2000" dirty="0" err="1"/>
              <a:t>familie</a:t>
            </a:r>
            <a:r>
              <a:rPr lang="en-US" sz="2000" dirty="0"/>
              <a:t>, care </a:t>
            </a:r>
            <a:r>
              <a:rPr lang="en-US" sz="2000" dirty="0" err="1"/>
              <a:t>cumulează</a:t>
            </a:r>
            <a:r>
              <a:rPr lang="en-US" sz="2000" dirty="0"/>
              <a:t> 10 </a:t>
            </a:r>
            <a:r>
              <a:rPr lang="en-US" sz="2000" dirty="0" err="1"/>
              <a:t>sau</a:t>
            </a:r>
            <a:r>
              <a:rPr lang="en-US" sz="2000" dirty="0"/>
              <a:t> </a:t>
            </a:r>
            <a:r>
              <a:rPr lang="en-US" sz="2000" dirty="0" err="1"/>
              <a:t>mai</a:t>
            </a:r>
            <a:r>
              <a:rPr lang="en-US" sz="2000" dirty="0"/>
              <a:t> </a:t>
            </a:r>
            <a:r>
              <a:rPr lang="en-US" sz="2000" dirty="0" err="1"/>
              <a:t>multe</a:t>
            </a:r>
            <a:r>
              <a:rPr lang="en-US" sz="2000" dirty="0"/>
              <a:t> </a:t>
            </a:r>
            <a:r>
              <a:rPr lang="en-US" sz="2000" dirty="0" err="1"/>
              <a:t>vulnerabilități</a:t>
            </a:r>
            <a:endParaRPr lang="en-US" sz="2000" dirty="0"/>
          </a:p>
          <a:p>
            <a:pPr marL="457189" indent="-457189" algn="just">
              <a:spcBef>
                <a:spcPts val="0"/>
              </a:spcBef>
              <a:buSzPts val="1950"/>
              <a:buFont typeface="Noto Sans Symbols"/>
              <a:buChar char="−"/>
            </a:pPr>
            <a:endParaRPr sz="2000" dirty="0"/>
          </a:p>
          <a:p>
            <a:pPr marL="457189" indent="-457189" algn="just">
              <a:buSzPts val="1950"/>
              <a:buFont typeface="Noto Sans Symbols"/>
              <a:buChar char="−"/>
            </a:pPr>
            <a:r>
              <a:rPr lang="en-US" sz="2000" dirty="0"/>
              <a:t>Include </a:t>
            </a:r>
            <a:r>
              <a:rPr lang="en-US" sz="2000" dirty="0" err="1"/>
              <a:t>mai</a:t>
            </a:r>
            <a:r>
              <a:rPr lang="en-US" sz="2000" dirty="0"/>
              <a:t> </a:t>
            </a:r>
            <a:r>
              <a:rPr lang="en-US" sz="2000" dirty="0" err="1"/>
              <a:t>degrabă</a:t>
            </a:r>
            <a:r>
              <a:rPr lang="en-US" sz="2000" dirty="0"/>
              <a:t> </a:t>
            </a:r>
            <a:r>
              <a:rPr lang="en-US" sz="2000" dirty="0" err="1"/>
              <a:t>acțiuni</a:t>
            </a:r>
            <a:r>
              <a:rPr lang="en-US" sz="2000" dirty="0"/>
              <a:t> </a:t>
            </a:r>
            <a:r>
              <a:rPr lang="en-US" sz="2000" dirty="0" err="1"/>
              <a:t>și</a:t>
            </a:r>
            <a:r>
              <a:rPr lang="en-US" sz="2000" dirty="0"/>
              <a:t> </a:t>
            </a:r>
            <a:r>
              <a:rPr lang="en-US" sz="2000" dirty="0" err="1"/>
              <a:t>servicii</a:t>
            </a:r>
            <a:r>
              <a:rPr lang="en-US" sz="2000" dirty="0"/>
              <a:t> </a:t>
            </a:r>
            <a:r>
              <a:rPr lang="en-US" sz="2000" dirty="0" err="1"/>
              <a:t>ce</a:t>
            </a:r>
            <a:r>
              <a:rPr lang="en-US" sz="2000" dirty="0"/>
              <a:t> </a:t>
            </a:r>
            <a:r>
              <a:rPr lang="en-US" sz="2000" dirty="0" err="1"/>
              <a:t>trebuie</a:t>
            </a:r>
            <a:r>
              <a:rPr lang="en-US" sz="2000" dirty="0"/>
              <a:t> </a:t>
            </a:r>
            <a:r>
              <a:rPr lang="en-US" sz="2000" dirty="0" err="1"/>
              <a:t>întreprinse</a:t>
            </a:r>
            <a:r>
              <a:rPr lang="en-US" sz="2000" dirty="0"/>
              <a:t> de </a:t>
            </a:r>
            <a:r>
              <a:rPr lang="ro-RO" sz="2000" dirty="0"/>
              <a:t>asistentul social </a:t>
            </a:r>
            <a:r>
              <a:rPr lang="en-US" sz="2000" dirty="0" err="1"/>
              <a:t>în</a:t>
            </a:r>
            <a:r>
              <a:rPr lang="en-US" sz="2000" dirty="0"/>
              <a:t> </a:t>
            </a:r>
            <a:r>
              <a:rPr lang="en-US" sz="2000" dirty="0" err="1"/>
              <a:t>colaborare</a:t>
            </a:r>
            <a:r>
              <a:rPr lang="en-US" sz="2000" dirty="0"/>
              <a:t> cu </a:t>
            </a:r>
            <a:r>
              <a:rPr lang="ro-RO" sz="2000" dirty="0"/>
              <a:t>alți</a:t>
            </a:r>
            <a:r>
              <a:rPr lang="en-US" sz="2000" dirty="0"/>
              <a:t> </a:t>
            </a:r>
            <a:r>
              <a:rPr lang="en-US" sz="2000" dirty="0" err="1"/>
              <a:t>specialiști</a:t>
            </a:r>
            <a:r>
              <a:rPr lang="en-US" sz="2000" dirty="0"/>
              <a:t> din </a:t>
            </a:r>
            <a:r>
              <a:rPr lang="en-US" sz="2000" dirty="0" err="1"/>
              <a:t>comună</a:t>
            </a:r>
            <a:r>
              <a:rPr lang="en-US" sz="2000" dirty="0"/>
              <a:t>, </a:t>
            </a:r>
            <a:r>
              <a:rPr lang="en-US" sz="2000" dirty="0" err="1"/>
              <a:t>dar</a:t>
            </a:r>
            <a:r>
              <a:rPr lang="en-US" sz="2000" dirty="0"/>
              <a:t> </a:t>
            </a:r>
            <a:r>
              <a:rPr lang="en-US" sz="2000" dirty="0" err="1"/>
              <a:t>și</a:t>
            </a:r>
            <a:r>
              <a:rPr lang="en-US" sz="2000" dirty="0"/>
              <a:t> din </a:t>
            </a:r>
            <a:r>
              <a:rPr lang="en-US" sz="2000" dirty="0" err="1"/>
              <a:t>instituții</a:t>
            </a:r>
            <a:r>
              <a:rPr lang="en-US" sz="2000" dirty="0"/>
              <a:t> de la </a:t>
            </a:r>
            <a:r>
              <a:rPr lang="en-US" sz="2000" dirty="0" err="1"/>
              <a:t>nivel</a:t>
            </a:r>
            <a:r>
              <a:rPr lang="en-US" sz="2000" dirty="0"/>
              <a:t> </a:t>
            </a:r>
            <a:r>
              <a:rPr lang="en-US" sz="2000" dirty="0" err="1"/>
              <a:t>județean</a:t>
            </a:r>
            <a:r>
              <a:rPr lang="en-US" sz="2000" dirty="0"/>
              <a:t> (cu </a:t>
            </a:r>
            <a:r>
              <a:rPr lang="en-US" sz="2000" dirty="0" err="1"/>
              <a:t>precădere</a:t>
            </a:r>
            <a:r>
              <a:rPr lang="en-US" sz="2000" dirty="0"/>
              <a:t> DGASPC)</a:t>
            </a:r>
          </a:p>
          <a:p>
            <a:pPr marL="457189" indent="-457189" algn="just">
              <a:buSzPts val="1950"/>
              <a:buFont typeface="Noto Sans Symbols"/>
              <a:buChar char="−"/>
            </a:pPr>
            <a:endParaRPr sz="2000" dirty="0"/>
          </a:p>
          <a:p>
            <a:pPr marL="457189" indent="-457189" algn="just">
              <a:buSzPts val="1950"/>
              <a:buFont typeface="Noto Sans Symbols"/>
              <a:buChar char="−"/>
            </a:pPr>
            <a:r>
              <a:rPr lang="en-US" sz="2000" dirty="0" err="1"/>
              <a:t>Cazul</a:t>
            </a:r>
            <a:r>
              <a:rPr lang="en-US" sz="2000" dirty="0"/>
              <a:t> </a:t>
            </a:r>
            <a:r>
              <a:rPr lang="en-US" sz="2000" dirty="0" err="1"/>
              <a:t>copilului</a:t>
            </a:r>
            <a:r>
              <a:rPr lang="en-US" sz="2000" dirty="0"/>
              <a:t> care </a:t>
            </a:r>
            <a:r>
              <a:rPr lang="en-US" sz="2000" dirty="0" err="1"/>
              <a:t>cumulează</a:t>
            </a:r>
            <a:r>
              <a:rPr lang="en-US" sz="2000" dirty="0"/>
              <a:t> 10 </a:t>
            </a:r>
            <a:r>
              <a:rPr lang="en-US" sz="2000" dirty="0" err="1"/>
              <a:t>sau</a:t>
            </a:r>
            <a:r>
              <a:rPr lang="en-US" sz="2000" dirty="0"/>
              <a:t> </a:t>
            </a:r>
            <a:r>
              <a:rPr lang="en-US" sz="2000" dirty="0" err="1"/>
              <a:t>mai</a:t>
            </a:r>
            <a:r>
              <a:rPr lang="en-US" sz="2000" dirty="0"/>
              <a:t> </a:t>
            </a:r>
            <a:r>
              <a:rPr lang="en-US" sz="2000" dirty="0" err="1"/>
              <a:t>multe</a:t>
            </a:r>
            <a:r>
              <a:rPr lang="en-US" sz="2000" dirty="0"/>
              <a:t> </a:t>
            </a:r>
            <a:r>
              <a:rPr lang="en-US" sz="2000" dirty="0" err="1"/>
              <a:t>vulnerabilități</a:t>
            </a:r>
            <a:r>
              <a:rPr lang="en-US" sz="2000" dirty="0"/>
              <a:t>,  </a:t>
            </a:r>
            <a:r>
              <a:rPr lang="en-US" sz="2000" dirty="0" err="1"/>
              <a:t>respectiv</a:t>
            </a:r>
            <a:r>
              <a:rPr lang="en-US" sz="2000" dirty="0"/>
              <a:t> </a:t>
            </a:r>
            <a:r>
              <a:rPr lang="en-US" sz="2000" dirty="0" err="1"/>
              <a:t>serviciul</a:t>
            </a:r>
            <a:r>
              <a:rPr lang="en-US" sz="2000" dirty="0"/>
              <a:t> </a:t>
            </a:r>
            <a:r>
              <a:rPr lang="en-US" sz="2000" dirty="0" err="1"/>
              <a:t>prioritate</a:t>
            </a:r>
            <a:r>
              <a:rPr lang="en-US" sz="2000" dirty="0"/>
              <a:t> zero, </a:t>
            </a:r>
            <a:r>
              <a:rPr lang="en-US" sz="2000" dirty="0" err="1"/>
              <a:t>trebuie</a:t>
            </a:r>
            <a:r>
              <a:rPr lang="en-US" sz="2000" dirty="0"/>
              <a:t> </a:t>
            </a:r>
            <a:r>
              <a:rPr lang="en-US" sz="2000" dirty="0" err="1"/>
              <a:t>tratat</a:t>
            </a:r>
            <a:r>
              <a:rPr lang="en-US" sz="2000" dirty="0"/>
              <a:t> cu </a:t>
            </a:r>
            <a:r>
              <a:rPr lang="en-US" sz="2000" dirty="0" err="1"/>
              <a:t>întâietate</a:t>
            </a:r>
            <a:endParaRPr lang="en-US" sz="2000" dirty="0"/>
          </a:p>
          <a:p>
            <a:pPr marL="457189" indent="-457189" algn="just">
              <a:buSzPts val="1950"/>
              <a:buFont typeface="Noto Sans Symbols"/>
              <a:buChar char="−"/>
            </a:pPr>
            <a:endParaRPr lang="en-US" dirty="0"/>
          </a:p>
          <a:p>
            <a:pPr marL="457189" indent="-457189" algn="just">
              <a:buSzPts val="1950"/>
              <a:buFont typeface="Noto Sans Symbols"/>
              <a:buChar char="−"/>
            </a:pPr>
            <a:r>
              <a:rPr lang="en-US" dirty="0"/>
              <a:t>In </a:t>
            </a:r>
            <a:r>
              <a:rPr lang="en-US" dirty="0" err="1"/>
              <a:t>cazul</a:t>
            </a:r>
            <a:r>
              <a:rPr lang="en-US" dirty="0"/>
              <a:t> in care se </a:t>
            </a:r>
            <a:r>
              <a:rPr lang="en-US" dirty="0" err="1"/>
              <a:t>identifica</a:t>
            </a:r>
            <a:r>
              <a:rPr lang="en-US" dirty="0"/>
              <a:t> un </a:t>
            </a:r>
            <a:r>
              <a:rPr lang="en-US" dirty="0" err="1"/>
              <a:t>caz</a:t>
            </a:r>
            <a:r>
              <a:rPr lang="en-US" dirty="0"/>
              <a:t> </a:t>
            </a:r>
            <a:r>
              <a:rPr lang="en-US" dirty="0" err="1"/>
              <a:t>Prioritate</a:t>
            </a:r>
            <a:r>
              <a:rPr lang="en-US" dirty="0"/>
              <a:t> 0, o </a:t>
            </a:r>
            <a:r>
              <a:rPr lang="en-US" dirty="0" err="1"/>
              <a:t>sesizare</a:t>
            </a:r>
            <a:r>
              <a:rPr lang="en-US" dirty="0"/>
              <a:t> </a:t>
            </a:r>
            <a:r>
              <a:rPr lang="en-US" dirty="0" err="1"/>
              <a:t>va</a:t>
            </a:r>
            <a:r>
              <a:rPr lang="en-US" dirty="0"/>
              <a:t> fi </a:t>
            </a:r>
            <a:r>
              <a:rPr lang="en-US" dirty="0" err="1"/>
              <a:t>transmisa</a:t>
            </a:r>
            <a:r>
              <a:rPr lang="en-US" dirty="0"/>
              <a:t> automat in </a:t>
            </a:r>
            <a:r>
              <a:rPr lang="en-US" dirty="0" err="1"/>
              <a:t>sistemul</a:t>
            </a:r>
            <a:r>
              <a:rPr lang="en-US" dirty="0"/>
              <a:t> SINA – </a:t>
            </a:r>
            <a:r>
              <a:rPr lang="en-US" dirty="0" err="1"/>
              <a:t>Modulul</a:t>
            </a:r>
            <a:r>
              <a:rPr lang="en-US" dirty="0"/>
              <a:t> </a:t>
            </a:r>
            <a:r>
              <a:rPr lang="en-US" dirty="0" err="1"/>
              <a:t>Protectie</a:t>
            </a:r>
            <a:r>
              <a:rPr lang="en-US" dirty="0"/>
              <a:t>, </a:t>
            </a:r>
            <a:r>
              <a:rPr lang="en-US" dirty="0" err="1"/>
              <a:t>ajungand</a:t>
            </a:r>
            <a:r>
              <a:rPr lang="en-US" dirty="0"/>
              <a:t> in </a:t>
            </a:r>
            <a:r>
              <a:rPr lang="en-US" dirty="0" err="1"/>
              <a:t>atentia</a:t>
            </a:r>
            <a:r>
              <a:rPr lang="en-US" dirty="0"/>
              <a:t> </a:t>
            </a:r>
            <a:r>
              <a:rPr lang="en-US" dirty="0" err="1"/>
              <a:t>responsabililor</a:t>
            </a:r>
            <a:r>
              <a:rPr lang="en-US" dirty="0"/>
              <a:t> din DGASPC-</a:t>
            </a:r>
            <a:r>
              <a:rPr lang="en-US" dirty="0" err="1"/>
              <a:t>uri</a:t>
            </a:r>
            <a:r>
              <a:rPr lang="ro-RO" dirty="0"/>
              <a:t>, pentru sprijin și îndrumare</a:t>
            </a:r>
            <a:r>
              <a:rPr lang="en-US" dirty="0"/>
              <a:t>. </a:t>
            </a:r>
            <a:endParaRPr lang="en-US" sz="2000" dirty="0"/>
          </a:p>
          <a:p>
            <a:pPr marL="0" indent="0" algn="just">
              <a:buSzPts val="1950"/>
              <a:buNone/>
            </a:pPr>
            <a:r>
              <a:rPr lang="en-US" dirty="0"/>
              <a:t> </a:t>
            </a:r>
            <a:endParaRPr lang="en-US" sz="2000" dirty="0"/>
          </a:p>
          <a:p>
            <a:pPr marL="457189" indent="-457189" algn="just">
              <a:buSzPts val="1950"/>
              <a:buFont typeface="Noto Sans Symbols"/>
              <a:buChar char="−"/>
            </a:pPr>
            <a:endParaRPr lang="en-US" dirty="0"/>
          </a:p>
          <a:p>
            <a:pPr marL="457189" indent="-457189" algn="just">
              <a:buSzPts val="1950"/>
              <a:buFont typeface="Noto Sans Symbols"/>
              <a:buChar char="−"/>
            </a:pPr>
            <a:endParaRPr lang="en-US" sz="2000" dirty="0"/>
          </a:p>
          <a:p>
            <a:pPr marL="457189" indent="-457189" algn="just">
              <a:buSzPts val="1950"/>
              <a:buFont typeface="Noto Sans Symbols"/>
              <a:buChar char="−"/>
            </a:pPr>
            <a:endParaRPr lang="en-US" dirty="0"/>
          </a:p>
          <a:p>
            <a:pPr marL="457189" indent="-457189" algn="just">
              <a:buSzPts val="1950"/>
              <a:buFont typeface="Noto Sans Symbols"/>
              <a:buChar char="−"/>
            </a:pPr>
            <a:endParaRPr lang="en-US" sz="2000" dirty="0"/>
          </a:p>
          <a:p>
            <a:pPr marL="457189" indent="-457189" algn="just">
              <a:buSzPts val="1950"/>
              <a:buFont typeface="Noto Sans Symbols"/>
              <a:buChar char="−"/>
            </a:pPr>
            <a:endParaRPr lang="en-US" dirty="0"/>
          </a:p>
          <a:p>
            <a:pPr marL="457189" indent="-457189" algn="just">
              <a:buSzPts val="1950"/>
              <a:buFont typeface="Noto Sans Symbols"/>
              <a:buChar char="−"/>
            </a:pPr>
            <a:endParaRPr sz="2000" dirty="0"/>
          </a:p>
        </p:txBody>
      </p:sp>
      <p:sp>
        <p:nvSpPr>
          <p:cNvPr id="2" name="Footer Placeholder 1">
            <a:extLst>
              <a:ext uri="{FF2B5EF4-FFF2-40B4-BE49-F238E27FC236}">
                <a16:creationId xmlns:a16="http://schemas.microsoft.com/office/drawing/2014/main" xmlns="" id="{C4922EB8-F3EA-6AF4-850E-377C02493303}"/>
              </a:ext>
            </a:extLst>
          </p:cNvPr>
          <p:cNvSpPr>
            <a:spLocks noGrp="1"/>
          </p:cNvSpPr>
          <p:nvPr>
            <p:ph type="ftr" sz="quarter" idx="11"/>
          </p:nvPr>
        </p:nvSpPr>
        <p:spPr/>
        <p:txBody>
          <a:bodyPr/>
          <a:lstStyle/>
          <a:p>
            <a:r>
              <a:rPr lang="en-US"/>
              <a:t>Suport curs utilizare Observatorul Copilului</a:t>
            </a:r>
          </a:p>
        </p:txBody>
      </p:sp>
      <p:sp>
        <p:nvSpPr>
          <p:cNvPr id="590" name="Google Shape;590;p43"/>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en-US"/>
              <a:pPr algn="l"/>
              <a:t>35</a:t>
            </a:fld>
            <a:endParaRPr/>
          </a:p>
        </p:txBody>
      </p:sp>
      <p:sp>
        <p:nvSpPr>
          <p:cNvPr id="589" name="Google Shape;589;p43"/>
          <p:cNvSpPr txBox="1"/>
          <p:nvPr/>
        </p:nvSpPr>
        <p:spPr>
          <a:xfrm>
            <a:off x="695325" y="279466"/>
            <a:ext cx="11336511" cy="1228719"/>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sym typeface="Arial"/>
              </a:rPr>
              <a:t>05. </a:t>
            </a:r>
            <a:r>
              <a:rPr lang="en-US" sz="3200" b="1" dirty="0" err="1">
                <a:solidFill>
                  <a:schemeClr val="accent1"/>
                </a:solidFill>
                <a:latin typeface="+mj-lt"/>
                <a:ea typeface="+mj-ea"/>
                <a:cs typeface="+mj-cs"/>
                <a:sym typeface="Arial"/>
              </a:rPr>
              <a:t>Pachet</a:t>
            </a:r>
            <a:r>
              <a:rPr lang="en-US" sz="3200" b="1" dirty="0">
                <a:solidFill>
                  <a:schemeClr val="accent1"/>
                </a:solidFill>
                <a:latin typeface="+mj-lt"/>
                <a:ea typeface="+mj-ea"/>
                <a:cs typeface="+mj-cs"/>
                <a:sym typeface="Arial"/>
              </a:rPr>
              <a:t> minim de </a:t>
            </a:r>
            <a:r>
              <a:rPr lang="en-US" sz="3200" b="1" dirty="0" err="1">
                <a:solidFill>
                  <a:schemeClr val="accent1"/>
                </a:solidFill>
                <a:latin typeface="+mj-lt"/>
                <a:ea typeface="+mj-ea"/>
                <a:cs typeface="+mj-cs"/>
                <a:sym typeface="Arial"/>
              </a:rPr>
              <a:t>servicii</a:t>
            </a:r>
            <a:r>
              <a:rPr lang="en-US" sz="3200" b="1" dirty="0">
                <a:solidFill>
                  <a:schemeClr val="accent1"/>
                </a:solidFill>
                <a:latin typeface="+mj-lt"/>
                <a:ea typeface="+mj-ea"/>
                <a:cs typeface="+mj-cs"/>
                <a:sym typeface="Arial"/>
              </a:rPr>
              <a:t> (8)</a:t>
            </a:r>
          </a:p>
          <a:p>
            <a:pPr>
              <a:lnSpc>
                <a:spcPct val="90000"/>
              </a:lnSpc>
              <a:buClr>
                <a:srgbClr val="0099FF"/>
              </a:buClr>
              <a:buSzPts val="3600"/>
            </a:pPr>
            <a:r>
              <a:rPr lang="en-US" sz="2400" b="1" dirty="0">
                <a:latin typeface="+mj-lt"/>
                <a:sym typeface="Arial"/>
              </a:rPr>
              <a:t>7. Caz </a:t>
            </a:r>
            <a:r>
              <a:rPr lang="en-US" sz="2400" b="1" dirty="0" err="1">
                <a:latin typeface="+mj-lt"/>
                <a:sym typeface="Arial"/>
              </a:rPr>
              <a:t>Prioritate</a:t>
            </a:r>
            <a:r>
              <a:rPr lang="en-US" sz="2400" b="1" dirty="0">
                <a:latin typeface="+mj-lt"/>
                <a:sym typeface="Arial"/>
              </a:rPr>
              <a:t> Zero</a:t>
            </a:r>
            <a:endParaRPr sz="2400" b="1" dirty="0">
              <a:latin typeface="+mj-lt"/>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A6944A5-735E-A356-18B5-D781D3C87D44}"/>
              </a:ext>
            </a:extLst>
          </p:cNvPr>
          <p:cNvSpPr>
            <a:spLocks noGrp="1"/>
          </p:cNvSpPr>
          <p:nvPr>
            <p:ph type="title"/>
          </p:nvPr>
        </p:nvSpPr>
        <p:spPr>
          <a:xfrm>
            <a:off x="5034328" y="3874355"/>
            <a:ext cx="6462347" cy="664797"/>
          </a:xfrm>
        </p:spPr>
        <p:txBody>
          <a:bodyPr/>
          <a:lstStyle/>
          <a:p>
            <a:r>
              <a:rPr lang="en-US" sz="4800" dirty="0" err="1">
                <a:solidFill>
                  <a:schemeClr val="tx1"/>
                </a:solidFill>
                <a:latin typeface="Calibri"/>
                <a:ea typeface="Calibri"/>
                <a:cs typeface="Calibri"/>
                <a:sym typeface="Calibri"/>
              </a:rPr>
              <a:t>Utilizare</a:t>
            </a:r>
            <a:r>
              <a:rPr lang="en-US" sz="4800" dirty="0">
                <a:solidFill>
                  <a:schemeClr val="tx1"/>
                </a:solidFill>
                <a:latin typeface="Calibri"/>
                <a:ea typeface="Calibri"/>
                <a:cs typeface="Calibri"/>
                <a:sym typeface="Calibri"/>
              </a:rPr>
              <a:t> </a:t>
            </a:r>
            <a:r>
              <a:rPr lang="en-US" sz="4800" dirty="0" err="1">
                <a:solidFill>
                  <a:schemeClr val="tx1"/>
                </a:solidFill>
                <a:latin typeface="Calibri"/>
                <a:ea typeface="Calibri"/>
                <a:cs typeface="Calibri"/>
                <a:sym typeface="Calibri"/>
              </a:rPr>
              <a:t>tabletă</a:t>
            </a:r>
            <a:endParaRPr lang="en-US" dirty="0">
              <a:solidFill>
                <a:schemeClr val="tx1"/>
              </a:solidFill>
            </a:endParaRPr>
          </a:p>
        </p:txBody>
      </p:sp>
      <p:sp>
        <p:nvSpPr>
          <p:cNvPr id="3" name="Slide Number Placeholder 2">
            <a:extLst>
              <a:ext uri="{FF2B5EF4-FFF2-40B4-BE49-F238E27FC236}">
                <a16:creationId xmlns:a16="http://schemas.microsoft.com/office/drawing/2014/main" xmlns="" id="{5821464A-56C1-0BF3-1166-B5C643D37025}"/>
              </a:ext>
            </a:extLst>
          </p:cNvPr>
          <p:cNvSpPr>
            <a:spLocks noGrp="1"/>
          </p:cNvSpPr>
          <p:nvPr>
            <p:ph type="sldNum" sz="quarter" idx="12"/>
          </p:nvPr>
        </p:nvSpPr>
        <p:spPr/>
        <p:txBody>
          <a:bodyPr/>
          <a:lstStyle/>
          <a:p>
            <a:fld id="{00000000-1234-1234-1234-123412341234}" type="slidenum">
              <a:rPr lang="en-US" smtClean="0"/>
              <a:pPr/>
              <a:t>36</a:t>
            </a:fld>
            <a:endParaRPr lang="en-US"/>
          </a:p>
        </p:txBody>
      </p:sp>
      <p:sp>
        <p:nvSpPr>
          <p:cNvPr id="6" name="Text Placeholder 5">
            <a:extLst>
              <a:ext uri="{FF2B5EF4-FFF2-40B4-BE49-F238E27FC236}">
                <a16:creationId xmlns:a16="http://schemas.microsoft.com/office/drawing/2014/main" xmlns="" id="{A6B1EC2E-12B8-CD4C-1640-431040761843}"/>
              </a:ext>
            </a:extLst>
          </p:cNvPr>
          <p:cNvSpPr>
            <a:spLocks noGrp="1"/>
          </p:cNvSpPr>
          <p:nvPr>
            <p:ph type="body" sz="quarter" idx="13"/>
          </p:nvPr>
        </p:nvSpPr>
        <p:spPr/>
        <p:txBody>
          <a:bodyPr/>
          <a:lstStyle/>
          <a:p>
            <a:r>
              <a:rPr lang="en-US" dirty="0"/>
              <a:t>06</a:t>
            </a:r>
          </a:p>
        </p:txBody>
      </p:sp>
      <p:sp>
        <p:nvSpPr>
          <p:cNvPr id="2" name="Footer Placeholder 1">
            <a:extLst>
              <a:ext uri="{FF2B5EF4-FFF2-40B4-BE49-F238E27FC236}">
                <a16:creationId xmlns:a16="http://schemas.microsoft.com/office/drawing/2014/main" xmlns="" id="{FC2853A6-F4B1-C5A5-4F42-9CEC535FEBD1}"/>
              </a:ext>
            </a:extLst>
          </p:cNvPr>
          <p:cNvSpPr>
            <a:spLocks noGrp="1"/>
          </p:cNvSpPr>
          <p:nvPr>
            <p:ph type="ftr" idx="4294967295"/>
          </p:nvPr>
        </p:nvSpPr>
        <p:spPr>
          <a:xfrm>
            <a:off x="0" y="6356350"/>
            <a:ext cx="4114800" cy="365125"/>
          </a:xfrm>
        </p:spPr>
        <p:txBody>
          <a:bodyPr/>
          <a:lstStyle/>
          <a:p>
            <a:r>
              <a:rPr lang="en-US"/>
              <a:t>Suport curs utilizare Observatorul Copilului</a:t>
            </a:r>
          </a:p>
        </p:txBody>
      </p:sp>
    </p:spTree>
    <p:extLst>
      <p:ext uri="{BB962C8B-B14F-4D97-AF65-F5344CB8AC3E}">
        <p14:creationId xmlns:p14="http://schemas.microsoft.com/office/powerpoint/2010/main" xmlns="" val="256060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06. </a:t>
            </a:r>
            <a:r>
              <a:rPr lang="ro-RO" dirty="0"/>
              <a:t>Utilizare </a:t>
            </a:r>
            <a:r>
              <a:rPr lang="ro-RO" dirty="0" err="1"/>
              <a:t>tablet</a:t>
            </a:r>
            <a:r>
              <a:rPr lang="en-US" dirty="0"/>
              <a:t>a (1)</a:t>
            </a:r>
          </a:p>
        </p:txBody>
      </p:sp>
      <p:pic>
        <p:nvPicPr>
          <p:cNvPr id="2" name="Google Shape;619;p46" descr="Lenovo-Tab-S8-50-3a.png">
            <a:extLst>
              <a:ext uri="{FF2B5EF4-FFF2-40B4-BE49-F238E27FC236}">
                <a16:creationId xmlns:a16="http://schemas.microsoft.com/office/drawing/2014/main" xmlns="" id="{EB784CF0-4C30-9168-4FF6-10AC1EB2CDC8}"/>
              </a:ext>
            </a:extLst>
          </p:cNvPr>
          <p:cNvPicPr preferRelativeResize="0">
            <a:picLocks noGrp="1"/>
          </p:cNvPicPr>
          <p:nvPr>
            <p:ph idx="1"/>
          </p:nvPr>
        </p:nvPicPr>
        <p:blipFill rotWithShape="1">
          <a:blip r:embed="rId3">
            <a:alphaModFix/>
          </a:blip>
          <a:stretch/>
        </p:blipFill>
        <p:spPr>
          <a:xfrm>
            <a:off x="4434214" y="2713661"/>
            <a:ext cx="3452448" cy="2240089"/>
          </a:xfrm>
          <a:prstGeom prst="rect">
            <a:avLst/>
          </a:prstGeom>
          <a:noFill/>
          <a:ln>
            <a:noFill/>
          </a:ln>
        </p:spPr>
      </p:pic>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37</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dirty="0"/>
              <a:t>Pornirea tabletei</a:t>
            </a:r>
          </a:p>
        </p:txBody>
      </p:sp>
      <p:pic>
        <p:nvPicPr>
          <p:cNvPr id="4" name="Picture 3">
            <a:extLst>
              <a:ext uri="{FF2B5EF4-FFF2-40B4-BE49-F238E27FC236}">
                <a16:creationId xmlns:a16="http://schemas.microsoft.com/office/drawing/2014/main" xmlns="" id="{6DC6922F-D174-E753-3904-57B2EB093E41}"/>
              </a:ext>
            </a:extLst>
          </p:cNvPr>
          <p:cNvPicPr>
            <a:picLocks noChangeAspect="1"/>
          </p:cNvPicPr>
          <p:nvPr/>
        </p:nvPicPr>
        <p:blipFill>
          <a:blip r:embed="rId4"/>
          <a:stretch>
            <a:fillRect/>
          </a:stretch>
        </p:blipFill>
        <p:spPr>
          <a:xfrm>
            <a:off x="354905" y="1137908"/>
            <a:ext cx="4079309" cy="3088874"/>
          </a:xfrm>
          <a:prstGeom prst="rect">
            <a:avLst/>
          </a:prstGeom>
        </p:spPr>
      </p:pic>
      <p:pic>
        <p:nvPicPr>
          <p:cNvPr id="7" name="Picture 6">
            <a:extLst>
              <a:ext uri="{FF2B5EF4-FFF2-40B4-BE49-F238E27FC236}">
                <a16:creationId xmlns:a16="http://schemas.microsoft.com/office/drawing/2014/main" xmlns="" id="{684AB157-AF92-D859-8A96-02C33DC35890}"/>
              </a:ext>
            </a:extLst>
          </p:cNvPr>
          <p:cNvPicPr>
            <a:picLocks noChangeAspect="1"/>
          </p:cNvPicPr>
          <p:nvPr/>
        </p:nvPicPr>
        <p:blipFill>
          <a:blip r:embed="rId5"/>
          <a:stretch>
            <a:fillRect/>
          </a:stretch>
        </p:blipFill>
        <p:spPr>
          <a:xfrm>
            <a:off x="7886662" y="3458260"/>
            <a:ext cx="4305338" cy="2985214"/>
          </a:xfrm>
          <a:prstGeom prst="rect">
            <a:avLst/>
          </a:prstGeom>
        </p:spPr>
      </p:pic>
    </p:spTree>
    <p:extLst>
      <p:ext uri="{BB962C8B-B14F-4D97-AF65-F5344CB8AC3E}">
        <p14:creationId xmlns:p14="http://schemas.microsoft.com/office/powerpoint/2010/main" xmlns="" val="4248593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en-US" dirty="0"/>
              <a:t>06. </a:t>
            </a:r>
            <a:r>
              <a:rPr lang="ro-RO" dirty="0"/>
              <a:t>Utilizare </a:t>
            </a:r>
            <a:r>
              <a:rPr lang="ro-RO" dirty="0" err="1"/>
              <a:t>tablet</a:t>
            </a:r>
            <a:r>
              <a:rPr lang="en-US" dirty="0"/>
              <a:t>a (2)</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38</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dirty="0"/>
              <a:t>Căutare Google</a:t>
            </a:r>
            <a:r>
              <a:rPr lang="en-US" dirty="0"/>
              <a:t> in Chrome</a:t>
            </a:r>
            <a:endParaRPr lang="ro-RO" dirty="0"/>
          </a:p>
        </p:txBody>
      </p:sp>
      <p:pic>
        <p:nvPicPr>
          <p:cNvPr id="4" name="Picture 3">
            <a:extLst>
              <a:ext uri="{FF2B5EF4-FFF2-40B4-BE49-F238E27FC236}">
                <a16:creationId xmlns:a16="http://schemas.microsoft.com/office/drawing/2014/main" xmlns="" id="{8B72F49F-B4EB-DED2-2904-E01FD07B5409}"/>
              </a:ext>
            </a:extLst>
          </p:cNvPr>
          <p:cNvPicPr>
            <a:picLocks noChangeAspect="1"/>
          </p:cNvPicPr>
          <p:nvPr/>
        </p:nvPicPr>
        <p:blipFill>
          <a:blip r:embed="rId3"/>
          <a:stretch>
            <a:fillRect/>
          </a:stretch>
        </p:blipFill>
        <p:spPr>
          <a:xfrm>
            <a:off x="1861397" y="1166304"/>
            <a:ext cx="7541020" cy="5217036"/>
          </a:xfrm>
          <a:prstGeom prst="rect">
            <a:avLst/>
          </a:prstGeom>
        </p:spPr>
      </p:pic>
    </p:spTree>
    <p:extLst>
      <p:ext uri="{BB962C8B-B14F-4D97-AF65-F5344CB8AC3E}">
        <p14:creationId xmlns:p14="http://schemas.microsoft.com/office/powerpoint/2010/main" xmlns="" val="3632719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0C2009B-A760-B53D-CAF7-9B7F1CBED4F6}"/>
              </a:ext>
            </a:extLst>
          </p:cNvPr>
          <p:cNvSpPr>
            <a:spLocks noGrp="1"/>
          </p:cNvSpPr>
          <p:nvPr>
            <p:ph type="title"/>
          </p:nvPr>
        </p:nvSpPr>
        <p:spPr>
          <a:xfrm>
            <a:off x="5034328" y="3839119"/>
            <a:ext cx="6462347" cy="1994392"/>
          </a:xfrm>
        </p:spPr>
        <p:txBody>
          <a:bodyPr/>
          <a:lstStyle/>
          <a:p>
            <a:r>
              <a:rPr lang="en-US" dirty="0" err="1"/>
              <a:t>Prezentarea</a:t>
            </a:r>
            <a:r>
              <a:rPr lang="en-US" dirty="0"/>
              <a:t> </a:t>
            </a:r>
            <a:r>
              <a:rPr lang="en-US" dirty="0" err="1"/>
              <a:t>aplicatiei</a:t>
            </a:r>
            <a:r>
              <a:rPr lang="en-US" dirty="0"/>
              <a:t> mobile </a:t>
            </a:r>
            <a:r>
              <a:rPr lang="en-US" dirty="0" err="1"/>
              <a:t>Observatorul</a:t>
            </a:r>
            <a:r>
              <a:rPr lang="en-US" dirty="0"/>
              <a:t> </a:t>
            </a:r>
            <a:r>
              <a:rPr lang="en-US" dirty="0" err="1"/>
              <a:t>Copilului</a:t>
            </a:r>
            <a:endParaRPr lang="en-US" dirty="0"/>
          </a:p>
        </p:txBody>
      </p:sp>
      <p:sp>
        <p:nvSpPr>
          <p:cNvPr id="3" name="Slide Number Placeholder 2">
            <a:extLst>
              <a:ext uri="{FF2B5EF4-FFF2-40B4-BE49-F238E27FC236}">
                <a16:creationId xmlns:a16="http://schemas.microsoft.com/office/drawing/2014/main" xmlns="" id="{E90AD635-4B39-E95E-7421-481C0315662A}"/>
              </a:ext>
            </a:extLst>
          </p:cNvPr>
          <p:cNvSpPr>
            <a:spLocks noGrp="1"/>
          </p:cNvSpPr>
          <p:nvPr>
            <p:ph type="sldNum" sz="quarter" idx="12"/>
          </p:nvPr>
        </p:nvSpPr>
        <p:spPr/>
        <p:txBody>
          <a:bodyPr/>
          <a:lstStyle/>
          <a:p>
            <a:fld id="{00000000-1234-1234-1234-123412341234}" type="slidenum">
              <a:rPr lang="en-US" smtClean="0"/>
              <a:pPr/>
              <a:t>39</a:t>
            </a:fld>
            <a:endParaRPr lang="en-US"/>
          </a:p>
        </p:txBody>
      </p:sp>
      <p:sp>
        <p:nvSpPr>
          <p:cNvPr id="6" name="Text Placeholder 5">
            <a:extLst>
              <a:ext uri="{FF2B5EF4-FFF2-40B4-BE49-F238E27FC236}">
                <a16:creationId xmlns:a16="http://schemas.microsoft.com/office/drawing/2014/main" xmlns="" id="{39E597FE-EC3E-958E-B33D-502890724E6D}"/>
              </a:ext>
            </a:extLst>
          </p:cNvPr>
          <p:cNvSpPr>
            <a:spLocks noGrp="1"/>
          </p:cNvSpPr>
          <p:nvPr>
            <p:ph type="body" sz="quarter" idx="13"/>
          </p:nvPr>
        </p:nvSpPr>
        <p:spPr/>
        <p:txBody>
          <a:bodyPr/>
          <a:lstStyle/>
          <a:p>
            <a:r>
              <a:rPr lang="en-US" dirty="0"/>
              <a:t>07</a:t>
            </a:r>
          </a:p>
        </p:txBody>
      </p:sp>
      <p:sp>
        <p:nvSpPr>
          <p:cNvPr id="2" name="Footer Placeholder 1">
            <a:extLst>
              <a:ext uri="{FF2B5EF4-FFF2-40B4-BE49-F238E27FC236}">
                <a16:creationId xmlns:a16="http://schemas.microsoft.com/office/drawing/2014/main" xmlns="" id="{2115F36F-9CDF-9867-E3D1-01730E22BDFE}"/>
              </a:ext>
            </a:extLst>
          </p:cNvPr>
          <p:cNvSpPr>
            <a:spLocks noGrp="1"/>
          </p:cNvSpPr>
          <p:nvPr>
            <p:ph type="ftr" idx="4294967295"/>
          </p:nvPr>
        </p:nvSpPr>
        <p:spPr>
          <a:xfrm>
            <a:off x="0" y="6356350"/>
            <a:ext cx="4114800" cy="365125"/>
          </a:xfrm>
        </p:spPr>
        <p:txBody>
          <a:bodyPr/>
          <a:lstStyle/>
          <a:p>
            <a:r>
              <a:rPr lang="en-US"/>
              <a:t>Suport curs utilizare Observatorul Copilului</a:t>
            </a:r>
          </a:p>
        </p:txBody>
      </p:sp>
    </p:spTree>
    <p:extLst>
      <p:ext uri="{BB962C8B-B14F-4D97-AF65-F5344CB8AC3E}">
        <p14:creationId xmlns:p14="http://schemas.microsoft.com/office/powerpoint/2010/main" xmlns="" val="51142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a:xfrm>
            <a:off x="448606" y="372267"/>
            <a:ext cx="9826901" cy="886397"/>
          </a:xfrm>
        </p:spPr>
        <p:txBody>
          <a:bodyPr/>
          <a:lstStyle/>
          <a:p>
            <a:r>
              <a:rPr lang="ro-RO" dirty="0"/>
              <a:t>01.</a:t>
            </a:r>
            <a:r>
              <a:rPr lang="en-US" dirty="0"/>
              <a:t> </a:t>
            </a:r>
            <a:r>
              <a:rPr lang="en-US" dirty="0" err="1"/>
              <a:t>Introducere</a:t>
            </a:r>
            <a:r>
              <a:rPr lang="en-US" dirty="0"/>
              <a:t> (1)</a:t>
            </a:r>
            <a:br>
              <a:rPr lang="en-US" dirty="0"/>
            </a:br>
            <a:r>
              <a:rPr lang="en-US" dirty="0"/>
              <a:t> </a:t>
            </a:r>
            <a:r>
              <a:rPr lang="en-US" sz="2800" dirty="0"/>
              <a:t>SINA – </a:t>
            </a:r>
            <a:r>
              <a:rPr lang="en-US" sz="2800" dirty="0" err="1"/>
              <a:t>primul</a:t>
            </a:r>
            <a:r>
              <a:rPr lang="en-US" sz="2800" dirty="0"/>
              <a:t> </a:t>
            </a:r>
            <a:r>
              <a:rPr lang="en-US" sz="2800" dirty="0" err="1"/>
              <a:t>Sistem</a:t>
            </a:r>
            <a:r>
              <a:rPr lang="en-US" sz="2800" dirty="0"/>
              <a:t> Informatic National </a:t>
            </a:r>
            <a:r>
              <a:rPr lang="en-US" sz="2800" dirty="0" err="1"/>
              <a:t>pentru</a:t>
            </a:r>
            <a:r>
              <a:rPr lang="en-US" sz="2800" dirty="0"/>
              <a:t> </a:t>
            </a:r>
            <a:r>
              <a:rPr lang="en-US" sz="2800" dirty="0" err="1"/>
              <a:t>Adoptie</a:t>
            </a:r>
            <a:r>
              <a:rPr lang="en-US" sz="2800" dirty="0"/>
              <a:t> </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185530" y="1258663"/>
            <a:ext cx="11873948" cy="5075875"/>
          </a:xfrm>
        </p:spPr>
        <p:txBody>
          <a:bodyPr>
            <a:normAutofit fontScale="25000" lnSpcReduction="20000"/>
          </a:bodyPr>
          <a:lstStyle/>
          <a:p>
            <a:pPr marL="47625" marR="47625" algn="just">
              <a:lnSpc>
                <a:spcPct val="107000"/>
              </a:lnSpc>
              <a:spcBef>
                <a:spcPts val="1125"/>
              </a:spcBef>
              <a:spcAft>
                <a:spcPts val="1125"/>
              </a:spcAft>
            </a:pPr>
            <a:endParaRPr lang="en-US" sz="8000" b="1" dirty="0"/>
          </a:p>
          <a:p>
            <a:pPr marL="47625" marR="47625" algn="just">
              <a:lnSpc>
                <a:spcPct val="107000"/>
              </a:lnSpc>
              <a:spcBef>
                <a:spcPts val="1125"/>
              </a:spcBef>
              <a:spcAft>
                <a:spcPts val="1125"/>
              </a:spcAft>
            </a:pPr>
            <a:r>
              <a:rPr lang="en-US" sz="9600" b="1" dirty="0"/>
              <a:t>SINA – </a:t>
            </a:r>
            <a:r>
              <a:rPr lang="ro-RO" sz="9600" b="1" dirty="0"/>
              <a:t>Sistem Informatic Național pentru Adopție</a:t>
            </a:r>
            <a:r>
              <a:rPr lang="en-US" sz="8000" dirty="0"/>
              <a:t>, </a:t>
            </a:r>
            <a:r>
              <a:rPr lang="en-US" sz="8000" dirty="0" err="1"/>
              <a:t>reprezinta</a:t>
            </a:r>
            <a:r>
              <a:rPr lang="en-US" sz="8000" dirty="0"/>
              <a:t> un </a:t>
            </a:r>
            <a:r>
              <a:rPr lang="en-US" sz="8000" dirty="0" err="1"/>
              <a:t>sistem</a:t>
            </a:r>
            <a:r>
              <a:rPr lang="en-US" sz="8000" dirty="0"/>
              <a:t> informatic </a:t>
            </a:r>
            <a:r>
              <a:rPr lang="en-US" sz="8000" dirty="0" err="1"/>
              <a:t>naţional</a:t>
            </a:r>
            <a:r>
              <a:rPr lang="ro-RO" sz="8000" dirty="0"/>
              <a:t> centralizat, </a:t>
            </a:r>
            <a:r>
              <a:rPr lang="en-US" sz="8000" dirty="0"/>
              <a:t>care </a:t>
            </a:r>
            <a:r>
              <a:rPr lang="ro-RO" sz="8000" dirty="0"/>
              <a:t>va furniza o serie de servicii electronice, necesare pentru eficientizarea timpilor de procesare a solicitărilor de adopție, determinarea celor mai bune opțiuni pentru potrivirea dintre copil și persoana/familia adoptatoare și monitorizarea post-adopție a copilului. </a:t>
            </a:r>
            <a:endParaRPr lang="en-US" sz="8000" dirty="0"/>
          </a:p>
          <a:p>
            <a:pPr marL="47625" marR="47625" algn="just">
              <a:lnSpc>
                <a:spcPct val="107000"/>
              </a:lnSpc>
              <a:spcBef>
                <a:spcPts val="1125"/>
              </a:spcBef>
              <a:spcAft>
                <a:spcPts val="1125"/>
              </a:spcAft>
            </a:pPr>
            <a:r>
              <a:rPr lang="en-US" sz="8000" dirty="0"/>
              <a:t>SINA </a:t>
            </a:r>
            <a:r>
              <a:rPr lang="en-US" sz="8000" dirty="0" err="1"/>
              <a:t>va</a:t>
            </a:r>
            <a:r>
              <a:rPr lang="en-US" sz="8000" dirty="0"/>
              <a:t> </a:t>
            </a:r>
            <a:r>
              <a:rPr lang="en-US" sz="8000" dirty="0" err="1"/>
              <a:t>facilita</a:t>
            </a:r>
            <a:r>
              <a:rPr lang="en-US" sz="8000" dirty="0"/>
              <a:t> </a:t>
            </a:r>
            <a:r>
              <a:rPr lang="en-US" sz="8000" dirty="0" err="1"/>
              <a:t>procesul</a:t>
            </a:r>
            <a:r>
              <a:rPr lang="en-US" sz="8000" dirty="0"/>
              <a:t> de </a:t>
            </a:r>
            <a:r>
              <a:rPr lang="ro-RO" sz="8000" dirty="0"/>
              <a:t>identificare și </a:t>
            </a:r>
            <a:r>
              <a:rPr lang="en-US" sz="8000" dirty="0" err="1"/>
              <a:t>monitorizare</a:t>
            </a:r>
            <a:r>
              <a:rPr lang="en-US" sz="8000" dirty="0"/>
              <a:t> al </a:t>
            </a:r>
            <a:r>
              <a:rPr lang="en-US" sz="8000" dirty="0" err="1"/>
              <a:t>copiilor</a:t>
            </a:r>
            <a:r>
              <a:rPr lang="en-US" sz="8000" dirty="0"/>
              <a:t> </a:t>
            </a:r>
            <a:r>
              <a:rPr lang="en-US" sz="8000" dirty="0" err="1"/>
              <a:t>aflaţi</a:t>
            </a:r>
            <a:r>
              <a:rPr lang="en-US" sz="8000" dirty="0"/>
              <a:t> </a:t>
            </a:r>
            <a:r>
              <a:rPr lang="en-US" sz="8000" dirty="0" err="1"/>
              <a:t>în</a:t>
            </a:r>
            <a:r>
              <a:rPr lang="en-US" sz="8000" dirty="0"/>
              <a:t> </a:t>
            </a:r>
            <a:r>
              <a:rPr lang="en-US" sz="8000" dirty="0" err="1"/>
              <a:t>situaţii</a:t>
            </a:r>
            <a:r>
              <a:rPr lang="en-US" sz="8000" dirty="0"/>
              <a:t> de </a:t>
            </a:r>
            <a:r>
              <a:rPr lang="en-US" sz="8000" dirty="0" err="1"/>
              <a:t>risc</a:t>
            </a:r>
            <a:r>
              <a:rPr lang="en-US" sz="8000" dirty="0"/>
              <a:t>,  </a:t>
            </a:r>
            <a:r>
              <a:rPr lang="ro-RO" sz="8000" dirty="0"/>
              <a:t>al copiilor aflați în sistemul de protecție specială,</a:t>
            </a:r>
            <a:r>
              <a:rPr lang="en-US" sz="8000" dirty="0"/>
              <a:t> de la </a:t>
            </a:r>
            <a:r>
              <a:rPr lang="en-US" sz="8000" dirty="0" err="1"/>
              <a:t>momentul</a:t>
            </a:r>
            <a:r>
              <a:rPr lang="en-US" sz="8000" dirty="0"/>
              <a:t> </a:t>
            </a:r>
            <a:r>
              <a:rPr lang="en-US" sz="8000" dirty="0" err="1"/>
              <a:t>intrării</a:t>
            </a:r>
            <a:r>
              <a:rPr lang="en-US" sz="8000" dirty="0"/>
              <a:t> </a:t>
            </a:r>
            <a:r>
              <a:rPr lang="en-US" sz="8000" dirty="0" err="1"/>
              <a:t>în</a:t>
            </a:r>
            <a:r>
              <a:rPr lang="en-US" sz="8000" dirty="0"/>
              <a:t> </a:t>
            </a:r>
            <a:r>
              <a:rPr lang="en-US" sz="8000" dirty="0" err="1"/>
              <a:t>sistemul</a:t>
            </a:r>
            <a:r>
              <a:rPr lang="en-US" sz="8000" dirty="0"/>
              <a:t> de </a:t>
            </a:r>
            <a:r>
              <a:rPr lang="en-US" sz="8000" dirty="0" err="1"/>
              <a:t>protecţie</a:t>
            </a:r>
            <a:r>
              <a:rPr lang="en-US" sz="8000" dirty="0"/>
              <a:t> </a:t>
            </a:r>
            <a:r>
              <a:rPr lang="en-US" sz="8000" dirty="0" err="1"/>
              <a:t>şi</a:t>
            </a:r>
            <a:r>
              <a:rPr lang="en-US" sz="8000" dirty="0"/>
              <a:t> </a:t>
            </a:r>
            <a:r>
              <a:rPr lang="en-US" sz="8000" dirty="0" err="1"/>
              <a:t>până</a:t>
            </a:r>
            <a:r>
              <a:rPr lang="en-US" sz="8000" dirty="0"/>
              <a:t> la </a:t>
            </a:r>
            <a:r>
              <a:rPr lang="en-US" sz="8000" dirty="0" err="1"/>
              <a:t>ieşirea</a:t>
            </a:r>
            <a:r>
              <a:rPr lang="en-US" sz="8000" dirty="0"/>
              <a:t> </a:t>
            </a:r>
            <a:r>
              <a:rPr lang="en-US" sz="8000" dirty="0" err="1"/>
              <a:t>acestora</a:t>
            </a:r>
            <a:r>
              <a:rPr lang="en-US" sz="8000" dirty="0"/>
              <a:t> din </a:t>
            </a:r>
            <a:r>
              <a:rPr lang="en-US" sz="8000" dirty="0" err="1"/>
              <a:t>sistem</a:t>
            </a:r>
            <a:r>
              <a:rPr lang="en-US" sz="8000" dirty="0"/>
              <a:t> </a:t>
            </a:r>
            <a:r>
              <a:rPr lang="en-US" sz="8000" dirty="0" err="1"/>
              <a:t>prin</a:t>
            </a:r>
            <a:r>
              <a:rPr lang="en-US" sz="8000" dirty="0"/>
              <a:t> </a:t>
            </a:r>
            <a:r>
              <a:rPr lang="en-US" sz="8000" dirty="0" err="1"/>
              <a:t>reintegrare</a:t>
            </a:r>
            <a:r>
              <a:rPr lang="en-US" sz="8000" dirty="0"/>
              <a:t> </a:t>
            </a:r>
            <a:r>
              <a:rPr lang="en-US" sz="8000" dirty="0" err="1"/>
              <a:t>în</a:t>
            </a:r>
            <a:r>
              <a:rPr lang="en-US" sz="8000" dirty="0"/>
              <a:t> </a:t>
            </a:r>
            <a:r>
              <a:rPr lang="en-US" sz="8000" dirty="0" err="1"/>
              <a:t>familie</a:t>
            </a:r>
            <a:r>
              <a:rPr lang="en-US" sz="8000" dirty="0"/>
              <a:t>, </a:t>
            </a:r>
            <a:r>
              <a:rPr lang="en-US" sz="8000" dirty="0" err="1"/>
              <a:t>integrarea</a:t>
            </a:r>
            <a:r>
              <a:rPr lang="en-US" sz="8000" dirty="0"/>
              <a:t> socio-professional</a:t>
            </a:r>
            <a:r>
              <a:rPr lang="ro-RO" sz="8000" dirty="0"/>
              <a:t>ă</a:t>
            </a:r>
            <a:r>
              <a:rPr lang="en-US" sz="8000" dirty="0"/>
              <a:t> </a:t>
            </a:r>
            <a:r>
              <a:rPr lang="en-US" sz="8000" dirty="0" err="1"/>
              <a:t>sau</a:t>
            </a:r>
            <a:r>
              <a:rPr lang="en-US" sz="8000" dirty="0"/>
              <a:t> </a:t>
            </a:r>
            <a:r>
              <a:rPr lang="en-US" sz="8000" dirty="0" err="1"/>
              <a:t>adopţie</a:t>
            </a:r>
            <a:r>
              <a:rPr lang="en-US" sz="8000" dirty="0"/>
              <a:t>. </a:t>
            </a:r>
          </a:p>
          <a:p>
            <a:pPr marL="47625" marR="47625" algn="just">
              <a:lnSpc>
                <a:spcPct val="107000"/>
              </a:lnSpc>
              <a:spcBef>
                <a:spcPts val="1125"/>
              </a:spcBef>
              <a:spcAft>
                <a:spcPts val="1125"/>
              </a:spcAft>
            </a:pPr>
            <a:r>
              <a:rPr lang="en-US" sz="8000" dirty="0" err="1">
                <a:solidFill>
                  <a:schemeClr val="accent1"/>
                </a:solidFill>
                <a:latin typeface="+mj-lt"/>
                <a:ea typeface="+mj-ea"/>
                <a:cs typeface="+mj-cs"/>
              </a:rPr>
              <a:t>Sistemul</a:t>
            </a:r>
            <a:r>
              <a:rPr lang="en-US" sz="8000" dirty="0">
                <a:solidFill>
                  <a:schemeClr val="accent1"/>
                </a:solidFill>
                <a:latin typeface="+mj-lt"/>
                <a:ea typeface="+mj-ea"/>
                <a:cs typeface="+mj-cs"/>
              </a:rPr>
              <a:t> a </a:t>
            </a:r>
            <a:r>
              <a:rPr lang="en-US" sz="8000" dirty="0" err="1">
                <a:solidFill>
                  <a:schemeClr val="accent1"/>
                </a:solidFill>
                <a:latin typeface="+mj-lt"/>
                <a:ea typeface="+mj-ea"/>
                <a:cs typeface="+mj-cs"/>
              </a:rPr>
              <a:t>fost</a:t>
            </a:r>
            <a:r>
              <a:rPr lang="en-US" sz="8000" dirty="0">
                <a:solidFill>
                  <a:schemeClr val="accent1"/>
                </a:solidFill>
                <a:latin typeface="+mj-lt"/>
                <a:ea typeface="+mj-ea"/>
                <a:cs typeface="+mj-cs"/>
              </a:rPr>
              <a:t> </a:t>
            </a:r>
            <a:r>
              <a:rPr lang="en-US" sz="8000" dirty="0" err="1">
                <a:solidFill>
                  <a:schemeClr val="accent1"/>
                </a:solidFill>
                <a:latin typeface="+mj-lt"/>
                <a:ea typeface="+mj-ea"/>
                <a:cs typeface="+mj-cs"/>
              </a:rPr>
              <a:t>structurat</a:t>
            </a:r>
            <a:r>
              <a:rPr lang="en-US" sz="8000" dirty="0">
                <a:solidFill>
                  <a:schemeClr val="accent1"/>
                </a:solidFill>
                <a:latin typeface="+mj-lt"/>
                <a:ea typeface="+mj-ea"/>
                <a:cs typeface="+mj-cs"/>
              </a:rPr>
              <a:t> </a:t>
            </a:r>
            <a:r>
              <a:rPr lang="en-US" sz="8000" dirty="0" err="1">
                <a:solidFill>
                  <a:schemeClr val="accent1"/>
                </a:solidFill>
                <a:latin typeface="+mj-lt"/>
                <a:ea typeface="+mj-ea"/>
                <a:cs typeface="+mj-cs"/>
              </a:rPr>
              <a:t>si</a:t>
            </a:r>
            <a:r>
              <a:rPr lang="en-US" sz="8000" dirty="0">
                <a:solidFill>
                  <a:schemeClr val="accent1"/>
                </a:solidFill>
                <a:latin typeface="+mj-lt"/>
                <a:ea typeface="+mj-ea"/>
                <a:cs typeface="+mj-cs"/>
              </a:rPr>
              <a:t> </a:t>
            </a:r>
            <a:r>
              <a:rPr lang="en-US" sz="8000" dirty="0" err="1">
                <a:solidFill>
                  <a:schemeClr val="accent1"/>
                </a:solidFill>
                <a:latin typeface="+mj-lt"/>
                <a:ea typeface="+mj-ea"/>
                <a:cs typeface="+mj-cs"/>
              </a:rPr>
              <a:t>gandit</a:t>
            </a:r>
            <a:r>
              <a:rPr lang="en-US" sz="8000" dirty="0">
                <a:solidFill>
                  <a:schemeClr val="accent1"/>
                </a:solidFill>
                <a:latin typeface="+mj-lt"/>
                <a:ea typeface="+mj-ea"/>
                <a:cs typeface="+mj-cs"/>
              </a:rPr>
              <a:t> pe 3 module, </a:t>
            </a:r>
            <a:r>
              <a:rPr lang="en-US" sz="8000" dirty="0" err="1">
                <a:solidFill>
                  <a:schemeClr val="accent1"/>
                </a:solidFill>
                <a:latin typeface="+mj-lt"/>
                <a:ea typeface="+mj-ea"/>
                <a:cs typeface="+mj-cs"/>
              </a:rPr>
              <a:t>respectiv</a:t>
            </a:r>
            <a:r>
              <a:rPr lang="en-US" sz="8000" dirty="0">
                <a:solidFill>
                  <a:schemeClr val="accent1"/>
                </a:solidFill>
                <a:latin typeface="+mj-lt"/>
                <a:ea typeface="+mj-ea"/>
                <a:cs typeface="+mj-cs"/>
              </a:rPr>
              <a:t>: </a:t>
            </a:r>
            <a:r>
              <a:rPr lang="en-US" sz="8000" b="1" u="sng" dirty="0" err="1">
                <a:solidFill>
                  <a:schemeClr val="accent1"/>
                </a:solidFill>
                <a:latin typeface="+mj-lt"/>
                <a:ea typeface="+mj-ea"/>
                <a:cs typeface="+mj-cs"/>
              </a:rPr>
              <a:t>Prevenire</a:t>
            </a:r>
            <a:r>
              <a:rPr lang="en-US" sz="8000" b="1" u="sng" dirty="0">
                <a:solidFill>
                  <a:schemeClr val="accent1"/>
                </a:solidFill>
                <a:latin typeface="+mj-lt"/>
                <a:ea typeface="+mj-ea"/>
                <a:cs typeface="+mj-cs"/>
              </a:rPr>
              <a:t>, </a:t>
            </a:r>
            <a:r>
              <a:rPr lang="en-US" sz="8000" b="1" u="sng" dirty="0" err="1">
                <a:solidFill>
                  <a:schemeClr val="accent1"/>
                </a:solidFill>
                <a:latin typeface="+mj-lt"/>
                <a:ea typeface="+mj-ea"/>
                <a:cs typeface="+mj-cs"/>
              </a:rPr>
              <a:t>Protectie</a:t>
            </a:r>
            <a:r>
              <a:rPr lang="en-US" sz="8000" b="1" u="sng" dirty="0">
                <a:solidFill>
                  <a:schemeClr val="accent1"/>
                </a:solidFill>
                <a:latin typeface="+mj-lt"/>
                <a:ea typeface="+mj-ea"/>
                <a:cs typeface="+mj-cs"/>
              </a:rPr>
              <a:t> </a:t>
            </a:r>
            <a:r>
              <a:rPr lang="en-US" sz="8000" b="1" u="sng" dirty="0" err="1">
                <a:solidFill>
                  <a:schemeClr val="accent1"/>
                </a:solidFill>
                <a:latin typeface="+mj-lt"/>
                <a:ea typeface="+mj-ea"/>
                <a:cs typeface="+mj-cs"/>
              </a:rPr>
              <a:t>si</a:t>
            </a:r>
            <a:r>
              <a:rPr lang="en-US" sz="8000" b="1" u="sng" dirty="0">
                <a:solidFill>
                  <a:schemeClr val="accent1"/>
                </a:solidFill>
                <a:latin typeface="+mj-lt"/>
                <a:ea typeface="+mj-ea"/>
                <a:cs typeface="+mj-cs"/>
              </a:rPr>
              <a:t> </a:t>
            </a:r>
            <a:r>
              <a:rPr lang="en-US" sz="8000" b="1" u="sng" dirty="0" err="1">
                <a:solidFill>
                  <a:schemeClr val="accent1"/>
                </a:solidFill>
                <a:latin typeface="+mj-lt"/>
                <a:ea typeface="+mj-ea"/>
                <a:cs typeface="+mj-cs"/>
              </a:rPr>
              <a:t>Adoptie</a:t>
            </a:r>
            <a:r>
              <a:rPr lang="en-US" sz="8000" dirty="0">
                <a:solidFill>
                  <a:schemeClr val="accent1"/>
                </a:solidFill>
                <a:latin typeface="+mj-lt"/>
                <a:ea typeface="+mj-ea"/>
                <a:cs typeface="+mj-cs"/>
              </a:rPr>
              <a:t>, </a:t>
            </a:r>
            <a:r>
              <a:rPr lang="en-US" sz="8000" dirty="0" err="1">
                <a:solidFill>
                  <a:schemeClr val="accent1"/>
                </a:solidFill>
                <a:latin typeface="+mj-lt"/>
                <a:ea typeface="+mj-ea"/>
                <a:cs typeface="+mj-cs"/>
              </a:rPr>
              <a:t>respectand</a:t>
            </a:r>
            <a:r>
              <a:rPr lang="en-US" sz="8000" dirty="0">
                <a:solidFill>
                  <a:schemeClr val="accent1"/>
                </a:solidFill>
                <a:latin typeface="+mj-lt"/>
                <a:ea typeface="+mj-ea"/>
                <a:cs typeface="+mj-cs"/>
              </a:rPr>
              <a:t> </a:t>
            </a:r>
            <a:r>
              <a:rPr lang="en-US" sz="8000" dirty="0" err="1">
                <a:solidFill>
                  <a:schemeClr val="accent1"/>
                </a:solidFill>
                <a:latin typeface="+mj-lt"/>
                <a:ea typeface="+mj-ea"/>
                <a:cs typeface="+mj-cs"/>
              </a:rPr>
              <a:t>legislatia</a:t>
            </a:r>
            <a:r>
              <a:rPr lang="en-US" sz="8000" dirty="0">
                <a:solidFill>
                  <a:schemeClr val="accent1"/>
                </a:solidFill>
                <a:latin typeface="+mj-lt"/>
                <a:ea typeface="+mj-ea"/>
                <a:cs typeface="+mj-cs"/>
              </a:rPr>
              <a:t> in </a:t>
            </a:r>
            <a:r>
              <a:rPr lang="en-US" sz="8000" dirty="0" err="1">
                <a:solidFill>
                  <a:schemeClr val="accent1"/>
                </a:solidFill>
                <a:latin typeface="+mj-lt"/>
                <a:ea typeface="+mj-ea"/>
                <a:cs typeface="+mj-cs"/>
              </a:rPr>
              <a:t>vigoare</a:t>
            </a:r>
            <a:r>
              <a:rPr lang="en-US" sz="8000" dirty="0">
                <a:solidFill>
                  <a:schemeClr val="accent1"/>
                </a:solidFill>
                <a:latin typeface="+mj-lt"/>
                <a:ea typeface="+mj-ea"/>
                <a:cs typeface="+mj-cs"/>
              </a:rPr>
              <a:t>.</a:t>
            </a:r>
          </a:p>
          <a:p>
            <a:pPr marL="0" marR="47625" indent="0" algn="just">
              <a:spcBef>
                <a:spcPts val="1125"/>
              </a:spcBef>
              <a:spcAft>
                <a:spcPts val="1125"/>
              </a:spcAft>
              <a:buNone/>
            </a:pPr>
            <a:r>
              <a:rPr lang="en-US" sz="9600" b="1" dirty="0"/>
              <a:t>Cui se </a:t>
            </a:r>
            <a:r>
              <a:rPr lang="en-US" sz="9600" b="1" dirty="0" err="1"/>
              <a:t>adresează</a:t>
            </a:r>
            <a:r>
              <a:rPr lang="en-US" sz="9600" b="1" dirty="0"/>
              <a:t>?</a:t>
            </a:r>
          </a:p>
          <a:p>
            <a:pPr marL="47625" marR="47625">
              <a:spcBef>
                <a:spcPts val="1125"/>
              </a:spcBef>
              <a:spcAft>
                <a:spcPts val="1125"/>
              </a:spcAft>
            </a:pPr>
            <a:r>
              <a:rPr lang="en-US" sz="8000" dirty="0" err="1"/>
              <a:t>Sistemul</a:t>
            </a:r>
            <a:r>
              <a:rPr lang="en-US" sz="8000" dirty="0"/>
              <a:t> se </a:t>
            </a:r>
            <a:r>
              <a:rPr lang="en-US" sz="8000" dirty="0" err="1"/>
              <a:t>adresează</a:t>
            </a:r>
            <a:r>
              <a:rPr lang="en-US" sz="8000" dirty="0"/>
              <a:t> </a:t>
            </a:r>
            <a:r>
              <a:rPr lang="en-US" sz="8000" dirty="0" err="1"/>
              <a:t>angajaţilor</a:t>
            </a:r>
            <a:r>
              <a:rPr lang="en-US" sz="8000" dirty="0"/>
              <a:t> din DGASPC-</a:t>
            </a:r>
            <a:r>
              <a:rPr lang="en-US" sz="8000" dirty="0" err="1"/>
              <a:t>uri</a:t>
            </a:r>
            <a:r>
              <a:rPr lang="en-US" sz="8000" dirty="0"/>
              <a:t> </a:t>
            </a:r>
            <a:r>
              <a:rPr lang="en-US" sz="8000" dirty="0" err="1"/>
              <a:t>si</a:t>
            </a:r>
            <a:r>
              <a:rPr lang="en-US" sz="8000" dirty="0"/>
              <a:t> SPAS-</a:t>
            </a:r>
            <a:r>
              <a:rPr lang="en-US" sz="8000" dirty="0" err="1"/>
              <a:t>uri</a:t>
            </a:r>
            <a:r>
              <a:rPr lang="en-US" sz="8000" dirty="0"/>
              <a:t>, </a:t>
            </a:r>
            <a:r>
              <a:rPr lang="en-US" sz="8000" dirty="0" err="1"/>
              <a:t>persoanelor</a:t>
            </a:r>
            <a:r>
              <a:rPr lang="en-US" sz="8000" dirty="0"/>
              <a:t> </a:t>
            </a:r>
            <a:r>
              <a:rPr lang="en-US" sz="8000" dirty="0" err="1"/>
              <a:t>potenţial</a:t>
            </a:r>
            <a:r>
              <a:rPr lang="en-US" sz="8000" dirty="0"/>
              <a:t> </a:t>
            </a:r>
            <a:r>
              <a:rPr lang="en-US" sz="8000" dirty="0" err="1"/>
              <a:t>adoptatoare</a:t>
            </a:r>
            <a:r>
              <a:rPr lang="en-US" sz="8000" dirty="0"/>
              <a:t>, precum </a:t>
            </a:r>
            <a:r>
              <a:rPr lang="en-US" sz="8000" dirty="0" err="1"/>
              <a:t>şi</a:t>
            </a:r>
            <a:r>
              <a:rPr lang="en-US" sz="8000" dirty="0"/>
              <a:t> </a:t>
            </a:r>
            <a:r>
              <a:rPr lang="en-US" sz="8000" dirty="0" err="1"/>
              <a:t>instanţelor</a:t>
            </a:r>
            <a:r>
              <a:rPr lang="en-US" sz="8000" dirty="0"/>
              <a:t> </a:t>
            </a:r>
            <a:r>
              <a:rPr lang="en-US" sz="8000" dirty="0" err="1"/>
              <a:t>judecătoreşti</a:t>
            </a:r>
            <a:r>
              <a:rPr lang="en-US" sz="8000" dirty="0"/>
              <a:t> </a:t>
            </a:r>
            <a:r>
              <a:rPr lang="en-US" sz="8000" dirty="0" err="1"/>
              <a:t>sau</a:t>
            </a:r>
            <a:r>
              <a:rPr lang="en-US" sz="8000" dirty="0"/>
              <a:t> </a:t>
            </a:r>
            <a:r>
              <a:rPr lang="en-US" sz="8000" dirty="0" err="1"/>
              <a:t>furnizorilor</a:t>
            </a:r>
            <a:r>
              <a:rPr lang="en-US" sz="8000" dirty="0"/>
              <a:t> de </a:t>
            </a:r>
            <a:r>
              <a:rPr lang="en-US" sz="8000" dirty="0" err="1"/>
              <a:t>servicii</a:t>
            </a:r>
            <a:r>
              <a:rPr lang="en-US" sz="8000" dirty="0"/>
              <a:t> </a:t>
            </a:r>
            <a:r>
              <a:rPr lang="en-US" sz="8000" dirty="0" err="1"/>
              <a:t>sociale</a:t>
            </a:r>
            <a:r>
              <a:rPr lang="en-US" sz="8000" dirty="0"/>
              <a:t> </a:t>
            </a:r>
            <a:r>
              <a:rPr lang="en-US" sz="8000" dirty="0" err="1"/>
              <a:t>sau</a:t>
            </a:r>
            <a:r>
              <a:rPr lang="en-US" sz="8000" dirty="0"/>
              <a:t> </a:t>
            </a:r>
            <a:r>
              <a:rPr lang="en-US" sz="8000" dirty="0" err="1"/>
              <a:t>organismelor</a:t>
            </a:r>
            <a:r>
              <a:rPr lang="en-US" sz="8000" dirty="0"/>
              <a:t> private </a:t>
            </a:r>
            <a:r>
              <a:rPr lang="en-US" sz="8000" dirty="0" err="1"/>
              <a:t>autorizate</a:t>
            </a:r>
            <a:r>
              <a:rPr lang="en-US" sz="8000" dirty="0"/>
              <a:t> </a:t>
            </a:r>
            <a:r>
              <a:rPr lang="en-US" sz="8000" dirty="0" err="1"/>
              <a:t>să</a:t>
            </a:r>
            <a:r>
              <a:rPr lang="en-US" sz="8000" dirty="0"/>
              <a:t> </a:t>
            </a:r>
            <a:r>
              <a:rPr lang="en-US" sz="8000" dirty="0" err="1"/>
              <a:t>desfăşoare</a:t>
            </a:r>
            <a:r>
              <a:rPr lang="en-US" sz="8000" dirty="0"/>
              <a:t> </a:t>
            </a:r>
            <a:r>
              <a:rPr lang="en-US" sz="8000" dirty="0" err="1"/>
              <a:t>activităţi</a:t>
            </a:r>
            <a:r>
              <a:rPr lang="en-US" sz="8000" dirty="0"/>
              <a:t> </a:t>
            </a:r>
            <a:r>
              <a:rPr lang="en-US" sz="8000" dirty="0" err="1"/>
              <a:t>în</a:t>
            </a:r>
            <a:r>
              <a:rPr lang="en-US" sz="8000" dirty="0"/>
              <a:t> </a:t>
            </a:r>
            <a:r>
              <a:rPr lang="en-US" sz="8000" dirty="0" err="1"/>
              <a:t>cadrul</a:t>
            </a:r>
            <a:r>
              <a:rPr lang="en-US" sz="8000" dirty="0"/>
              <a:t> </a:t>
            </a:r>
            <a:r>
              <a:rPr lang="en-US" sz="8000" dirty="0" err="1"/>
              <a:t>procedurii</a:t>
            </a:r>
            <a:r>
              <a:rPr lang="en-US" sz="8000" dirty="0"/>
              <a:t> de </a:t>
            </a:r>
            <a:r>
              <a:rPr lang="en-US" sz="8000" dirty="0" err="1"/>
              <a:t>adopţie</a:t>
            </a:r>
            <a:r>
              <a:rPr lang="en-US" sz="8000" dirty="0"/>
              <a:t> </a:t>
            </a:r>
            <a:r>
              <a:rPr lang="en-US" sz="8000" dirty="0" err="1"/>
              <a:t>internă</a:t>
            </a:r>
            <a:r>
              <a:rPr lang="en-US" sz="8000" dirty="0"/>
              <a:t>.</a:t>
            </a:r>
          </a:p>
          <a:p>
            <a:pPr marL="47625" marR="47625" algn="l">
              <a:spcBef>
                <a:spcPts val="1125"/>
              </a:spcBef>
              <a:spcAft>
                <a:spcPts val="1125"/>
              </a:spcAft>
            </a:pPr>
            <a:endParaRPr lang="en-US" sz="8000" dirty="0"/>
          </a:p>
          <a:p>
            <a:pPr marL="47625" marR="47625" algn="l">
              <a:spcBef>
                <a:spcPts val="1125"/>
              </a:spcBef>
              <a:spcAft>
                <a:spcPts val="1125"/>
              </a:spcAft>
            </a:pPr>
            <a:endParaRPr lang="en-US" sz="8000" dirty="0"/>
          </a:p>
          <a:p>
            <a:pPr marL="47625" marR="47625" algn="l">
              <a:spcBef>
                <a:spcPts val="1125"/>
              </a:spcBef>
              <a:spcAft>
                <a:spcPts val="1125"/>
              </a:spcAft>
            </a:pPr>
            <a:endParaRPr lang="en-US" sz="8000" dirty="0"/>
          </a:p>
          <a:p>
            <a:pPr marL="0" marR="47625" indent="0" algn="l">
              <a:spcBef>
                <a:spcPts val="1125"/>
              </a:spcBef>
              <a:spcAft>
                <a:spcPts val="1125"/>
              </a:spcAft>
              <a:buNone/>
            </a:pPr>
            <a:endParaRPr lang="en-US" sz="8000" dirty="0"/>
          </a:p>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p>
          <a:p>
            <a:endParaRPr lang="ro-RO" sz="35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Suport</a:t>
            </a:r>
            <a:r>
              <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 curs </a:t>
            </a:r>
            <a:r>
              <a:rPr kumimoji="0" lang="en-US" b="0" i="0" u="none" strike="noStrike" kern="1200" cap="none" spc="0" normalizeH="0" baseline="0" noProof="0" dirty="0" err="1">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utilizare</a:t>
            </a:r>
            <a:r>
              <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b="0" i="0" u="none" strike="noStrike" kern="1200" cap="none" spc="0" normalizeH="0" baseline="0" noProof="0" dirty="0" err="1">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Observatorul</a:t>
            </a:r>
            <a:r>
              <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b="0" i="0" u="none" strike="noStrike" kern="1200" cap="none" spc="0" normalizeH="0" baseline="0" noProof="0" dirty="0" err="1">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Copilului</a:t>
            </a:r>
            <a:endParaRPr kumimoji="0" lang="en-US" b="0" i="0" u="none" strike="noStrike" kern="1200" cap="none" spc="0" normalizeH="0" baseline="0" noProof="0" dirty="0">
              <a:ln>
                <a:noFill/>
              </a:ln>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C1F77-72F5-43F8-9226-1DB1CB2C2D83}" type="slidenum">
              <a:rPr kumimoji="0" lang="en-US" sz="1200" b="0" i="0" u="none" strike="noStrike" kern="1200" cap="none" spc="0" normalizeH="0" baseline="0" noProof="0" smtClean="0">
                <a:ln>
                  <a:noFill/>
                </a:ln>
                <a:solidFill>
                  <a:srgbClr val="58585A"/>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58585A"/>
              </a:solidFill>
              <a:effectLst/>
              <a:uLnTx/>
              <a:uFillTx/>
              <a:latin typeface="Calibri Light"/>
              <a:ea typeface="+mn-ea"/>
              <a:cs typeface="+mn-cs"/>
            </a:endParaRPr>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a:xfrm>
            <a:off x="695325" y="815466"/>
            <a:ext cx="8707438" cy="615769"/>
          </a:xfrm>
        </p:spPr>
        <p:txBody>
          <a:bodyPr/>
          <a:lstStyle/>
          <a:p>
            <a:r>
              <a:rPr lang="en-US" dirty="0"/>
              <a:t> </a:t>
            </a:r>
          </a:p>
        </p:txBody>
      </p:sp>
    </p:spTree>
    <p:extLst>
      <p:ext uri="{BB962C8B-B14F-4D97-AF65-F5344CB8AC3E}">
        <p14:creationId xmlns:p14="http://schemas.microsoft.com/office/powerpoint/2010/main" xmlns="" val="1477763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a:xfrm>
            <a:off x="695325" y="372268"/>
            <a:ext cx="8707092" cy="886397"/>
          </a:xfrm>
        </p:spPr>
        <p:txBody>
          <a:bodyPr/>
          <a:lstStyle/>
          <a:p>
            <a:r>
              <a:rPr lang="en-US" dirty="0"/>
              <a:t>07. </a:t>
            </a:r>
            <a:r>
              <a:rPr lang="en-US" dirty="0" err="1"/>
              <a:t>Aplicatia</a:t>
            </a:r>
            <a:r>
              <a:rPr lang="en-US" dirty="0"/>
              <a:t> </a:t>
            </a:r>
            <a:r>
              <a:rPr lang="en-US" dirty="0" err="1"/>
              <a:t>mobila</a:t>
            </a:r>
            <a:r>
              <a:rPr lang="en-US" dirty="0"/>
              <a:t> (1)</a:t>
            </a:r>
            <a:br>
              <a:rPr lang="en-US" dirty="0"/>
            </a:br>
            <a:r>
              <a:rPr lang="en-US" dirty="0" err="1"/>
              <a:t>Activitati</a:t>
            </a:r>
            <a:r>
              <a:rPr lang="en-US" dirty="0"/>
              <a:t> </a:t>
            </a:r>
            <a:r>
              <a:rPr lang="en-US" dirty="0" err="1"/>
              <a:t>principale</a:t>
            </a:r>
            <a:r>
              <a:rPr lang="en-US" dirty="0"/>
              <a:t> din </a:t>
            </a:r>
            <a:r>
              <a:rPr lang="en-US" dirty="0" err="1"/>
              <a:t>aplicatia</a:t>
            </a:r>
            <a:r>
              <a:rPr lang="en-US" dirty="0"/>
              <a:t> </a:t>
            </a:r>
            <a:r>
              <a:rPr lang="en-US" dirty="0" err="1"/>
              <a:t>mobila</a:t>
            </a:r>
            <a:r>
              <a:rPr lang="en-US" dirty="0"/>
              <a:t> </a:t>
            </a:r>
            <a:r>
              <a:rPr lang="en-US" dirty="0" err="1"/>
              <a:t>si</a:t>
            </a:r>
            <a:r>
              <a:rPr lang="en-US" dirty="0"/>
              <a:t> web</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Light"/>
                <a:ea typeface="+mn-ea"/>
                <a:cs typeface="+mn-cs"/>
              </a:rPr>
              <a:t>Suport curs utilizare Observatorul Copilului</a:t>
            </a:r>
            <a:endParaRPr kumimoji="0" lang="en-US" sz="1200" b="0" i="0" u="none" strike="noStrike" kern="1200" cap="none" spc="0" normalizeH="0" baseline="0" noProof="0" dirty="0">
              <a:ln>
                <a:noFill/>
              </a:ln>
              <a:effectLst/>
              <a:uLnTx/>
              <a:uFillTx/>
              <a:latin typeface="Calibri Light"/>
              <a:ea typeface="+mn-ea"/>
              <a:cs typeface="+mn-cs"/>
            </a:endParaRPr>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C1F77-72F5-43F8-9226-1DB1CB2C2D83}" type="slidenum">
              <a:rPr kumimoji="0" lang="en-US" sz="1200" b="0" i="0" u="none" strike="noStrike" kern="1200" cap="none" spc="0" normalizeH="0" baseline="0" noProof="0" smtClean="0">
                <a:ln>
                  <a:noFill/>
                </a:ln>
                <a:solidFill>
                  <a:srgbClr val="58585A"/>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58585A"/>
              </a:solidFill>
              <a:effectLst/>
              <a:uLnTx/>
              <a:uFillTx/>
              <a:latin typeface="Calibri Light"/>
              <a:ea typeface="+mn-ea"/>
              <a:cs typeface="+mn-cs"/>
            </a:endParaRPr>
          </a:p>
        </p:txBody>
      </p:sp>
      <p:sp>
        <p:nvSpPr>
          <p:cNvPr id="2" name="TextBox 1">
            <a:extLst>
              <a:ext uri="{FF2B5EF4-FFF2-40B4-BE49-F238E27FC236}">
                <a16:creationId xmlns:a16="http://schemas.microsoft.com/office/drawing/2014/main" xmlns="" id="{FE1F70F1-194F-7626-9D35-D2C9A9207E73}"/>
              </a:ext>
            </a:extLst>
          </p:cNvPr>
          <p:cNvSpPr txBox="1"/>
          <p:nvPr/>
        </p:nvSpPr>
        <p:spPr>
          <a:xfrm>
            <a:off x="9402417" y="1551008"/>
            <a:ext cx="247320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Cele patru activități principale din diagrama</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Completare</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chestionar</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Completare</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plan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servicii</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Aprobare</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plan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servicii</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Efectuare</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servicii</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ro-RO"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alaturata</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a:t>
            </a:r>
            <a:r>
              <a:rPr kumimoji="0" lang="ro-RO"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sunt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exemplificate</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 in slide-urile </a:t>
            </a:r>
            <a:r>
              <a:rPr kumimoji="0" lang="en-US" sz="2000" b="0" i="0" u="none" strike="noStrike" kern="1200" cap="none" spc="0" normalizeH="0" baseline="0" noProof="0" dirty="0" err="1">
                <a:ln>
                  <a:noFill/>
                </a:ln>
                <a:solidFill>
                  <a:srgbClr val="000000"/>
                </a:solidFill>
                <a:effectLst/>
                <a:uLnTx/>
                <a:uFillTx/>
                <a:latin typeface="Calibri Light"/>
                <a:ea typeface="SimSun" panose="02010600030101010101" pitchFamily="2" charset="-122"/>
                <a:cs typeface="Times New Roman" panose="02020603050405020304" pitchFamily="18" charset="0"/>
              </a:rPr>
              <a:t>urmatoare</a:t>
            </a:r>
            <a:r>
              <a:rPr kumimoji="0" lang="en-US" sz="2000" b="0" i="0" u="none" strike="noStrike" kern="1200" cap="none" spc="0" normalizeH="0" baseline="0" noProof="0" dirty="0">
                <a:ln>
                  <a:noFill/>
                </a:ln>
                <a:solidFill>
                  <a:srgbClr val="000000"/>
                </a:solidFill>
                <a:effectLst/>
                <a:uLnTx/>
                <a:uFillTx/>
                <a:latin typeface="Calibri Light"/>
                <a:ea typeface="SimSun" panose="02010600030101010101" pitchFamily="2" charset="-122"/>
                <a:cs typeface="Times New Roman" panose="02020603050405020304" pitchFamily="18" charset="0"/>
              </a:rPr>
              <a:t>.</a:t>
            </a:r>
            <a:endParaRPr kumimoji="0" lang="en-US" sz="2000" b="0" i="0" u="none" strike="noStrike" kern="1200" cap="none" spc="0" normalizeH="0" baseline="0" noProof="0" dirty="0">
              <a:ln>
                <a:noFill/>
              </a:ln>
              <a:solidFill>
                <a:srgbClr val="000000"/>
              </a:solidFill>
              <a:effectLst/>
              <a:uLnTx/>
              <a:uFillTx/>
              <a:latin typeface="Calibri Light"/>
              <a:ea typeface="+mn-ea"/>
              <a:cs typeface="+mn-cs"/>
            </a:endParaRPr>
          </a:p>
        </p:txBody>
      </p:sp>
      <p:pic>
        <p:nvPicPr>
          <p:cNvPr id="1028" name="Picture 4" descr="image">
            <a:extLst>
              <a:ext uri="{FF2B5EF4-FFF2-40B4-BE49-F238E27FC236}">
                <a16:creationId xmlns:a16="http://schemas.microsoft.com/office/drawing/2014/main" xmlns="" id="{B4649EDA-E719-DF9D-8FD4-12E9F608134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9677" y="1258665"/>
            <a:ext cx="9252739" cy="52383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4642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a:xfrm>
            <a:off x="695325" y="372268"/>
            <a:ext cx="8707092" cy="886397"/>
          </a:xfrm>
        </p:spPr>
        <p:txBody>
          <a:bodyPr/>
          <a:lstStyle/>
          <a:p>
            <a:r>
              <a:rPr lang="en-US" dirty="0"/>
              <a:t>07. </a:t>
            </a:r>
            <a:r>
              <a:rPr lang="en-US" dirty="0" err="1"/>
              <a:t>Aplicatia</a:t>
            </a:r>
            <a:r>
              <a:rPr lang="en-US" dirty="0"/>
              <a:t> </a:t>
            </a:r>
            <a:r>
              <a:rPr lang="en-US" dirty="0" err="1"/>
              <a:t>mobila</a:t>
            </a:r>
            <a:r>
              <a:rPr lang="en-US" dirty="0"/>
              <a:t> (2)</a:t>
            </a:r>
            <a:br>
              <a:rPr lang="en-US" dirty="0"/>
            </a:b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a:bodyPr>
          <a:lstStyle/>
          <a:p>
            <a:r>
              <a:rPr lang="en-US" b="1" dirty="0" err="1"/>
              <a:t>Responsabilitatile</a:t>
            </a:r>
            <a:r>
              <a:rPr lang="en-US" b="1" dirty="0"/>
              <a:t> </a:t>
            </a:r>
            <a:r>
              <a:rPr lang="ro-RO" b="1" dirty="0"/>
              <a:t> profesioniștilor de la nivel local</a:t>
            </a:r>
          </a:p>
          <a:p>
            <a:pPr lvl="1"/>
            <a:r>
              <a:rPr lang="ro-RO" sz="2000" dirty="0"/>
              <a:t>Identificarea copiilor vulnerabili din comunitate (diagnosticare)</a:t>
            </a:r>
          </a:p>
          <a:p>
            <a:pPr lvl="1"/>
            <a:r>
              <a:rPr lang="ro-RO" sz="2000" dirty="0"/>
              <a:t>Generarea pachetului minim de servicii pentru copiii vulnerabili identificați</a:t>
            </a:r>
          </a:p>
          <a:p>
            <a:pPr lvl="1"/>
            <a:r>
              <a:rPr lang="ro-RO" sz="2000" dirty="0"/>
              <a:t>Managementul serviciilor necesare pentru copii vulnerabili</a:t>
            </a:r>
            <a:endParaRPr lang="en-US" sz="2000" dirty="0"/>
          </a:p>
          <a:p>
            <a:pPr lvl="1"/>
            <a:endParaRPr lang="en-US" sz="2000" dirty="0"/>
          </a:p>
          <a:p>
            <a:pPr lvl="1"/>
            <a:endParaRPr lang="ro-RO" sz="2000" dirty="0"/>
          </a:p>
          <a:p>
            <a:r>
              <a:rPr lang="ro-RO" b="1" dirty="0"/>
              <a:t>Observatorul Copilului vă ajuta să:</a:t>
            </a:r>
          </a:p>
          <a:p>
            <a:pPr lvl="1"/>
            <a:r>
              <a:rPr lang="en-US" sz="2000" dirty="0" err="1"/>
              <a:t>Identificati</a:t>
            </a:r>
            <a:r>
              <a:rPr lang="en-US" sz="2000" dirty="0"/>
              <a:t> </a:t>
            </a:r>
            <a:r>
              <a:rPr lang="en-US" sz="2000" dirty="0" err="1"/>
              <a:t>si</a:t>
            </a:r>
            <a:r>
              <a:rPr lang="en-US" sz="2000" dirty="0"/>
              <a:t> </a:t>
            </a:r>
            <a:r>
              <a:rPr lang="en-US" sz="2000" dirty="0" err="1"/>
              <a:t>monitorizati</a:t>
            </a:r>
            <a:r>
              <a:rPr lang="en-US" sz="2000" dirty="0"/>
              <a:t> </a:t>
            </a:r>
            <a:r>
              <a:rPr lang="en-US" sz="2000" dirty="0" err="1"/>
              <a:t>usor</a:t>
            </a:r>
            <a:r>
              <a:rPr lang="en-US" sz="2000" dirty="0"/>
              <a:t> </a:t>
            </a:r>
            <a:r>
              <a:rPr lang="en-US" sz="2000" dirty="0" err="1"/>
              <a:t>situația</a:t>
            </a:r>
            <a:r>
              <a:rPr lang="en-US" sz="2000" dirty="0"/>
              <a:t> c</a:t>
            </a:r>
            <a:r>
              <a:rPr lang="ro-RO" sz="2000" dirty="0" err="1"/>
              <a:t>opii</a:t>
            </a:r>
            <a:r>
              <a:rPr lang="en-US" sz="2000" dirty="0"/>
              <a:t>lor</a:t>
            </a:r>
            <a:r>
              <a:rPr lang="ro-RO" sz="2000" dirty="0"/>
              <a:t> vulnerabili din comunitate – organizați pe gospodării</a:t>
            </a:r>
            <a:r>
              <a:rPr lang="en-US" sz="2000" dirty="0"/>
              <a:t> </a:t>
            </a:r>
            <a:r>
              <a:rPr lang="en-US" sz="2000" dirty="0" err="1"/>
              <a:t>și</a:t>
            </a:r>
            <a:r>
              <a:rPr lang="en-US" sz="2000" dirty="0"/>
              <a:t> a </a:t>
            </a:r>
            <a:r>
              <a:rPr lang="en-US" sz="2000" dirty="0" err="1"/>
              <a:t>modului</a:t>
            </a:r>
            <a:r>
              <a:rPr lang="en-US" sz="2000" dirty="0"/>
              <a:t> de </a:t>
            </a:r>
            <a:r>
              <a:rPr lang="en-US" sz="2000" dirty="0" err="1"/>
              <a:t>respectare</a:t>
            </a:r>
            <a:r>
              <a:rPr lang="en-US" sz="2000" dirty="0"/>
              <a:t> a </a:t>
            </a:r>
            <a:r>
              <a:rPr lang="en-US" sz="2000" dirty="0" err="1"/>
              <a:t>drepturilor</a:t>
            </a:r>
            <a:r>
              <a:rPr lang="en-US" sz="2000" dirty="0"/>
              <a:t> </a:t>
            </a:r>
            <a:r>
              <a:rPr lang="en-US" sz="2000" dirty="0" err="1"/>
              <a:t>acestora</a:t>
            </a:r>
            <a:endParaRPr lang="ro-RO" sz="2000" dirty="0"/>
          </a:p>
          <a:p>
            <a:pPr lvl="1"/>
            <a:r>
              <a:rPr lang="en-US" sz="2000" dirty="0" err="1"/>
              <a:t>Gestionati</a:t>
            </a:r>
            <a:r>
              <a:rPr lang="en-US" sz="2000" dirty="0"/>
              <a:t> </a:t>
            </a:r>
            <a:r>
              <a:rPr lang="en-US" sz="2000" dirty="0" err="1"/>
              <a:t>usor</a:t>
            </a:r>
            <a:r>
              <a:rPr lang="en-US" sz="2000" dirty="0"/>
              <a:t> </a:t>
            </a:r>
            <a:r>
              <a:rPr lang="en-US" sz="2000" dirty="0" err="1"/>
              <a:t>efectuarea</a:t>
            </a:r>
            <a:r>
              <a:rPr lang="en-US" sz="2000" dirty="0"/>
              <a:t> s</a:t>
            </a:r>
            <a:r>
              <a:rPr lang="ro-RO" sz="2000" dirty="0" err="1"/>
              <a:t>erviciil</a:t>
            </a:r>
            <a:r>
              <a:rPr lang="en-US" sz="2000" dirty="0"/>
              <a:t>or</a:t>
            </a:r>
            <a:r>
              <a:rPr lang="ro-RO" sz="2000" dirty="0"/>
              <a:t> pentru copiii vulnerabili din comunitate</a:t>
            </a:r>
            <a:endParaRPr lang="en-US" sz="2000" dirty="0"/>
          </a:p>
          <a:p>
            <a:pPr lvl="1"/>
            <a:r>
              <a:rPr lang="en-US" sz="2000" dirty="0" err="1"/>
              <a:t>Evaluati</a:t>
            </a:r>
            <a:r>
              <a:rPr lang="en-US" sz="2000" dirty="0"/>
              <a:t> </a:t>
            </a:r>
            <a:r>
              <a:rPr lang="en-US" sz="2000" dirty="0" err="1"/>
              <a:t>situațiile</a:t>
            </a:r>
            <a:r>
              <a:rPr lang="en-US" sz="2000" dirty="0"/>
              <a:t> care </a:t>
            </a:r>
            <a:r>
              <a:rPr lang="en-US" sz="2000" dirty="0" err="1"/>
              <a:t>impun</a:t>
            </a:r>
            <a:r>
              <a:rPr lang="en-US" sz="2000" dirty="0"/>
              <a:t> </a:t>
            </a:r>
            <a:r>
              <a:rPr lang="en-US" sz="2000" dirty="0" err="1"/>
              <a:t>acordarea</a:t>
            </a:r>
            <a:r>
              <a:rPr lang="en-US" sz="2000" dirty="0"/>
              <a:t> de </a:t>
            </a:r>
            <a:r>
              <a:rPr lang="en-US" sz="2000" dirty="0" err="1"/>
              <a:t>servicii</a:t>
            </a:r>
            <a:r>
              <a:rPr lang="en-US" sz="2000" dirty="0"/>
              <a:t> </a:t>
            </a:r>
            <a:r>
              <a:rPr lang="en-US" sz="2000" dirty="0" err="1"/>
              <a:t>și</a:t>
            </a:r>
            <a:r>
              <a:rPr lang="en-US" sz="2000" dirty="0"/>
              <a:t>/</a:t>
            </a:r>
            <a:r>
              <a:rPr lang="en-US" sz="2000" dirty="0" err="1"/>
              <a:t>sau</a:t>
            </a:r>
            <a:r>
              <a:rPr lang="en-US" sz="2000" dirty="0"/>
              <a:t> </a:t>
            </a:r>
            <a:r>
              <a:rPr lang="en-US" sz="2000" dirty="0" err="1"/>
              <a:t>prestații</a:t>
            </a:r>
            <a:r>
              <a:rPr lang="en-US" sz="2000" dirty="0"/>
              <a:t> </a:t>
            </a:r>
            <a:r>
              <a:rPr lang="en-US" sz="2000" dirty="0" err="1"/>
              <a:t>sociale</a:t>
            </a:r>
            <a:endParaRPr lang="en-US" sz="2000" dirty="0"/>
          </a:p>
          <a:p>
            <a:pPr lvl="1"/>
            <a:r>
              <a:rPr lang="en-US" sz="2000" dirty="0" err="1"/>
              <a:t>Realizati</a:t>
            </a:r>
            <a:r>
              <a:rPr lang="en-US" sz="2000" dirty="0"/>
              <a:t> </a:t>
            </a:r>
            <a:r>
              <a:rPr lang="en-US" sz="2000" dirty="0" err="1"/>
              <a:t>si</a:t>
            </a:r>
            <a:r>
              <a:rPr lang="en-US" sz="2000" dirty="0"/>
              <a:t> </a:t>
            </a:r>
            <a:r>
              <a:rPr lang="en-US" sz="2000" dirty="0" err="1"/>
              <a:t>gestionati</a:t>
            </a:r>
            <a:r>
              <a:rPr lang="en-US" sz="2000" dirty="0"/>
              <a:t> </a:t>
            </a:r>
            <a:r>
              <a:rPr lang="en-US" sz="2000" dirty="0" err="1"/>
              <a:t>Planul</a:t>
            </a:r>
            <a:r>
              <a:rPr lang="en-US" sz="2000" dirty="0"/>
              <a:t> de </a:t>
            </a:r>
            <a:r>
              <a:rPr lang="en-US" sz="2000" dirty="0" err="1"/>
              <a:t>servicii</a:t>
            </a:r>
            <a:r>
              <a:rPr lang="en-US" sz="2000" dirty="0"/>
              <a:t> (</a:t>
            </a:r>
            <a:r>
              <a:rPr lang="en-US" sz="2000" dirty="0" err="1"/>
              <a:t>sociale</a:t>
            </a:r>
            <a:r>
              <a:rPr lang="en-US" sz="2000" dirty="0"/>
              <a:t>, </a:t>
            </a:r>
            <a:r>
              <a:rPr lang="en-US" sz="2000" dirty="0" err="1"/>
              <a:t>medicale</a:t>
            </a:r>
            <a:r>
              <a:rPr lang="en-US" sz="2000" dirty="0"/>
              <a:t>, educative) </a:t>
            </a:r>
            <a:r>
              <a:rPr lang="en-US" sz="2000" dirty="0" err="1"/>
              <a:t>și</a:t>
            </a:r>
            <a:r>
              <a:rPr lang="en-US" sz="2000" dirty="0"/>
              <a:t> </a:t>
            </a:r>
            <a:r>
              <a:rPr lang="en-US" sz="2000" dirty="0" err="1"/>
              <a:t>beneficii</a:t>
            </a:r>
            <a:r>
              <a:rPr lang="en-US" sz="2000" dirty="0"/>
              <a:t> </a:t>
            </a:r>
            <a:r>
              <a:rPr lang="en-US" sz="2000" dirty="0" err="1"/>
              <a:t>sociale</a:t>
            </a:r>
            <a:r>
              <a:rPr lang="en-US" sz="2000" dirty="0"/>
              <a:t> </a:t>
            </a:r>
            <a:r>
              <a:rPr lang="en-US" sz="2000" dirty="0" err="1"/>
              <a:t>acordate</a:t>
            </a:r>
            <a:r>
              <a:rPr lang="en-US" sz="2000" dirty="0"/>
              <a:t> </a:t>
            </a:r>
            <a:r>
              <a:rPr lang="en-US" sz="2000" dirty="0" err="1"/>
              <a:t>familiilor</a:t>
            </a:r>
            <a:r>
              <a:rPr lang="en-US" sz="2000" dirty="0"/>
              <a:t> care au </a:t>
            </a:r>
            <a:r>
              <a:rPr lang="en-US" sz="2000" dirty="0" err="1"/>
              <a:t>copii</a:t>
            </a:r>
            <a:r>
              <a:rPr lang="en-US" sz="2000" dirty="0"/>
              <a:t> in </a:t>
            </a:r>
            <a:r>
              <a:rPr lang="en-US" sz="2000" dirty="0" err="1"/>
              <a:t>situatii</a:t>
            </a:r>
            <a:r>
              <a:rPr lang="en-US" sz="2000" dirty="0"/>
              <a:t> </a:t>
            </a:r>
            <a:r>
              <a:rPr lang="en-US" sz="2000" dirty="0" err="1"/>
              <a:t>vulnerabile</a:t>
            </a:r>
            <a:r>
              <a:rPr lang="en-US" sz="2000" dirty="0"/>
              <a:t>  </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41</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en-US" b="1" dirty="0" err="1"/>
              <a:t>Responsabilitatile</a:t>
            </a:r>
            <a:r>
              <a:rPr lang="ro-RO" b="1" dirty="0"/>
              <a:t> profesioniștilor de la nivel local</a:t>
            </a:r>
          </a:p>
        </p:txBody>
      </p:sp>
    </p:spTree>
    <p:extLst>
      <p:ext uri="{BB962C8B-B14F-4D97-AF65-F5344CB8AC3E}">
        <p14:creationId xmlns:p14="http://schemas.microsoft.com/office/powerpoint/2010/main" xmlns="" val="1558128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a:xfrm>
            <a:off x="695325" y="372268"/>
            <a:ext cx="8707092" cy="886397"/>
          </a:xfrm>
        </p:spPr>
        <p:txBody>
          <a:bodyPr/>
          <a:lstStyle/>
          <a:p>
            <a:r>
              <a:rPr lang="en-US" dirty="0"/>
              <a:t>07. </a:t>
            </a:r>
            <a:r>
              <a:rPr lang="en-US" dirty="0" err="1"/>
              <a:t>Aplicatia</a:t>
            </a:r>
            <a:r>
              <a:rPr lang="en-US" dirty="0"/>
              <a:t> </a:t>
            </a:r>
            <a:r>
              <a:rPr lang="en-US" dirty="0" err="1"/>
              <a:t>mobila</a:t>
            </a:r>
            <a:r>
              <a:rPr lang="en-US" dirty="0"/>
              <a:t> (3)</a:t>
            </a:r>
            <a:br>
              <a:rPr lang="en-US" dirty="0"/>
            </a:br>
            <a:r>
              <a:rPr lang="ro-RO" dirty="0"/>
              <a:t>Utilizare</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158237" y="1448915"/>
            <a:ext cx="7237410" cy="4922054"/>
          </a:xfrm>
        </p:spPr>
        <p:txBody>
          <a:bodyPr>
            <a:normAutofit/>
          </a:bodyPr>
          <a:lstStyle/>
          <a:p>
            <a:endParaRPr lang="en-US" dirty="0"/>
          </a:p>
          <a:p>
            <a:r>
              <a:rPr lang="ro-RO" b="1" dirty="0"/>
              <a:t>Răspunde nevoilor asistenților sociali/tehnicienilor în asistență socială în activitatea de preve</a:t>
            </a:r>
            <a:r>
              <a:rPr lang="en-US" b="1" dirty="0"/>
              <a:t>n</a:t>
            </a:r>
            <a:r>
              <a:rPr lang="ro-RO" b="1" dirty="0"/>
              <a:t>ire</a:t>
            </a:r>
            <a:endParaRPr lang="en-US" b="1" dirty="0"/>
          </a:p>
          <a:p>
            <a:endParaRPr lang="ro-RO" dirty="0"/>
          </a:p>
          <a:p>
            <a:r>
              <a:rPr lang="ro-RO" dirty="0"/>
              <a:t>Pașii aplicației</a:t>
            </a:r>
            <a:endParaRPr lang="en-US" dirty="0"/>
          </a:p>
          <a:p>
            <a:pPr lvl="1"/>
            <a:r>
              <a:rPr lang="en-US" sz="2400" b="1" dirty="0" err="1"/>
              <a:t>Conectare</a:t>
            </a:r>
            <a:r>
              <a:rPr lang="en-US" sz="2400" b="1" dirty="0"/>
              <a:t> la </a:t>
            </a:r>
            <a:r>
              <a:rPr lang="en-US" sz="2400" b="1" dirty="0" err="1"/>
              <a:t>retea</a:t>
            </a:r>
            <a:r>
              <a:rPr lang="en-US" sz="2400" b="1" dirty="0"/>
              <a:t> WI-FI </a:t>
            </a:r>
          </a:p>
          <a:p>
            <a:pPr lvl="1"/>
            <a:r>
              <a:rPr lang="en-US" sz="2000" dirty="0" err="1"/>
              <a:t>Conectare</a:t>
            </a:r>
            <a:r>
              <a:rPr lang="en-US" sz="2000" dirty="0"/>
              <a:t> la </a:t>
            </a:r>
            <a:r>
              <a:rPr lang="en-US" sz="2000" dirty="0" err="1"/>
              <a:t>clientul</a:t>
            </a:r>
            <a:r>
              <a:rPr lang="en-US" sz="2000" dirty="0"/>
              <a:t> VPN * </a:t>
            </a:r>
            <a:r>
              <a:rPr lang="en-US" sz="2000" b="1" dirty="0"/>
              <a:t>(</a:t>
            </a:r>
            <a:r>
              <a:rPr lang="en-US" sz="2000" b="1" dirty="0" err="1"/>
              <a:t>folosita</a:t>
            </a:r>
            <a:r>
              <a:rPr lang="en-US" sz="2000" b="1" dirty="0"/>
              <a:t> </a:t>
            </a:r>
            <a:r>
              <a:rPr lang="en-US" sz="2000" b="1" dirty="0" err="1"/>
              <a:t>temporar</a:t>
            </a:r>
            <a:r>
              <a:rPr lang="en-US" sz="2000" b="1" dirty="0"/>
              <a:t> </a:t>
            </a:r>
            <a:r>
              <a:rPr lang="en-US" sz="2000" b="1" dirty="0" err="1"/>
              <a:t>pentru</a:t>
            </a:r>
            <a:r>
              <a:rPr lang="en-US" sz="2000" b="1" dirty="0"/>
              <a:t> </a:t>
            </a:r>
            <a:r>
              <a:rPr lang="en-US" sz="2000" b="1" dirty="0" err="1"/>
              <a:t>instruire</a:t>
            </a:r>
            <a:r>
              <a:rPr lang="en-US" sz="2000" b="1" dirty="0"/>
              <a:t>)</a:t>
            </a:r>
            <a:endParaRPr lang="ro-RO" sz="2000" b="1" dirty="0"/>
          </a:p>
          <a:p>
            <a:pPr lvl="1"/>
            <a:r>
              <a:rPr lang="en-US" sz="2000" dirty="0" err="1"/>
              <a:t>Creare</a:t>
            </a:r>
            <a:r>
              <a:rPr lang="en-US" sz="2000" dirty="0"/>
              <a:t> </a:t>
            </a:r>
            <a:r>
              <a:rPr lang="en-US" sz="2000" dirty="0" err="1"/>
              <a:t>cont</a:t>
            </a:r>
            <a:r>
              <a:rPr lang="en-US" sz="2000" dirty="0"/>
              <a:t> in </a:t>
            </a:r>
            <a:r>
              <a:rPr lang="en-US" sz="2000" dirty="0" err="1"/>
              <a:t>aplicatie</a:t>
            </a:r>
            <a:endParaRPr lang="en-US" sz="2000" dirty="0"/>
          </a:p>
          <a:p>
            <a:pPr lvl="1"/>
            <a:r>
              <a:rPr lang="en-US" sz="2000" dirty="0" err="1"/>
              <a:t>Accesare</a:t>
            </a:r>
            <a:r>
              <a:rPr lang="en-US" sz="2000" dirty="0"/>
              <a:t> </a:t>
            </a:r>
            <a:r>
              <a:rPr lang="en-US" sz="2000" dirty="0" err="1"/>
              <a:t>aplicatie</a:t>
            </a:r>
            <a:r>
              <a:rPr lang="en-US" sz="2000" dirty="0"/>
              <a:t> </a:t>
            </a:r>
            <a:r>
              <a:rPr lang="en-US" sz="2000" dirty="0" err="1"/>
              <a:t>si</a:t>
            </a:r>
            <a:r>
              <a:rPr lang="en-US" sz="2000" dirty="0"/>
              <a:t> </a:t>
            </a:r>
            <a:r>
              <a:rPr lang="ro-RO" sz="2000" dirty="0"/>
              <a:t>Log in</a:t>
            </a:r>
          </a:p>
          <a:p>
            <a:pPr lvl="1"/>
            <a:r>
              <a:rPr lang="ro-RO" sz="2000" dirty="0"/>
              <a:t>Adăugare gospodărie – GPS</a:t>
            </a:r>
          </a:p>
          <a:p>
            <a:pPr lvl="1"/>
            <a:r>
              <a:rPr lang="ro-RO" sz="2000" dirty="0"/>
              <a:t>Diagnosticare: tipuri de întrebări</a:t>
            </a:r>
          </a:p>
          <a:p>
            <a:pPr lvl="1"/>
            <a:r>
              <a:rPr lang="ro-RO" sz="2000" dirty="0"/>
              <a:t>Finalizarea diagnosticării și vizualizare rezultat</a:t>
            </a:r>
          </a:p>
          <a:p>
            <a:pPr lvl="1"/>
            <a:r>
              <a:rPr lang="ro-RO" sz="2000" dirty="0"/>
              <a:t>Serviciile</a:t>
            </a:r>
            <a:r>
              <a:rPr lang="en-US" sz="2000" dirty="0"/>
              <a:t> care </a:t>
            </a:r>
            <a:r>
              <a:rPr lang="en-US" sz="2000" dirty="0" err="1"/>
              <a:t>trebuie</a:t>
            </a:r>
            <a:r>
              <a:rPr lang="en-US" sz="2000" dirty="0"/>
              <a:t> </a:t>
            </a:r>
            <a:r>
              <a:rPr lang="en-US" sz="2000" dirty="0" err="1"/>
              <a:t>efectuate</a:t>
            </a:r>
            <a:r>
              <a:rPr lang="en-US" sz="2000" dirty="0"/>
              <a:t> </a:t>
            </a:r>
            <a:endParaRPr lang="ro-RO" sz="20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42</a:t>
            </a:fld>
            <a:endParaRPr lang="en-US" dirty="0"/>
          </a:p>
        </p:txBody>
      </p:sp>
      <p:pic>
        <p:nvPicPr>
          <p:cNvPr id="9" name="Picture 8">
            <a:extLst>
              <a:ext uri="{FF2B5EF4-FFF2-40B4-BE49-F238E27FC236}">
                <a16:creationId xmlns:a16="http://schemas.microsoft.com/office/drawing/2014/main" xmlns="" id="{AD8BD8B6-5199-00AD-AA9C-2964E7E00CFD}"/>
              </a:ext>
            </a:extLst>
          </p:cNvPr>
          <p:cNvPicPr>
            <a:picLocks noChangeAspect="1"/>
          </p:cNvPicPr>
          <p:nvPr/>
        </p:nvPicPr>
        <p:blipFill>
          <a:blip r:embed="rId3"/>
          <a:stretch>
            <a:fillRect/>
          </a:stretch>
        </p:blipFill>
        <p:spPr>
          <a:xfrm>
            <a:off x="7763731" y="3805119"/>
            <a:ext cx="3641588" cy="2563678"/>
          </a:xfrm>
          <a:prstGeom prst="rect">
            <a:avLst/>
          </a:prstGeom>
        </p:spPr>
      </p:pic>
      <p:pic>
        <p:nvPicPr>
          <p:cNvPr id="4" name="Picture 3">
            <a:extLst>
              <a:ext uri="{FF2B5EF4-FFF2-40B4-BE49-F238E27FC236}">
                <a16:creationId xmlns:a16="http://schemas.microsoft.com/office/drawing/2014/main" xmlns="" id="{678FCBE0-C8E2-9FC1-6E00-9053962947B8}"/>
              </a:ext>
            </a:extLst>
          </p:cNvPr>
          <p:cNvPicPr>
            <a:picLocks noChangeAspect="1"/>
          </p:cNvPicPr>
          <p:nvPr/>
        </p:nvPicPr>
        <p:blipFill>
          <a:blip r:embed="rId4"/>
          <a:stretch>
            <a:fillRect/>
          </a:stretch>
        </p:blipFill>
        <p:spPr>
          <a:xfrm>
            <a:off x="7587592" y="845621"/>
            <a:ext cx="3993866" cy="2769247"/>
          </a:xfrm>
          <a:prstGeom prst="rect">
            <a:avLst/>
          </a:prstGeom>
        </p:spPr>
      </p:pic>
    </p:spTree>
    <p:extLst>
      <p:ext uri="{BB962C8B-B14F-4D97-AF65-F5344CB8AC3E}">
        <p14:creationId xmlns:p14="http://schemas.microsoft.com/office/powerpoint/2010/main" xmlns="" val="402566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a:xfrm>
            <a:off x="695325" y="372268"/>
            <a:ext cx="8707092" cy="886397"/>
          </a:xfrm>
        </p:spPr>
        <p:txBody>
          <a:bodyPr/>
          <a:lstStyle/>
          <a:p>
            <a:r>
              <a:rPr lang="en-US" dirty="0"/>
              <a:t>07. </a:t>
            </a:r>
            <a:r>
              <a:rPr lang="en-US" dirty="0" err="1"/>
              <a:t>Aplicatia</a:t>
            </a:r>
            <a:r>
              <a:rPr lang="en-US" dirty="0"/>
              <a:t> </a:t>
            </a:r>
            <a:r>
              <a:rPr lang="en-US" dirty="0" err="1"/>
              <a:t>mobila</a:t>
            </a:r>
            <a:r>
              <a:rPr lang="en-US" dirty="0"/>
              <a:t> (4) </a:t>
            </a:r>
            <a:br>
              <a:rPr lang="en-US" dirty="0"/>
            </a:br>
            <a:r>
              <a:rPr lang="en-US" dirty="0" err="1"/>
              <a:t>Conectarea</a:t>
            </a:r>
            <a:r>
              <a:rPr lang="en-US" dirty="0"/>
              <a:t> cu </a:t>
            </a:r>
            <a:r>
              <a:rPr lang="en-US" dirty="0" err="1"/>
              <a:t>clientul</a:t>
            </a:r>
            <a:r>
              <a:rPr lang="en-US" dirty="0"/>
              <a:t> VPN (FortiClient VPN)</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43</a:t>
            </a:fld>
            <a:endParaRPr lang="en-US" dirty="0"/>
          </a:p>
        </p:txBody>
      </p:sp>
      <p:sp>
        <p:nvSpPr>
          <p:cNvPr id="6" name="TextBox 5">
            <a:extLst>
              <a:ext uri="{FF2B5EF4-FFF2-40B4-BE49-F238E27FC236}">
                <a16:creationId xmlns:a16="http://schemas.microsoft.com/office/drawing/2014/main" xmlns="" id="{3F093E77-DA6D-17F0-0671-5C0AC20F1036}"/>
              </a:ext>
            </a:extLst>
          </p:cNvPr>
          <p:cNvSpPr txBox="1"/>
          <p:nvPr/>
        </p:nvSpPr>
        <p:spPr>
          <a:xfrm>
            <a:off x="6871063" y="4903405"/>
            <a:ext cx="4898571" cy="1446550"/>
          </a:xfrm>
          <a:prstGeom prst="rect">
            <a:avLst/>
          </a:prstGeom>
          <a:noFill/>
        </p:spPr>
        <p:txBody>
          <a:bodyPr wrap="square" rtlCol="0">
            <a:spAutoFit/>
          </a:bodyPr>
          <a:lstStyle/>
          <a:p>
            <a:r>
              <a:rPr lang="en-US" sz="2000" dirty="0" err="1"/>
              <a:t>Pentru</a:t>
            </a:r>
            <a:r>
              <a:rPr lang="en-US" sz="2000" dirty="0"/>
              <a:t> a </a:t>
            </a:r>
            <a:r>
              <a:rPr lang="en-US" sz="2000" dirty="0" err="1"/>
              <a:t>va</a:t>
            </a:r>
            <a:r>
              <a:rPr lang="en-US" sz="2000" dirty="0"/>
              <a:t> </a:t>
            </a:r>
            <a:r>
              <a:rPr lang="en-US" sz="2000" dirty="0" err="1"/>
              <a:t>conecta</a:t>
            </a:r>
            <a:r>
              <a:rPr lang="en-US" sz="2000" dirty="0"/>
              <a:t> la VPN, </a:t>
            </a:r>
            <a:r>
              <a:rPr lang="en-US" sz="2000" dirty="0" err="1"/>
              <a:t>fiecare</a:t>
            </a:r>
            <a:r>
              <a:rPr lang="en-US" sz="2000" dirty="0"/>
              <a:t> </a:t>
            </a:r>
            <a:r>
              <a:rPr lang="en-US" sz="2000" dirty="0" err="1"/>
              <a:t>utilizator</a:t>
            </a:r>
            <a:r>
              <a:rPr lang="en-US" sz="2000" dirty="0"/>
              <a:t> </a:t>
            </a:r>
            <a:r>
              <a:rPr lang="en-US" sz="2000" dirty="0" err="1"/>
              <a:t>va</a:t>
            </a:r>
            <a:r>
              <a:rPr lang="en-US" sz="2000" dirty="0"/>
              <a:t> </a:t>
            </a:r>
            <a:r>
              <a:rPr lang="en-US" sz="2000" dirty="0" err="1"/>
              <a:t>folosi</a:t>
            </a:r>
            <a:r>
              <a:rPr lang="en-US" sz="2000" dirty="0"/>
              <a:t>:</a:t>
            </a:r>
          </a:p>
          <a:p>
            <a:r>
              <a:rPr lang="en-US" sz="2400" dirty="0"/>
              <a:t>username-</a:t>
            </a:r>
            <a:r>
              <a:rPr lang="en-US" sz="2400" dirty="0" err="1"/>
              <a:t>ul</a:t>
            </a:r>
            <a:r>
              <a:rPr lang="en-US" sz="2400" dirty="0"/>
              <a:t> </a:t>
            </a:r>
            <a:r>
              <a:rPr lang="en-US" sz="2400" b="1" dirty="0" err="1"/>
              <a:t>test.ong</a:t>
            </a:r>
            <a:r>
              <a:rPr lang="en-US" sz="2400" b="1" dirty="0" err="1">
                <a:highlight>
                  <a:srgbClr val="FFFF00"/>
                </a:highlight>
              </a:rPr>
              <a:t>JJ</a:t>
            </a:r>
            <a:endParaRPr lang="en-US" sz="2400" b="1" dirty="0">
              <a:highlight>
                <a:srgbClr val="FFFF00"/>
              </a:highlight>
            </a:endParaRPr>
          </a:p>
          <a:p>
            <a:r>
              <a:rPr lang="en-US" sz="2400" dirty="0" err="1"/>
              <a:t>si</a:t>
            </a:r>
            <a:r>
              <a:rPr lang="en-US" sz="2400" dirty="0"/>
              <a:t> </a:t>
            </a:r>
            <a:r>
              <a:rPr lang="en-US" sz="2400" dirty="0" err="1"/>
              <a:t>parola</a:t>
            </a:r>
            <a:r>
              <a:rPr lang="en-US" sz="2400" dirty="0"/>
              <a:t> </a:t>
            </a:r>
            <a:r>
              <a:rPr lang="en-US" sz="2400" b="1" dirty="0"/>
              <a:t>Password1!</a:t>
            </a:r>
            <a:endParaRPr lang="en-US" sz="2400" dirty="0"/>
          </a:p>
        </p:txBody>
      </p:sp>
      <p:pic>
        <p:nvPicPr>
          <p:cNvPr id="7" name="Picture 6">
            <a:extLst>
              <a:ext uri="{FF2B5EF4-FFF2-40B4-BE49-F238E27FC236}">
                <a16:creationId xmlns:a16="http://schemas.microsoft.com/office/drawing/2014/main" xmlns="" id="{9F865003-BFA2-F3A5-8E7F-5B4CFDA1ADFF}"/>
              </a:ext>
            </a:extLst>
          </p:cNvPr>
          <p:cNvPicPr>
            <a:picLocks noChangeAspect="1"/>
          </p:cNvPicPr>
          <p:nvPr/>
        </p:nvPicPr>
        <p:blipFill>
          <a:blip r:embed="rId3"/>
          <a:stretch>
            <a:fillRect/>
          </a:stretch>
        </p:blipFill>
        <p:spPr>
          <a:xfrm>
            <a:off x="357916" y="1467071"/>
            <a:ext cx="4259369" cy="2894137"/>
          </a:xfrm>
          <a:prstGeom prst="rect">
            <a:avLst/>
          </a:prstGeom>
        </p:spPr>
      </p:pic>
      <p:pic>
        <p:nvPicPr>
          <p:cNvPr id="9" name="Picture 8">
            <a:extLst>
              <a:ext uri="{FF2B5EF4-FFF2-40B4-BE49-F238E27FC236}">
                <a16:creationId xmlns:a16="http://schemas.microsoft.com/office/drawing/2014/main" xmlns="" id="{4ED10012-8488-2363-5B00-FEB4D2A5B890}"/>
              </a:ext>
            </a:extLst>
          </p:cNvPr>
          <p:cNvPicPr>
            <a:picLocks noChangeAspect="1"/>
          </p:cNvPicPr>
          <p:nvPr/>
        </p:nvPicPr>
        <p:blipFill>
          <a:blip r:embed="rId4"/>
          <a:stretch>
            <a:fillRect/>
          </a:stretch>
        </p:blipFill>
        <p:spPr>
          <a:xfrm>
            <a:off x="6753495" y="1446763"/>
            <a:ext cx="4516235" cy="3224452"/>
          </a:xfrm>
          <a:prstGeom prst="rect">
            <a:avLst/>
          </a:prstGeom>
        </p:spPr>
      </p:pic>
      <p:sp>
        <p:nvSpPr>
          <p:cNvPr id="2" name="TextBox 1">
            <a:extLst>
              <a:ext uri="{FF2B5EF4-FFF2-40B4-BE49-F238E27FC236}">
                <a16:creationId xmlns:a16="http://schemas.microsoft.com/office/drawing/2014/main" xmlns="" id="{C76A8E58-6B5B-F0CC-CFA1-8B6F0673A806}"/>
              </a:ext>
            </a:extLst>
          </p:cNvPr>
          <p:cNvSpPr txBox="1"/>
          <p:nvPr/>
        </p:nvSpPr>
        <p:spPr>
          <a:xfrm>
            <a:off x="295647" y="4569614"/>
            <a:ext cx="6457847" cy="1231106"/>
          </a:xfrm>
          <a:prstGeom prst="rect">
            <a:avLst/>
          </a:prstGeom>
          <a:noFill/>
        </p:spPr>
        <p:txBody>
          <a:bodyPr wrap="square" rtlCol="0">
            <a:spAutoFit/>
          </a:bodyPr>
          <a:lstStyle/>
          <a:p>
            <a:endParaRPr lang="en-US" dirty="0"/>
          </a:p>
          <a:p>
            <a:r>
              <a:rPr lang="en-US" b="1" dirty="0"/>
              <a:t>Connect</a:t>
            </a:r>
          </a:p>
          <a:p>
            <a:endParaRPr lang="en-US" b="1" dirty="0"/>
          </a:p>
          <a:p>
            <a:r>
              <a:rPr lang="en-US" sz="2000" b="1" dirty="0" err="1"/>
              <a:t>Dupa</a:t>
            </a:r>
            <a:r>
              <a:rPr lang="en-US" sz="2000" b="1" dirty="0"/>
              <a:t> </a:t>
            </a:r>
            <a:r>
              <a:rPr lang="en-US" sz="2000" b="1" dirty="0" err="1"/>
              <a:t>conectare</a:t>
            </a:r>
            <a:r>
              <a:rPr lang="en-US" sz="2000" b="1" dirty="0"/>
              <a:t>, se </a:t>
            </a:r>
            <a:r>
              <a:rPr lang="en-US" sz="2000" b="1" dirty="0" err="1"/>
              <a:t>apasa</a:t>
            </a:r>
            <a:r>
              <a:rPr lang="en-US" sz="2000" b="1" dirty="0"/>
              <a:t> </a:t>
            </a:r>
            <a:r>
              <a:rPr lang="en-US" sz="2000" b="1" dirty="0" err="1"/>
              <a:t>butonul</a:t>
            </a:r>
            <a:r>
              <a:rPr lang="en-US" sz="2000" b="1" dirty="0"/>
              <a:t> </a:t>
            </a:r>
            <a:r>
              <a:rPr lang="en-US" sz="2000" b="1" dirty="0">
                <a:highlight>
                  <a:srgbClr val="FFFF00"/>
                </a:highlight>
              </a:rPr>
              <a:t>‘-’</a:t>
            </a:r>
            <a:r>
              <a:rPr lang="en-US" sz="2000" b="1" dirty="0"/>
              <a:t> din lateral </a:t>
            </a:r>
            <a:r>
              <a:rPr lang="en-US" sz="2000" b="1" dirty="0" err="1"/>
              <a:t>dreapta</a:t>
            </a:r>
            <a:r>
              <a:rPr lang="en-US" sz="2000" b="1" dirty="0"/>
              <a:t> </a:t>
            </a:r>
            <a:r>
              <a:rPr lang="en-US" sz="2000" b="1" dirty="0" err="1"/>
              <a:t>jos</a:t>
            </a:r>
            <a:endParaRPr lang="en-US" sz="2000" b="1" dirty="0"/>
          </a:p>
        </p:txBody>
      </p:sp>
    </p:spTree>
    <p:extLst>
      <p:ext uri="{BB962C8B-B14F-4D97-AF65-F5344CB8AC3E}">
        <p14:creationId xmlns:p14="http://schemas.microsoft.com/office/powerpoint/2010/main" xmlns="" val="2844046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bwMode="auto">
          <a:xfrm>
            <a:off x="695325" y="372268"/>
            <a:ext cx="8707092" cy="1329595"/>
          </a:xfrm>
        </p:spPr>
        <p:txBody>
          <a:bodyPr/>
          <a:lstStyle/>
          <a:p>
            <a:r>
              <a:rPr lang="en-US" dirty="0"/>
              <a:t/>
            </a:r>
            <a:br>
              <a:rPr lang="en-US" dirty="0"/>
            </a:br>
            <a:r>
              <a:rPr lang="en-US" dirty="0"/>
              <a:t>07. </a:t>
            </a:r>
            <a:r>
              <a:rPr lang="en-US" dirty="0" err="1"/>
              <a:t>Aplicatia</a:t>
            </a:r>
            <a:r>
              <a:rPr lang="en-US" dirty="0"/>
              <a:t> </a:t>
            </a:r>
            <a:r>
              <a:rPr lang="en-US" dirty="0" err="1"/>
              <a:t>mobila</a:t>
            </a:r>
            <a:r>
              <a:rPr lang="en-US" dirty="0"/>
              <a:t> (5) </a:t>
            </a:r>
            <a:br>
              <a:rPr lang="en-US" dirty="0"/>
            </a:b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bwMode="auto">
          <a:xfrm>
            <a:off x="72909" y="1917531"/>
            <a:ext cx="6997148" cy="4077183"/>
          </a:xfrm>
        </p:spPr>
        <p:txBody>
          <a:bodyPr>
            <a:normAutofit fontScale="92500" lnSpcReduction="20000"/>
          </a:bodyPr>
          <a:lstStyle/>
          <a:p>
            <a:pPr marL="342900" lvl="0" indent="-342900" algn="l" rtl="0">
              <a:lnSpc>
                <a:spcPct val="90000"/>
              </a:lnSpc>
              <a:spcBef>
                <a:spcPts val="750"/>
              </a:spcBef>
              <a:spcAft>
                <a:spcPts val="0"/>
              </a:spcAft>
              <a:buClr>
                <a:schemeClr val="dk1"/>
              </a:buClr>
              <a:buSzPts val="1950"/>
              <a:buFont typeface="Noto Sans Symbols"/>
              <a:buChar char="−"/>
            </a:pPr>
            <a:r>
              <a:rPr lang="en-US" sz="2200" dirty="0" err="1"/>
              <a:t>Deschideți</a:t>
            </a:r>
            <a:r>
              <a:rPr lang="en-US" sz="2200" dirty="0"/>
              <a:t> Google Chrome</a:t>
            </a:r>
          </a:p>
          <a:p>
            <a:pPr marL="342900" lvl="0" indent="-342900" algn="l" rtl="0">
              <a:lnSpc>
                <a:spcPct val="90000"/>
              </a:lnSpc>
              <a:spcBef>
                <a:spcPts val="750"/>
              </a:spcBef>
              <a:spcAft>
                <a:spcPts val="0"/>
              </a:spcAft>
              <a:buClr>
                <a:schemeClr val="dk1"/>
              </a:buClr>
              <a:buSzPts val="1950"/>
              <a:buFont typeface="Noto Sans Symbols"/>
              <a:buChar char="−"/>
            </a:pPr>
            <a:r>
              <a:rPr lang="en-US" sz="2600" b="1" dirty="0" err="1"/>
              <a:t>Scrieți</a:t>
            </a:r>
            <a:r>
              <a:rPr lang="en-US" sz="2600" b="1" dirty="0"/>
              <a:t> </a:t>
            </a:r>
            <a:r>
              <a:rPr lang="en-US" sz="2600" b="1" dirty="0" err="1"/>
              <a:t>adresa</a:t>
            </a:r>
            <a:r>
              <a:rPr lang="en-US" sz="2600" b="1" dirty="0"/>
              <a:t> </a:t>
            </a:r>
            <a:r>
              <a:rPr lang="en-US" sz="2600" b="1" u="sng" dirty="0">
                <a:hlinkClick r:id="rId3"/>
              </a:rPr>
              <a:t>https://test-aurora-web.sina.local/#/new</a:t>
            </a:r>
            <a:endParaRPr lang="en-US" sz="2600" b="1" u="sng" dirty="0"/>
          </a:p>
          <a:p>
            <a:pPr marL="0" lvl="0" indent="0" algn="l" rtl="0">
              <a:lnSpc>
                <a:spcPct val="90000"/>
              </a:lnSpc>
              <a:spcBef>
                <a:spcPts val="750"/>
              </a:spcBef>
              <a:spcAft>
                <a:spcPts val="0"/>
              </a:spcAft>
              <a:buClr>
                <a:schemeClr val="dk1"/>
              </a:buClr>
              <a:buSzPts val="1950"/>
              <a:buNone/>
            </a:pPr>
            <a:endParaRPr lang="en-US" sz="1950" u="sng" dirty="0"/>
          </a:p>
          <a:p>
            <a:pPr marL="342900" lvl="0" indent="-342900" algn="l" rtl="0">
              <a:lnSpc>
                <a:spcPct val="90000"/>
              </a:lnSpc>
              <a:spcBef>
                <a:spcPts val="750"/>
              </a:spcBef>
              <a:spcAft>
                <a:spcPts val="0"/>
              </a:spcAft>
              <a:buClr>
                <a:schemeClr val="dk1"/>
              </a:buClr>
              <a:buSzPts val="1950"/>
              <a:buFont typeface="Noto Sans Symbols"/>
              <a:buChar char="−"/>
            </a:pPr>
            <a:r>
              <a:rPr lang="en-US" sz="1950" dirty="0" err="1"/>
              <a:t>Completați</a:t>
            </a:r>
            <a:r>
              <a:rPr lang="en-US" sz="1950" dirty="0"/>
              <a:t> </a:t>
            </a:r>
            <a:r>
              <a:rPr lang="en-US" sz="1950" dirty="0" err="1"/>
              <a:t>formularul</a:t>
            </a:r>
            <a:endParaRPr lang="en-US" sz="1950" dirty="0"/>
          </a:p>
          <a:p>
            <a:pPr marL="342900" lvl="1" indent="0" algn="l" rtl="0">
              <a:lnSpc>
                <a:spcPct val="90000"/>
              </a:lnSpc>
              <a:spcBef>
                <a:spcPts val="0"/>
              </a:spcBef>
              <a:spcAft>
                <a:spcPts val="0"/>
              </a:spcAft>
              <a:buSzPts val="1950"/>
              <a:buNone/>
            </a:pPr>
            <a:r>
              <a:rPr lang="en-US" sz="1950" dirty="0">
                <a:highlight>
                  <a:srgbClr val="FFFFFF"/>
                </a:highlight>
              </a:rPr>
              <a:t>- </a:t>
            </a:r>
            <a:r>
              <a:rPr lang="en-US" sz="1950" dirty="0"/>
              <a:t>workspace “</a:t>
            </a:r>
            <a:r>
              <a:rPr lang="en-US" sz="1950" dirty="0" err="1"/>
              <a:t>Observatorul</a:t>
            </a:r>
            <a:r>
              <a:rPr lang="en-US" sz="1950" dirty="0"/>
              <a:t> </a:t>
            </a:r>
            <a:r>
              <a:rPr lang="en-US" sz="1950" dirty="0" err="1"/>
              <a:t>copilului</a:t>
            </a:r>
            <a:r>
              <a:rPr lang="en-US" sz="1950" dirty="0"/>
              <a:t>” </a:t>
            </a:r>
          </a:p>
          <a:p>
            <a:pPr marL="342900" lvl="1" indent="0" algn="l" rtl="0">
              <a:lnSpc>
                <a:spcPct val="90000"/>
              </a:lnSpc>
              <a:spcBef>
                <a:spcPts val="0"/>
              </a:spcBef>
              <a:spcAft>
                <a:spcPts val="0"/>
              </a:spcAft>
              <a:buSzPts val="1950"/>
              <a:buNone/>
            </a:pPr>
            <a:r>
              <a:rPr lang="en-US" sz="1950" dirty="0">
                <a:highlight>
                  <a:srgbClr val="FFFFFF"/>
                </a:highlight>
              </a:rPr>
              <a:t>- </a:t>
            </a:r>
            <a:r>
              <a:rPr lang="en-US" sz="1950" dirty="0" err="1">
                <a:highlight>
                  <a:srgbClr val="FFFFFF"/>
                </a:highlight>
              </a:rPr>
              <a:t>apasa</a:t>
            </a:r>
            <a:r>
              <a:rPr lang="en-US" sz="1950" dirty="0">
                <a:highlight>
                  <a:srgbClr val="FFFFFF"/>
                </a:highlight>
              </a:rPr>
              <a:t> </a:t>
            </a:r>
            <a:r>
              <a:rPr lang="en-US" sz="1950" dirty="0" err="1">
                <a:highlight>
                  <a:srgbClr val="FFFFFF"/>
                </a:highlight>
              </a:rPr>
              <a:t>butonul</a:t>
            </a:r>
            <a:r>
              <a:rPr lang="en-US" sz="1950" dirty="0">
                <a:highlight>
                  <a:srgbClr val="FFFFFF"/>
                </a:highlight>
              </a:rPr>
              <a:t> ‘</a:t>
            </a:r>
            <a:r>
              <a:rPr lang="en-US" sz="1950" dirty="0" err="1">
                <a:highlight>
                  <a:srgbClr val="FFFFFF"/>
                </a:highlight>
              </a:rPr>
              <a:t>Schimba</a:t>
            </a:r>
            <a:r>
              <a:rPr lang="en-US" sz="1950" dirty="0">
                <a:highlight>
                  <a:srgbClr val="FFFFFF"/>
                </a:highlight>
              </a:rPr>
              <a:t> </a:t>
            </a:r>
            <a:r>
              <a:rPr lang="en-US" sz="1950" dirty="0" err="1">
                <a:highlight>
                  <a:srgbClr val="FFFFFF"/>
                </a:highlight>
              </a:rPr>
              <a:t>locatia</a:t>
            </a:r>
            <a:r>
              <a:rPr lang="en-US" sz="1950" dirty="0">
                <a:highlight>
                  <a:srgbClr val="FFFFFF"/>
                </a:highlight>
              </a:rPr>
              <a:t> -&gt; </a:t>
            </a:r>
            <a:r>
              <a:rPr lang="en-US" sz="1950" dirty="0" err="1">
                <a:highlight>
                  <a:srgbClr val="FFFFFF"/>
                </a:highlight>
              </a:rPr>
              <a:t>Alege</a:t>
            </a:r>
            <a:r>
              <a:rPr lang="en-US" sz="1950" dirty="0">
                <a:highlight>
                  <a:srgbClr val="FFFFFF"/>
                </a:highlight>
              </a:rPr>
              <a:t> </a:t>
            </a:r>
            <a:r>
              <a:rPr lang="en-US" sz="1950" dirty="0" err="1">
                <a:highlight>
                  <a:srgbClr val="FFFFFF"/>
                </a:highlight>
              </a:rPr>
              <a:t>judetul</a:t>
            </a:r>
            <a:r>
              <a:rPr lang="en-US" sz="1950" dirty="0">
                <a:highlight>
                  <a:srgbClr val="FFFFFF"/>
                </a:highlight>
              </a:rPr>
              <a:t> </a:t>
            </a:r>
            <a:r>
              <a:rPr lang="en-US" sz="1950" dirty="0" err="1">
                <a:highlight>
                  <a:srgbClr val="FFFFFF"/>
                </a:highlight>
              </a:rPr>
              <a:t>si</a:t>
            </a:r>
            <a:r>
              <a:rPr lang="en-US" sz="1950" dirty="0">
                <a:highlight>
                  <a:srgbClr val="FFFFFF"/>
                </a:highlight>
              </a:rPr>
              <a:t> </a:t>
            </a:r>
            <a:r>
              <a:rPr lang="en-US" sz="1950" dirty="0" err="1">
                <a:highlight>
                  <a:srgbClr val="FFFFFF"/>
                </a:highlight>
              </a:rPr>
              <a:t>localitatea</a:t>
            </a:r>
            <a:r>
              <a:rPr lang="en-US" sz="1950" dirty="0">
                <a:highlight>
                  <a:srgbClr val="FFFFFF"/>
                </a:highlight>
              </a:rPr>
              <a:t> (UAT)</a:t>
            </a:r>
          </a:p>
          <a:p>
            <a:pPr marL="685800" lvl="1" indent="-342900" algn="l" rtl="0">
              <a:lnSpc>
                <a:spcPct val="90000"/>
              </a:lnSpc>
              <a:spcBef>
                <a:spcPts val="0"/>
              </a:spcBef>
              <a:spcAft>
                <a:spcPts val="0"/>
              </a:spcAft>
              <a:buSzPts val="1950"/>
              <a:buFontTx/>
              <a:buChar char="-"/>
            </a:pPr>
            <a:endParaRPr lang="en-US" sz="1950" dirty="0">
              <a:highlight>
                <a:srgbClr val="FFFFFF"/>
              </a:highlight>
            </a:endParaRPr>
          </a:p>
          <a:p>
            <a:pPr marL="469800" indent="-342900">
              <a:lnSpc>
                <a:spcPct val="90000"/>
              </a:lnSpc>
              <a:spcBef>
                <a:spcPts val="0"/>
              </a:spcBef>
              <a:buSzPts val="1950"/>
              <a:buFontTx/>
              <a:buChar char="-"/>
            </a:pPr>
            <a:r>
              <a:rPr lang="en-US" sz="2150" b="1" dirty="0" err="1">
                <a:highlight>
                  <a:srgbClr val="FFFF00"/>
                </a:highlight>
              </a:rPr>
              <a:t>Conturile</a:t>
            </a:r>
            <a:r>
              <a:rPr lang="en-US" sz="2150" b="1" dirty="0">
                <a:highlight>
                  <a:srgbClr val="FFFF00"/>
                </a:highlight>
              </a:rPr>
              <a:t> create sunt inactive. </a:t>
            </a:r>
          </a:p>
          <a:p>
            <a:pPr marL="469800" indent="-342900">
              <a:lnSpc>
                <a:spcPct val="90000"/>
              </a:lnSpc>
              <a:spcBef>
                <a:spcPts val="0"/>
              </a:spcBef>
              <a:buSzPts val="1950"/>
              <a:buFontTx/>
              <a:buChar char="-"/>
            </a:pPr>
            <a:endParaRPr lang="en-US" sz="2150" b="1" dirty="0">
              <a:highlight>
                <a:srgbClr val="FFFFFF"/>
              </a:highlight>
            </a:endParaRPr>
          </a:p>
          <a:p>
            <a:pPr marL="469800" indent="-342900">
              <a:lnSpc>
                <a:spcPct val="90000"/>
              </a:lnSpc>
              <a:spcBef>
                <a:spcPts val="0"/>
              </a:spcBef>
              <a:buSzPts val="1950"/>
              <a:buFontTx/>
              <a:buChar char="-"/>
            </a:pPr>
            <a:r>
              <a:rPr lang="en-US" sz="2150" b="1" dirty="0" err="1">
                <a:highlight>
                  <a:srgbClr val="FFFFFF"/>
                </a:highlight>
              </a:rPr>
              <a:t>Activarea</a:t>
            </a:r>
            <a:r>
              <a:rPr lang="en-US" sz="2150" b="1" dirty="0">
                <a:highlight>
                  <a:srgbClr val="FFFFFF"/>
                </a:highlight>
              </a:rPr>
              <a:t> </a:t>
            </a:r>
            <a:r>
              <a:rPr lang="en-US" sz="2150" b="1" dirty="0" err="1">
                <a:highlight>
                  <a:srgbClr val="FFFFFF"/>
                </a:highlight>
              </a:rPr>
              <a:t>acestora</a:t>
            </a:r>
            <a:r>
              <a:rPr lang="en-US" sz="2150" b="1" dirty="0">
                <a:highlight>
                  <a:srgbClr val="FFFFFF"/>
                </a:highlight>
              </a:rPr>
              <a:t> se </a:t>
            </a:r>
            <a:r>
              <a:rPr lang="en-US" sz="2150" b="1" dirty="0" err="1">
                <a:highlight>
                  <a:srgbClr val="FFFFFF"/>
                </a:highlight>
              </a:rPr>
              <a:t>va</a:t>
            </a:r>
            <a:r>
              <a:rPr lang="en-US" sz="2150" b="1" dirty="0">
                <a:highlight>
                  <a:srgbClr val="FFFFFF"/>
                </a:highlight>
              </a:rPr>
              <a:t> face de </a:t>
            </a:r>
            <a:r>
              <a:rPr lang="en-US" sz="2150" b="1" dirty="0" err="1">
                <a:highlight>
                  <a:srgbClr val="FFFFFF"/>
                </a:highlight>
              </a:rPr>
              <a:t>catre</a:t>
            </a:r>
            <a:r>
              <a:rPr lang="en-US" sz="2150" b="1" dirty="0">
                <a:highlight>
                  <a:srgbClr val="FFFFFF"/>
                </a:highlight>
              </a:rPr>
              <a:t> un  administrator de </a:t>
            </a:r>
            <a:r>
              <a:rPr lang="en-US" sz="2150" b="1" dirty="0" err="1">
                <a:highlight>
                  <a:srgbClr val="FFFFFF"/>
                </a:highlight>
              </a:rPr>
              <a:t>aplicatie</a:t>
            </a:r>
            <a:r>
              <a:rPr lang="en-US" sz="2150" b="1" dirty="0">
                <a:highlight>
                  <a:srgbClr val="FFFFFF"/>
                </a:highlight>
              </a:rPr>
              <a:t> in </a:t>
            </a:r>
            <a:r>
              <a:rPr lang="en-US" sz="2150" b="1" dirty="0" err="1">
                <a:highlight>
                  <a:srgbClr val="FFFFFF"/>
                </a:highlight>
              </a:rPr>
              <a:t>baza</a:t>
            </a:r>
            <a:r>
              <a:rPr lang="en-US" sz="2150" b="1" dirty="0">
                <a:highlight>
                  <a:srgbClr val="FFFFFF"/>
                </a:highlight>
              </a:rPr>
              <a:t> </a:t>
            </a:r>
            <a:r>
              <a:rPr lang="en-US" sz="2150" b="1" dirty="0" err="1">
                <a:highlight>
                  <a:srgbClr val="FFFFFF"/>
                </a:highlight>
              </a:rPr>
              <a:t>procedurii</a:t>
            </a:r>
            <a:r>
              <a:rPr lang="en-US" sz="2150" b="1" dirty="0">
                <a:highlight>
                  <a:srgbClr val="FFFFFF"/>
                </a:highlight>
              </a:rPr>
              <a:t> de </a:t>
            </a:r>
            <a:r>
              <a:rPr lang="en-US" sz="2150" b="1" dirty="0" err="1">
                <a:highlight>
                  <a:srgbClr val="FFFFFF"/>
                </a:highlight>
              </a:rPr>
              <a:t>managent</a:t>
            </a:r>
            <a:r>
              <a:rPr lang="en-US" sz="2150" b="1" dirty="0">
                <a:highlight>
                  <a:srgbClr val="FFFFFF"/>
                </a:highlight>
              </a:rPr>
              <a:t> al </a:t>
            </a:r>
            <a:r>
              <a:rPr lang="en-US" sz="2150" b="1" dirty="0" err="1">
                <a:highlight>
                  <a:srgbClr val="FFFFFF"/>
                </a:highlight>
              </a:rPr>
              <a:t>conturilor</a:t>
            </a:r>
            <a:r>
              <a:rPr lang="en-US" sz="2150" b="1" dirty="0">
                <a:highlight>
                  <a:srgbClr val="FFFFFF"/>
                </a:highlight>
              </a:rPr>
              <a:t>.</a:t>
            </a:r>
            <a:endParaRPr lang="ro-RO" sz="2150" b="1" dirty="0">
              <a:highlight>
                <a:srgbClr val="FFFFFF"/>
              </a:highlight>
            </a:endParaRPr>
          </a:p>
          <a:p>
            <a:pPr marL="342900" lvl="1" indent="0" algn="l" rtl="0">
              <a:lnSpc>
                <a:spcPct val="90000"/>
              </a:lnSpc>
              <a:spcBef>
                <a:spcPts val="0"/>
              </a:spcBef>
              <a:spcAft>
                <a:spcPts val="0"/>
              </a:spcAft>
              <a:buSzPts val="1950"/>
              <a:buNone/>
            </a:pPr>
            <a:endParaRPr lang="ro-RO" sz="1950" dirty="0"/>
          </a:p>
          <a:p>
            <a:pPr marL="342900" lvl="1" indent="0" algn="l" rtl="0">
              <a:lnSpc>
                <a:spcPct val="90000"/>
              </a:lnSpc>
              <a:spcBef>
                <a:spcPts val="0"/>
              </a:spcBef>
              <a:spcAft>
                <a:spcPts val="0"/>
              </a:spcAft>
              <a:buSzPts val="1950"/>
              <a:buNone/>
            </a:pPr>
            <a:endParaRPr lang="en-US" sz="1950" dirty="0"/>
          </a:p>
          <a:p>
            <a:pPr marL="0" lvl="1" indent="0" algn="l" rtl="0">
              <a:lnSpc>
                <a:spcPct val="90000"/>
              </a:lnSpc>
              <a:spcBef>
                <a:spcPts val="375"/>
              </a:spcBef>
              <a:spcAft>
                <a:spcPts val="0"/>
              </a:spcAft>
              <a:buClr>
                <a:schemeClr val="dk1"/>
              </a:buClr>
              <a:buSzPts val="1800"/>
              <a:buNone/>
            </a:pPr>
            <a:r>
              <a:rPr lang="ro-RO" sz="1800" b="1" dirty="0"/>
              <a:t>       </a:t>
            </a:r>
            <a:r>
              <a:rPr lang="en-US" sz="2000" b="1" dirty="0" err="1"/>
              <a:t>Atenție</a:t>
            </a:r>
            <a:r>
              <a:rPr lang="en-US" sz="2000" b="1" dirty="0"/>
              <a:t>!</a:t>
            </a:r>
            <a:r>
              <a:rPr lang="en-US" sz="2000" dirty="0"/>
              <a:t> </a:t>
            </a:r>
            <a:endParaRPr lang="ro-RO" sz="2000" dirty="0"/>
          </a:p>
          <a:p>
            <a:pPr marL="0" lvl="1" indent="0" algn="l" rtl="0">
              <a:lnSpc>
                <a:spcPct val="90000"/>
              </a:lnSpc>
              <a:spcBef>
                <a:spcPts val="375"/>
              </a:spcBef>
              <a:spcAft>
                <a:spcPts val="0"/>
              </a:spcAft>
              <a:buClr>
                <a:schemeClr val="dk1"/>
              </a:buClr>
              <a:buSzPts val="1800"/>
              <a:buNone/>
            </a:pPr>
            <a:endParaRPr lang="en-US" sz="2000" dirty="0"/>
          </a:p>
          <a:p>
            <a:pPr marL="342900" lvl="1" indent="0" algn="l" rtl="0">
              <a:lnSpc>
                <a:spcPct val="90000"/>
              </a:lnSpc>
              <a:spcBef>
                <a:spcPts val="375"/>
              </a:spcBef>
              <a:spcAft>
                <a:spcPts val="0"/>
              </a:spcAft>
              <a:buClr>
                <a:schemeClr val="dk1"/>
              </a:buClr>
              <a:buSzPts val="1800"/>
              <a:buNone/>
            </a:pPr>
            <a:r>
              <a:rPr lang="en-US" sz="2200" b="1" dirty="0" err="1"/>
              <a:t>Parola</a:t>
            </a:r>
            <a:r>
              <a:rPr lang="en-US" sz="2200" b="1" dirty="0"/>
              <a:t> </a:t>
            </a:r>
            <a:r>
              <a:rPr lang="en-US" sz="2200" b="1" dirty="0" err="1"/>
              <a:t>trebuie</a:t>
            </a:r>
            <a:r>
              <a:rPr lang="en-US" sz="2200" b="1" dirty="0"/>
              <a:t> </a:t>
            </a:r>
            <a:r>
              <a:rPr lang="en-US" sz="2200" b="1" dirty="0" err="1"/>
              <a:t>să</a:t>
            </a:r>
            <a:r>
              <a:rPr lang="en-US" sz="2200" b="1" dirty="0"/>
              <a:t> </a:t>
            </a:r>
            <a:r>
              <a:rPr lang="en-US" sz="2200" b="1" dirty="0" err="1"/>
              <a:t>aibă</a:t>
            </a:r>
            <a:r>
              <a:rPr lang="en-US" sz="2200" b="1" dirty="0"/>
              <a:t> minim 8 </a:t>
            </a:r>
            <a:r>
              <a:rPr lang="en-US" sz="2200" b="1" dirty="0" err="1"/>
              <a:t>caractere</a:t>
            </a:r>
            <a:r>
              <a:rPr lang="en-US" sz="2200" b="1" dirty="0"/>
              <a:t>, cu minim 2 </a:t>
            </a:r>
            <a:r>
              <a:rPr lang="en-US" sz="2200" b="1" dirty="0" err="1"/>
              <a:t>cifre</a:t>
            </a:r>
            <a:r>
              <a:rPr lang="en-US" sz="2200" b="1" dirty="0"/>
              <a:t>, 2 </a:t>
            </a:r>
            <a:r>
              <a:rPr lang="en-US" sz="2200" b="1" dirty="0" err="1"/>
              <a:t>litere</a:t>
            </a:r>
            <a:r>
              <a:rPr lang="en-US" sz="2200" b="1" dirty="0"/>
              <a:t> </a:t>
            </a:r>
            <a:r>
              <a:rPr lang="en-US" sz="2200" b="1" dirty="0" err="1"/>
              <a:t>mari</a:t>
            </a:r>
            <a:r>
              <a:rPr lang="en-US" sz="2200" b="1" dirty="0"/>
              <a:t>, 2 </a:t>
            </a:r>
            <a:r>
              <a:rPr lang="en-US" sz="2200" b="1" dirty="0" err="1"/>
              <a:t>litere</a:t>
            </a:r>
            <a:r>
              <a:rPr lang="en-US" sz="2200" b="1" dirty="0"/>
              <a:t> </a:t>
            </a:r>
            <a:r>
              <a:rPr lang="en-US" sz="2200" b="1" dirty="0" err="1"/>
              <a:t>mici</a:t>
            </a:r>
            <a:r>
              <a:rPr lang="en-US" sz="2200" b="1" dirty="0"/>
              <a:t> </a:t>
            </a:r>
            <a:r>
              <a:rPr lang="en-US" sz="2200" b="1" dirty="0" err="1"/>
              <a:t>si</a:t>
            </a:r>
            <a:r>
              <a:rPr lang="en-US" sz="2200" b="1" dirty="0"/>
              <a:t> 2 </a:t>
            </a:r>
            <a:r>
              <a:rPr lang="en-US" sz="2200" b="1" dirty="0" err="1"/>
              <a:t>caractere</a:t>
            </a:r>
            <a:r>
              <a:rPr lang="en-US" sz="2200" b="1" dirty="0"/>
              <a:t> </a:t>
            </a:r>
            <a:r>
              <a:rPr lang="en-US" sz="2200" b="1" dirty="0" err="1"/>
              <a:t>speciale</a:t>
            </a:r>
            <a:r>
              <a:rPr lang="en-US" sz="2200" b="1" dirty="0"/>
              <a:t> ☺ </a:t>
            </a:r>
          </a:p>
          <a:p>
            <a:endParaRPr lang="en-US"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44</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a:xfrm>
            <a:off x="814595" y="1234548"/>
            <a:ext cx="8707438" cy="350838"/>
          </a:xfrm>
        </p:spPr>
        <p:txBody>
          <a:bodyPr/>
          <a:lstStyle/>
          <a:p>
            <a:r>
              <a:rPr lang="ro-RO" sz="3200" b="1" dirty="0">
                <a:solidFill>
                  <a:schemeClr val="accent1"/>
                </a:solidFill>
                <a:ea typeface="+mj-ea"/>
                <a:cs typeface="+mj-cs"/>
              </a:rPr>
              <a:t>Creare Cont</a:t>
            </a:r>
            <a:r>
              <a:rPr lang="ro-RO" sz="2800" b="1" dirty="0"/>
              <a:t> </a:t>
            </a:r>
            <a:r>
              <a:rPr lang="en-US" sz="3200" b="1" dirty="0" err="1">
                <a:solidFill>
                  <a:schemeClr val="accent1"/>
                </a:solidFill>
                <a:ea typeface="+mj-ea"/>
                <a:cs typeface="+mj-cs"/>
              </a:rPr>
              <a:t>utilizator</a:t>
            </a:r>
            <a:endParaRPr lang="en-US" sz="3200" b="1" dirty="0">
              <a:solidFill>
                <a:schemeClr val="accent1"/>
              </a:solidFill>
              <a:ea typeface="+mj-ea"/>
              <a:cs typeface="+mj-cs"/>
            </a:endParaRPr>
          </a:p>
        </p:txBody>
      </p:sp>
      <p:pic>
        <p:nvPicPr>
          <p:cNvPr id="2050" name="Picture 2" descr="image">
            <a:extLst>
              <a:ext uri="{FF2B5EF4-FFF2-40B4-BE49-F238E27FC236}">
                <a16:creationId xmlns:a16="http://schemas.microsoft.com/office/drawing/2014/main" xmlns="" id="{7A294487-6F7C-4626-80DE-0A01558E78A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96322" y="1234548"/>
            <a:ext cx="4181083" cy="4975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2271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2222A86-8F8A-9CE4-772D-6CC79FB683CB}"/>
              </a:ext>
            </a:extLst>
          </p:cNvPr>
          <p:cNvSpPr>
            <a:spLocks noGrp="1"/>
          </p:cNvSpPr>
          <p:nvPr>
            <p:ph type="title"/>
          </p:nvPr>
        </p:nvSpPr>
        <p:spPr/>
        <p:txBody>
          <a:bodyPr/>
          <a:lstStyle/>
          <a:p>
            <a:r>
              <a:rPr lang="en-US" dirty="0"/>
              <a:t>07. </a:t>
            </a:r>
            <a:r>
              <a:rPr lang="en-US" dirty="0" err="1"/>
              <a:t>Aplicatia</a:t>
            </a:r>
            <a:r>
              <a:rPr lang="en-US" dirty="0"/>
              <a:t> </a:t>
            </a:r>
            <a:r>
              <a:rPr lang="en-US" dirty="0" err="1"/>
              <a:t>mobila</a:t>
            </a:r>
            <a:r>
              <a:rPr lang="en-US" dirty="0"/>
              <a:t> (6)</a:t>
            </a:r>
            <a:endParaRPr lang="en-US" b="0" dirty="0"/>
          </a:p>
        </p:txBody>
      </p:sp>
      <p:pic>
        <p:nvPicPr>
          <p:cNvPr id="17" name="Content Placeholder 16">
            <a:extLst>
              <a:ext uri="{FF2B5EF4-FFF2-40B4-BE49-F238E27FC236}">
                <a16:creationId xmlns:a16="http://schemas.microsoft.com/office/drawing/2014/main" xmlns="" id="{D3C5D1FF-5FE5-C975-1BEA-38029E987D72}"/>
              </a:ext>
            </a:extLst>
          </p:cNvPr>
          <p:cNvPicPr>
            <a:picLocks noGrp="1" noChangeAspect="1"/>
          </p:cNvPicPr>
          <p:nvPr>
            <p:ph idx="1"/>
          </p:nvPr>
        </p:nvPicPr>
        <p:blipFill>
          <a:blip r:embed="rId3"/>
          <a:stretch>
            <a:fillRect/>
          </a:stretch>
        </p:blipFill>
        <p:spPr>
          <a:xfrm>
            <a:off x="209331" y="1502284"/>
            <a:ext cx="7437173" cy="4597943"/>
          </a:xfrm>
        </p:spPr>
      </p:pic>
      <p:sp>
        <p:nvSpPr>
          <p:cNvPr id="13" name="Fußzeilenplatzhalter 12">
            <a:extLst>
              <a:ext uri="{FF2B5EF4-FFF2-40B4-BE49-F238E27FC236}">
                <a16:creationId xmlns:a16="http://schemas.microsoft.com/office/drawing/2014/main" xmlns="" id="{5D7EEB61-72F8-505D-4EF6-7EA3BCC0F0F6}"/>
              </a:ext>
            </a:extLst>
          </p:cNvPr>
          <p:cNvSpPr>
            <a:spLocks noGrp="1"/>
          </p:cNvSpPr>
          <p:nvPr>
            <p:ph type="ftr" sz="quarter" idx="11"/>
          </p:nvPr>
        </p:nvSpPr>
        <p:spPr/>
        <p:txBody>
          <a:bodyPr/>
          <a:lstStyle/>
          <a:p>
            <a:r>
              <a:rPr lang="en-US"/>
              <a:t>Suport curs utilizare Observatorul Copilului</a:t>
            </a:r>
            <a:endParaRPr lang="en-US" dirty="0"/>
          </a:p>
        </p:txBody>
      </p:sp>
      <p:sp>
        <p:nvSpPr>
          <p:cNvPr id="14" name="Foliennummernplatzhalter 13">
            <a:extLst>
              <a:ext uri="{FF2B5EF4-FFF2-40B4-BE49-F238E27FC236}">
                <a16:creationId xmlns:a16="http://schemas.microsoft.com/office/drawing/2014/main" xmlns="" id="{6610A9BE-56CE-355C-F06F-FAC6BAFCC1A9}"/>
              </a:ext>
            </a:extLst>
          </p:cNvPr>
          <p:cNvSpPr>
            <a:spLocks noGrp="1"/>
          </p:cNvSpPr>
          <p:nvPr>
            <p:ph type="sldNum" sz="quarter" idx="12"/>
          </p:nvPr>
        </p:nvSpPr>
        <p:spPr/>
        <p:txBody>
          <a:bodyPr/>
          <a:lstStyle/>
          <a:p>
            <a:fld id="{750C1F77-72F5-43F8-9226-1DB1CB2C2D83}" type="slidenum">
              <a:rPr lang="en-US" smtClean="0"/>
              <a:pPr/>
              <a:t>45</a:t>
            </a:fld>
            <a:endParaRPr lang="en-US" dirty="0"/>
          </a:p>
        </p:txBody>
      </p:sp>
      <p:sp>
        <p:nvSpPr>
          <p:cNvPr id="9" name="Textplatzhalter 8">
            <a:extLst>
              <a:ext uri="{FF2B5EF4-FFF2-40B4-BE49-F238E27FC236}">
                <a16:creationId xmlns:a16="http://schemas.microsoft.com/office/drawing/2014/main" xmlns="" id="{704196F3-5FE6-9067-9F11-3763D878F101}"/>
              </a:ext>
            </a:extLst>
          </p:cNvPr>
          <p:cNvSpPr>
            <a:spLocks noGrp="1"/>
          </p:cNvSpPr>
          <p:nvPr>
            <p:ph type="body" sz="quarter" idx="13"/>
          </p:nvPr>
        </p:nvSpPr>
        <p:spPr/>
        <p:txBody>
          <a:bodyPr/>
          <a:lstStyle/>
          <a:p>
            <a:r>
              <a:rPr lang="en-US" sz="3200" b="1" dirty="0">
                <a:solidFill>
                  <a:schemeClr val="accent1"/>
                </a:solidFill>
                <a:ea typeface="+mj-ea"/>
                <a:cs typeface="+mj-cs"/>
              </a:rPr>
              <a:t>Access in </a:t>
            </a:r>
            <a:r>
              <a:rPr lang="en-US" sz="3200" b="1" dirty="0" err="1">
                <a:solidFill>
                  <a:schemeClr val="accent1"/>
                </a:solidFill>
                <a:ea typeface="+mj-ea"/>
                <a:cs typeface="+mj-cs"/>
              </a:rPr>
              <a:t>aplicatia</a:t>
            </a:r>
            <a:r>
              <a:rPr lang="en-US" sz="3200" b="1" dirty="0">
                <a:solidFill>
                  <a:schemeClr val="accent1"/>
                </a:solidFill>
                <a:ea typeface="+mj-ea"/>
                <a:cs typeface="+mj-cs"/>
              </a:rPr>
              <a:t> mobile - </a:t>
            </a:r>
            <a:r>
              <a:rPr lang="ro-RO" sz="3200" b="1" dirty="0" err="1">
                <a:solidFill>
                  <a:schemeClr val="accent1"/>
                </a:solidFill>
                <a:ea typeface="+mj-ea"/>
                <a:cs typeface="+mj-cs"/>
              </a:rPr>
              <a:t>Login</a:t>
            </a:r>
            <a:r>
              <a:rPr lang="ro-RO" dirty="0"/>
              <a:t> </a:t>
            </a:r>
            <a:endParaRPr lang="en-US" dirty="0"/>
          </a:p>
          <a:p>
            <a:endParaRPr lang="en-US" dirty="0"/>
          </a:p>
          <a:p>
            <a:endParaRPr lang="en-US" dirty="0"/>
          </a:p>
        </p:txBody>
      </p:sp>
      <p:sp>
        <p:nvSpPr>
          <p:cNvPr id="10" name="Inhaltsplatzhalter 9">
            <a:extLst>
              <a:ext uri="{FF2B5EF4-FFF2-40B4-BE49-F238E27FC236}">
                <a16:creationId xmlns:a16="http://schemas.microsoft.com/office/drawing/2014/main" xmlns="" id="{1567357F-8EBA-1125-5B1E-4BBF9D22EDD6}"/>
              </a:ext>
            </a:extLst>
          </p:cNvPr>
          <p:cNvSpPr>
            <a:spLocks noGrp="1"/>
          </p:cNvSpPr>
          <p:nvPr>
            <p:ph idx="4294967295"/>
          </p:nvPr>
        </p:nvSpPr>
        <p:spPr>
          <a:xfrm>
            <a:off x="7568588" y="980501"/>
            <a:ext cx="4398125" cy="5320565"/>
          </a:xfrm>
        </p:spPr>
        <p:txBody>
          <a:bodyPr>
            <a:normAutofit fontScale="92500"/>
          </a:bodyPr>
          <a:lstStyle/>
          <a:p>
            <a:pPr marL="0" marR="0" lvl="0" indent="0" algn="l" rtl="0">
              <a:spcBef>
                <a:spcPts val="0"/>
              </a:spcBef>
              <a:spcAft>
                <a:spcPts val="0"/>
              </a:spcAft>
              <a:buNone/>
            </a:pPr>
            <a:endParaRPr lang="en-US" dirty="0">
              <a:solidFill>
                <a:schemeClr val="dk1"/>
              </a:solidFill>
              <a:ea typeface="Calibri"/>
              <a:cs typeface="Calibri"/>
              <a:sym typeface="Calibri"/>
            </a:endParaRPr>
          </a:p>
          <a:p>
            <a:pPr marL="0" indent="0">
              <a:spcBef>
                <a:spcPts val="0"/>
              </a:spcBef>
              <a:buNone/>
            </a:pPr>
            <a:r>
              <a:rPr lang="en-US" sz="2400" b="1" i="0" dirty="0">
                <a:solidFill>
                  <a:srgbClr val="404040"/>
                </a:solidFill>
                <a:effectLst/>
              </a:rPr>
              <a:t>Se </a:t>
            </a:r>
            <a:r>
              <a:rPr lang="en-US" sz="2400" b="1" i="0" dirty="0" err="1">
                <a:solidFill>
                  <a:srgbClr val="404040"/>
                </a:solidFill>
                <a:effectLst/>
              </a:rPr>
              <a:t>acceseaza</a:t>
            </a:r>
            <a:r>
              <a:rPr lang="en-US" sz="2400" b="1" i="0" dirty="0">
                <a:solidFill>
                  <a:srgbClr val="404040"/>
                </a:solidFill>
                <a:effectLst/>
              </a:rPr>
              <a:t> </a:t>
            </a:r>
            <a:r>
              <a:rPr lang="en-US" sz="2400" b="1" i="0" dirty="0" err="1">
                <a:solidFill>
                  <a:srgbClr val="404040"/>
                </a:solidFill>
                <a:effectLst/>
              </a:rPr>
              <a:t>aplicatia</a:t>
            </a:r>
            <a:r>
              <a:rPr lang="en-US" sz="2400" b="1" i="0" dirty="0">
                <a:solidFill>
                  <a:srgbClr val="404040"/>
                </a:solidFill>
                <a:effectLst/>
              </a:rPr>
              <a:t> ‘</a:t>
            </a:r>
            <a:r>
              <a:rPr lang="en-US" sz="2400" b="1" i="0" dirty="0" err="1">
                <a:solidFill>
                  <a:srgbClr val="404040"/>
                </a:solidFill>
                <a:effectLst/>
              </a:rPr>
              <a:t>Observator</a:t>
            </a:r>
            <a:r>
              <a:rPr lang="en-US" sz="2400" b="1" i="0" dirty="0">
                <a:solidFill>
                  <a:srgbClr val="404040"/>
                </a:solidFill>
                <a:effectLst/>
              </a:rPr>
              <a:t> Dev’ din </a:t>
            </a:r>
            <a:r>
              <a:rPr lang="en-US" sz="2400" b="1" i="0" dirty="0" err="1">
                <a:solidFill>
                  <a:srgbClr val="404040"/>
                </a:solidFill>
                <a:effectLst/>
              </a:rPr>
              <a:t>meniul</a:t>
            </a:r>
            <a:r>
              <a:rPr lang="en-US" sz="2400" b="1" i="0" dirty="0">
                <a:solidFill>
                  <a:srgbClr val="404040"/>
                </a:solidFill>
                <a:effectLst/>
              </a:rPr>
              <a:t> principal.</a:t>
            </a:r>
          </a:p>
          <a:p>
            <a:pPr marL="0" indent="0">
              <a:spcBef>
                <a:spcPts val="0"/>
              </a:spcBef>
              <a:buNone/>
            </a:pPr>
            <a:endParaRPr lang="en-US" dirty="0">
              <a:solidFill>
                <a:srgbClr val="404040"/>
              </a:solidFill>
            </a:endParaRPr>
          </a:p>
          <a:p>
            <a:pPr marL="0" indent="0">
              <a:spcBef>
                <a:spcPts val="0"/>
              </a:spcBef>
              <a:buNone/>
            </a:pPr>
            <a:r>
              <a:rPr lang="en-US" b="0" i="0" dirty="0" err="1">
                <a:solidFill>
                  <a:srgbClr val="404040"/>
                </a:solidFill>
                <a:effectLst/>
              </a:rPr>
              <a:t>Logarea</a:t>
            </a:r>
            <a:r>
              <a:rPr lang="en-US" b="0" i="0" dirty="0">
                <a:solidFill>
                  <a:srgbClr val="404040"/>
                </a:solidFill>
                <a:effectLst/>
              </a:rPr>
              <a:t> se face </a:t>
            </a:r>
            <a:r>
              <a:rPr lang="en-US" b="0" i="0" dirty="0" err="1">
                <a:solidFill>
                  <a:srgbClr val="404040"/>
                </a:solidFill>
                <a:effectLst/>
              </a:rPr>
              <a:t>folosind</a:t>
            </a:r>
            <a:r>
              <a:rPr lang="en-US" b="0" i="0" dirty="0">
                <a:solidFill>
                  <a:srgbClr val="404040"/>
                </a:solidFill>
                <a:effectLst/>
              </a:rPr>
              <a:t> </a:t>
            </a:r>
            <a:r>
              <a:rPr lang="en-US" b="0" i="0" dirty="0" err="1">
                <a:solidFill>
                  <a:srgbClr val="404040"/>
                </a:solidFill>
                <a:effectLst/>
              </a:rPr>
              <a:t>numele</a:t>
            </a:r>
            <a:r>
              <a:rPr lang="en-US" b="0" i="0" dirty="0">
                <a:solidFill>
                  <a:srgbClr val="404040"/>
                </a:solidFill>
                <a:effectLst/>
              </a:rPr>
              <a:t> de </a:t>
            </a:r>
            <a:r>
              <a:rPr lang="en-US" b="0" i="0" dirty="0" err="1">
                <a:solidFill>
                  <a:srgbClr val="404040"/>
                </a:solidFill>
                <a:effectLst/>
              </a:rPr>
              <a:t>utilizator</a:t>
            </a:r>
            <a:r>
              <a:rPr lang="en-US" b="0" i="0" dirty="0">
                <a:solidFill>
                  <a:srgbClr val="404040"/>
                </a:solidFill>
                <a:effectLst/>
              </a:rPr>
              <a:t> (user) </a:t>
            </a:r>
            <a:r>
              <a:rPr lang="en-US" b="0" i="0" dirty="0" err="1">
                <a:solidFill>
                  <a:srgbClr val="404040"/>
                </a:solidFill>
                <a:effectLst/>
              </a:rPr>
              <a:t>și</a:t>
            </a:r>
            <a:r>
              <a:rPr lang="en-US" b="0" i="0" dirty="0">
                <a:solidFill>
                  <a:srgbClr val="404040"/>
                </a:solidFill>
                <a:effectLst/>
              </a:rPr>
              <a:t> </a:t>
            </a:r>
            <a:r>
              <a:rPr lang="en-US" b="0" i="0" dirty="0" err="1">
                <a:solidFill>
                  <a:srgbClr val="404040"/>
                </a:solidFill>
                <a:effectLst/>
              </a:rPr>
              <a:t>parola</a:t>
            </a:r>
            <a:r>
              <a:rPr lang="en-US" b="0" i="0" dirty="0">
                <a:solidFill>
                  <a:srgbClr val="404040"/>
                </a:solidFill>
                <a:effectLst/>
              </a:rPr>
              <a:t> care </a:t>
            </a:r>
            <a:r>
              <a:rPr lang="en-US" b="0" i="0" dirty="0" err="1">
                <a:solidFill>
                  <a:srgbClr val="404040"/>
                </a:solidFill>
                <a:effectLst/>
              </a:rPr>
              <a:t>vor</a:t>
            </a:r>
            <a:r>
              <a:rPr lang="en-US" b="0" i="0" dirty="0">
                <a:solidFill>
                  <a:srgbClr val="404040"/>
                </a:solidFill>
                <a:effectLst/>
              </a:rPr>
              <a:t> fi </a:t>
            </a:r>
            <a:r>
              <a:rPr lang="en-US" b="0" i="0" dirty="0" err="1">
                <a:solidFill>
                  <a:srgbClr val="404040"/>
                </a:solidFill>
                <a:effectLst/>
              </a:rPr>
              <a:t>primite</a:t>
            </a:r>
            <a:r>
              <a:rPr lang="en-US" b="0" i="0" dirty="0">
                <a:solidFill>
                  <a:srgbClr val="404040"/>
                </a:solidFill>
                <a:effectLst/>
              </a:rPr>
              <a:t>.</a:t>
            </a:r>
            <a:r>
              <a:rPr lang="it-IT" b="1" i="0" dirty="0">
                <a:solidFill>
                  <a:srgbClr val="404040"/>
                </a:solidFill>
                <a:effectLst/>
              </a:rPr>
              <a:t> </a:t>
            </a:r>
          </a:p>
          <a:p>
            <a:pPr marL="0" indent="0">
              <a:spcBef>
                <a:spcPts val="0"/>
              </a:spcBef>
              <a:buNone/>
            </a:pPr>
            <a:endParaRPr lang="it-IT" b="1" dirty="0">
              <a:solidFill>
                <a:srgbClr val="404040"/>
              </a:solidFill>
            </a:endParaRPr>
          </a:p>
          <a:p>
            <a:pPr marL="0" indent="0">
              <a:spcBef>
                <a:spcPts val="0"/>
              </a:spcBef>
              <a:buNone/>
            </a:pPr>
            <a:r>
              <a:rPr lang="it-IT" b="1" i="0" dirty="0">
                <a:solidFill>
                  <a:srgbClr val="404040"/>
                </a:solidFill>
                <a:effectLst/>
              </a:rPr>
              <a:t>Contul de utilizator și parola </a:t>
            </a:r>
            <a:r>
              <a:rPr lang="it-IT" b="0" i="0" dirty="0">
                <a:solidFill>
                  <a:srgbClr val="404040"/>
                </a:solidFill>
                <a:effectLst/>
              </a:rPr>
              <a:t>sunt </a:t>
            </a:r>
            <a:r>
              <a:rPr lang="en-US" dirty="0" err="1">
                <a:solidFill>
                  <a:srgbClr val="404040"/>
                </a:solidFill>
              </a:rPr>
              <a:t>personalizate</a:t>
            </a:r>
            <a:r>
              <a:rPr lang="en-US" dirty="0">
                <a:solidFill>
                  <a:srgbClr val="404040"/>
                </a:solidFill>
              </a:rPr>
              <a:t>. </a:t>
            </a:r>
            <a:endParaRPr lang="en-US" b="0" i="0" dirty="0">
              <a:solidFill>
                <a:srgbClr val="404040"/>
              </a:solidFill>
              <a:effectLst/>
            </a:endParaRPr>
          </a:p>
          <a:p>
            <a:pPr marL="0" marR="0" lvl="0" indent="0" rtl="0">
              <a:spcBef>
                <a:spcPts val="0"/>
              </a:spcBef>
              <a:spcAft>
                <a:spcPts val="0"/>
              </a:spcAft>
              <a:buNone/>
            </a:pPr>
            <a:endParaRPr lang="en-US" sz="2000" dirty="0">
              <a:solidFill>
                <a:schemeClr val="dk1"/>
              </a:solidFill>
              <a:ea typeface="Calibri"/>
              <a:cs typeface="Calibri"/>
              <a:sym typeface="Calibri"/>
            </a:endParaRPr>
          </a:p>
          <a:p>
            <a:pPr marL="0" marR="0" lvl="0" indent="0" rtl="0">
              <a:spcBef>
                <a:spcPts val="0"/>
              </a:spcBef>
              <a:spcAft>
                <a:spcPts val="0"/>
              </a:spcAft>
              <a:buNone/>
            </a:pPr>
            <a:r>
              <a:rPr lang="en-US" sz="2000" dirty="0">
                <a:solidFill>
                  <a:schemeClr val="dk1"/>
                </a:solidFill>
                <a:ea typeface="Calibri"/>
                <a:cs typeface="Calibri"/>
                <a:sym typeface="Calibri"/>
              </a:rPr>
              <a:t>In </a:t>
            </a:r>
            <a:r>
              <a:rPr lang="en-US" sz="2000" dirty="0" err="1">
                <a:solidFill>
                  <a:schemeClr val="dk1"/>
                </a:solidFill>
                <a:ea typeface="Calibri"/>
                <a:cs typeface="Calibri"/>
                <a:sym typeface="Calibri"/>
              </a:rPr>
              <a:t>cazul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în</a:t>
            </a:r>
            <a:r>
              <a:rPr lang="en-US" sz="2000" dirty="0">
                <a:solidFill>
                  <a:schemeClr val="dk1"/>
                </a:solidFill>
                <a:ea typeface="Calibri"/>
                <a:cs typeface="Calibri"/>
                <a:sym typeface="Calibri"/>
              </a:rPr>
              <a:t> care </a:t>
            </a:r>
            <a:r>
              <a:rPr lang="en-US" sz="2000" dirty="0" err="1">
                <a:solidFill>
                  <a:schemeClr val="dk1"/>
                </a:solidFill>
                <a:ea typeface="Calibri"/>
                <a:cs typeface="Calibri"/>
                <a:sym typeface="Calibri"/>
              </a:rPr>
              <a:t>uitați</a:t>
            </a:r>
            <a:r>
              <a:rPr lang="en-US" sz="2000" dirty="0">
                <a:solidFill>
                  <a:schemeClr val="dk1"/>
                </a:solidFill>
                <a:ea typeface="Calibri"/>
                <a:cs typeface="Calibri"/>
                <a:sym typeface="Calibri"/>
              </a:rPr>
              <a:t> user-</a:t>
            </a:r>
            <a:r>
              <a:rPr lang="en-US" sz="2000" dirty="0" err="1">
                <a:solidFill>
                  <a:schemeClr val="dk1"/>
                </a:solidFill>
                <a:ea typeface="Calibri"/>
                <a:cs typeface="Calibri"/>
                <a:sym typeface="Calibri"/>
              </a:rPr>
              <a:t>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și</a:t>
            </a:r>
            <a:r>
              <a:rPr lang="en-US" sz="2000" dirty="0">
                <a:solidFill>
                  <a:schemeClr val="dk1"/>
                </a:solidFill>
                <a:ea typeface="Calibri"/>
                <a:cs typeface="Calibri"/>
                <a:sym typeface="Calibri"/>
              </a:rPr>
              <a:t>/</a:t>
            </a:r>
            <a:r>
              <a:rPr lang="en-US" sz="2000" dirty="0" err="1">
                <a:solidFill>
                  <a:schemeClr val="dk1"/>
                </a:solidFill>
                <a:ea typeface="Calibri"/>
                <a:cs typeface="Calibri"/>
                <a:sym typeface="Calibri"/>
              </a:rPr>
              <a:t>sau</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parola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contactați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coordonatorul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sau</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echipa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tehnică</a:t>
            </a:r>
            <a:r>
              <a:rPr lang="ro-RO" sz="2000" dirty="0">
                <a:solidFill>
                  <a:schemeClr val="dk1"/>
                </a:solidFill>
                <a:ea typeface="Calibri"/>
                <a:cs typeface="Calibri"/>
                <a:sym typeface="Calibri"/>
              </a:rPr>
              <a:t>.</a:t>
            </a:r>
            <a:endParaRPr lang="en-US" dirty="0"/>
          </a:p>
          <a:p>
            <a:pPr marL="342900" marR="0" lvl="0" indent="-254000" rtl="0">
              <a:spcBef>
                <a:spcPts val="0"/>
              </a:spcBef>
              <a:spcAft>
                <a:spcPts val="0"/>
              </a:spcAft>
              <a:buClr>
                <a:schemeClr val="dk1"/>
              </a:buClr>
              <a:buSzPts val="1400"/>
              <a:buFont typeface="Arial"/>
              <a:buNone/>
            </a:pPr>
            <a:endParaRPr lang="en-US" sz="2000" dirty="0">
              <a:solidFill>
                <a:schemeClr val="dk1"/>
              </a:solidFill>
              <a:ea typeface="Calibri"/>
              <a:cs typeface="Calibri"/>
              <a:sym typeface="Calibri"/>
            </a:endParaRPr>
          </a:p>
          <a:p>
            <a:pPr marL="0" marR="0" lvl="0" indent="0" rtl="0">
              <a:spcBef>
                <a:spcPts val="0"/>
              </a:spcBef>
              <a:spcAft>
                <a:spcPts val="0"/>
              </a:spcAft>
              <a:buNone/>
            </a:pPr>
            <a:r>
              <a:rPr lang="en-US" sz="2000" dirty="0" err="1">
                <a:solidFill>
                  <a:schemeClr val="dk1"/>
                </a:solidFill>
                <a:ea typeface="Calibri"/>
                <a:cs typeface="Calibri"/>
                <a:sym typeface="Calibri"/>
              </a:rPr>
              <a:t>Atenție</a:t>
            </a:r>
            <a:r>
              <a:rPr lang="en-US" sz="2000" dirty="0">
                <a:solidFill>
                  <a:schemeClr val="dk1"/>
                </a:solidFill>
                <a:ea typeface="Calibri"/>
                <a:cs typeface="Calibri"/>
                <a:sym typeface="Calibri"/>
              </a:rPr>
              <a:t> la </a:t>
            </a:r>
            <a:r>
              <a:rPr lang="en-US" sz="2000" dirty="0" err="1">
                <a:solidFill>
                  <a:schemeClr val="dk1"/>
                </a:solidFill>
                <a:ea typeface="Calibri"/>
                <a:cs typeface="Calibri"/>
                <a:sym typeface="Calibri"/>
              </a:rPr>
              <a:t>literele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mari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și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mici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când</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introduceți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parola</a:t>
            </a:r>
            <a:r>
              <a:rPr lang="en-US" sz="2000" dirty="0">
                <a:solidFill>
                  <a:schemeClr val="dk1"/>
                </a:solidFill>
                <a:ea typeface="Calibri"/>
                <a:cs typeface="Calibri"/>
                <a:sym typeface="Calibri"/>
              </a:rPr>
              <a:t>, </a:t>
            </a:r>
            <a:r>
              <a:rPr lang="en-US" sz="2000" b="1" dirty="0" err="1">
                <a:solidFill>
                  <a:schemeClr val="dk1"/>
                </a:solidFill>
                <a:ea typeface="Calibri"/>
                <a:cs typeface="Calibri"/>
                <a:sym typeface="Calibri"/>
              </a:rPr>
              <a:t>aplicația</a:t>
            </a:r>
            <a:r>
              <a:rPr lang="en-US" sz="2000" b="1" dirty="0">
                <a:solidFill>
                  <a:schemeClr val="dk1"/>
                </a:solidFill>
                <a:ea typeface="Calibri"/>
                <a:cs typeface="Calibri"/>
                <a:sym typeface="Calibri"/>
              </a:rPr>
              <a:t> </a:t>
            </a:r>
            <a:r>
              <a:rPr lang="en-US" sz="2000" b="1" dirty="0" err="1">
                <a:solidFill>
                  <a:schemeClr val="dk1"/>
                </a:solidFill>
                <a:ea typeface="Calibri"/>
                <a:cs typeface="Calibri"/>
                <a:sym typeface="Calibri"/>
              </a:rPr>
              <a:t>ține</a:t>
            </a:r>
            <a:r>
              <a:rPr lang="en-US" sz="2000" b="1" dirty="0">
                <a:solidFill>
                  <a:schemeClr val="dk1"/>
                </a:solidFill>
                <a:ea typeface="Calibri"/>
                <a:cs typeface="Calibri"/>
                <a:sym typeface="Calibri"/>
              </a:rPr>
              <a:t> </a:t>
            </a:r>
            <a:r>
              <a:rPr lang="en-US" sz="2000" b="1" dirty="0" err="1">
                <a:solidFill>
                  <a:schemeClr val="dk1"/>
                </a:solidFill>
                <a:ea typeface="Calibri"/>
                <a:cs typeface="Calibri"/>
                <a:sym typeface="Calibri"/>
              </a:rPr>
              <a:t>cont</a:t>
            </a:r>
            <a:r>
              <a:rPr lang="en-US" sz="2000" b="1" dirty="0">
                <a:solidFill>
                  <a:schemeClr val="dk1"/>
                </a:solidFill>
                <a:ea typeface="Calibri"/>
                <a:cs typeface="Calibri"/>
                <a:sym typeface="Calibri"/>
              </a:rPr>
              <a:t> de </a:t>
            </a:r>
            <a:r>
              <a:rPr lang="en-US" sz="2000" b="1" dirty="0" err="1">
                <a:solidFill>
                  <a:schemeClr val="dk1"/>
                </a:solidFill>
                <a:ea typeface="Calibri"/>
                <a:cs typeface="Calibri"/>
                <a:sym typeface="Calibri"/>
              </a:rPr>
              <a:t>ele</a:t>
            </a:r>
            <a:r>
              <a:rPr lang="ro-RO" sz="2000" b="1" dirty="0">
                <a:solidFill>
                  <a:schemeClr val="dk1"/>
                </a:solidFill>
                <a:ea typeface="Calibri"/>
                <a:cs typeface="Calibri"/>
                <a:sym typeface="Calibri"/>
              </a:rPr>
              <a:t>.</a:t>
            </a:r>
            <a:endParaRPr lang="en-US" sz="2000" dirty="0">
              <a:ea typeface="Calibri"/>
              <a:cs typeface="Calibri"/>
              <a:sym typeface="Calibri"/>
            </a:endParaRPr>
          </a:p>
          <a:p>
            <a:pPr marL="0" marR="0" lvl="0" indent="0" rtl="0">
              <a:spcBef>
                <a:spcPts val="0"/>
              </a:spcBef>
              <a:spcAft>
                <a:spcPts val="0"/>
              </a:spcAft>
              <a:buNone/>
            </a:pPr>
            <a:endParaRPr lang="en-US" b="0" i="0" dirty="0">
              <a:solidFill>
                <a:srgbClr val="404040"/>
              </a:solidFill>
              <a:effectLst/>
              <a:latin typeface="Noto Sans" panose="020B0502040204020203" pitchFamily="34" charset="0"/>
              <a:ea typeface="Calibri"/>
              <a:cs typeface="Calibri"/>
              <a:sym typeface="Calibri"/>
            </a:endParaRPr>
          </a:p>
          <a:p>
            <a:pPr marL="0" marR="0" lvl="0" indent="0" rtl="0">
              <a:spcBef>
                <a:spcPts val="0"/>
              </a:spcBef>
              <a:spcAft>
                <a:spcPts val="0"/>
              </a:spcAft>
              <a:buNone/>
            </a:pPr>
            <a:r>
              <a:rPr lang="en-US" b="1" i="0" dirty="0">
                <a:solidFill>
                  <a:srgbClr val="404040"/>
                </a:solidFill>
                <a:effectLst/>
                <a:latin typeface="Noto Sans" panose="020B0502040204020203" pitchFamily="34" charset="0"/>
              </a:rPr>
              <a:t>O </a:t>
            </a:r>
            <a:r>
              <a:rPr lang="en-US" b="1" dirty="0" err="1">
                <a:solidFill>
                  <a:srgbClr val="404040"/>
                </a:solidFill>
                <a:latin typeface="Noto Sans" panose="020B0502040204020203" pitchFamily="34" charset="0"/>
              </a:rPr>
              <a:t>s</a:t>
            </a:r>
            <a:r>
              <a:rPr lang="en-US" b="1" dirty="0" err="1"/>
              <a:t>esiune</a:t>
            </a:r>
            <a:r>
              <a:rPr lang="en-US" b="1" dirty="0"/>
              <a:t> </a:t>
            </a:r>
            <a:r>
              <a:rPr lang="en-US" b="1" dirty="0" err="1"/>
              <a:t>dureaza</a:t>
            </a:r>
            <a:r>
              <a:rPr lang="en-US" b="1" dirty="0"/>
              <a:t> 8h</a:t>
            </a:r>
            <a:r>
              <a:rPr lang="en-US" dirty="0"/>
              <a:t>. </a:t>
            </a:r>
          </a:p>
        </p:txBody>
      </p:sp>
    </p:spTree>
    <p:extLst>
      <p:ext uri="{BB962C8B-B14F-4D97-AF65-F5344CB8AC3E}">
        <p14:creationId xmlns:p14="http://schemas.microsoft.com/office/powerpoint/2010/main" xmlns="" val="2507949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6A222A00-6BCC-D426-FEAC-0B45BCAD1810}"/>
              </a:ext>
            </a:extLst>
          </p:cNvPr>
          <p:cNvSpPr>
            <a:spLocks noGrp="1"/>
          </p:cNvSpPr>
          <p:nvPr>
            <p:ph type="title"/>
          </p:nvPr>
        </p:nvSpPr>
        <p:spPr/>
        <p:txBody>
          <a:bodyPr/>
          <a:lstStyle/>
          <a:p>
            <a:r>
              <a:rPr lang="en-US" dirty="0"/>
              <a:t>07. </a:t>
            </a:r>
            <a:r>
              <a:rPr lang="en-US" dirty="0" err="1"/>
              <a:t>Aplicatia</a:t>
            </a:r>
            <a:r>
              <a:rPr lang="en-US" dirty="0"/>
              <a:t> </a:t>
            </a:r>
            <a:r>
              <a:rPr lang="en-US" dirty="0" err="1"/>
              <a:t>mobila</a:t>
            </a:r>
            <a:r>
              <a:rPr lang="en-US" dirty="0"/>
              <a:t> (7) </a:t>
            </a:r>
          </a:p>
        </p:txBody>
      </p:sp>
      <p:pic>
        <p:nvPicPr>
          <p:cNvPr id="3" name="Content Placeholder 2">
            <a:extLst>
              <a:ext uri="{FF2B5EF4-FFF2-40B4-BE49-F238E27FC236}">
                <a16:creationId xmlns:a16="http://schemas.microsoft.com/office/drawing/2014/main" xmlns="" id="{C3A22C3D-71F5-4E76-39AA-2E799563D166}"/>
              </a:ext>
            </a:extLst>
          </p:cNvPr>
          <p:cNvPicPr>
            <a:picLocks noGrp="1" noChangeAspect="1"/>
          </p:cNvPicPr>
          <p:nvPr>
            <p:ph idx="1"/>
          </p:nvPr>
        </p:nvPicPr>
        <p:blipFill>
          <a:blip r:embed="rId3"/>
          <a:stretch>
            <a:fillRect/>
          </a:stretch>
        </p:blipFill>
        <p:spPr>
          <a:xfrm>
            <a:off x="0" y="1501287"/>
            <a:ext cx="7367085" cy="4554612"/>
          </a:xfrm>
        </p:spPr>
      </p:pic>
      <p:sp>
        <p:nvSpPr>
          <p:cNvPr id="15" name="Fußzeilenplatzhalter 14">
            <a:extLst>
              <a:ext uri="{FF2B5EF4-FFF2-40B4-BE49-F238E27FC236}">
                <a16:creationId xmlns:a16="http://schemas.microsoft.com/office/drawing/2014/main" xmlns="" id="{7AD9C0EA-2496-4424-FC93-08B6E563B76D}"/>
              </a:ext>
            </a:extLst>
          </p:cNvPr>
          <p:cNvSpPr>
            <a:spLocks noGrp="1"/>
          </p:cNvSpPr>
          <p:nvPr>
            <p:ph type="ftr" sz="quarter" idx="11"/>
          </p:nvPr>
        </p:nvSpPr>
        <p:spPr/>
        <p:txBody>
          <a:bodyPr/>
          <a:lstStyle/>
          <a:p>
            <a:r>
              <a:rPr lang="en-US"/>
              <a:t>Suport curs utilizare Observatorul Copilului</a:t>
            </a:r>
            <a:endParaRPr lang="en-US" dirty="0"/>
          </a:p>
        </p:txBody>
      </p:sp>
      <p:sp>
        <p:nvSpPr>
          <p:cNvPr id="16" name="Foliennummernplatzhalter 15">
            <a:extLst>
              <a:ext uri="{FF2B5EF4-FFF2-40B4-BE49-F238E27FC236}">
                <a16:creationId xmlns:a16="http://schemas.microsoft.com/office/drawing/2014/main" xmlns="" id="{BAED8F1E-E24A-5B00-1FDD-1268DD686FD6}"/>
              </a:ext>
            </a:extLst>
          </p:cNvPr>
          <p:cNvSpPr>
            <a:spLocks noGrp="1"/>
          </p:cNvSpPr>
          <p:nvPr>
            <p:ph type="sldNum" sz="quarter" idx="12"/>
          </p:nvPr>
        </p:nvSpPr>
        <p:spPr/>
        <p:txBody>
          <a:bodyPr/>
          <a:lstStyle/>
          <a:p>
            <a:fld id="{750C1F77-72F5-43F8-9226-1DB1CB2C2D83}" type="slidenum">
              <a:rPr lang="en-US" smtClean="0"/>
              <a:pPr/>
              <a:t>46</a:t>
            </a:fld>
            <a:endParaRPr lang="en-US" dirty="0"/>
          </a:p>
        </p:txBody>
      </p:sp>
      <p:sp>
        <p:nvSpPr>
          <p:cNvPr id="8" name="Textplatzhalter 7">
            <a:extLst>
              <a:ext uri="{FF2B5EF4-FFF2-40B4-BE49-F238E27FC236}">
                <a16:creationId xmlns:a16="http://schemas.microsoft.com/office/drawing/2014/main" xmlns="" id="{FDA6C481-8EE6-7761-9031-B062D40829CF}"/>
              </a:ext>
            </a:extLst>
          </p:cNvPr>
          <p:cNvSpPr>
            <a:spLocks noGrp="1"/>
          </p:cNvSpPr>
          <p:nvPr>
            <p:ph type="body" sz="quarter" idx="13"/>
          </p:nvPr>
        </p:nvSpPr>
        <p:spPr/>
        <p:txBody>
          <a:bodyPr vert="horz" wrap="square" lIns="0" tIns="0" rIns="0" bIns="0" rtlCol="0" anchor="t">
            <a:spAutoFit/>
          </a:bodyPr>
          <a:lstStyle/>
          <a:p>
            <a:pPr>
              <a:lnSpc>
                <a:spcPct val="90000"/>
              </a:lnSpc>
              <a:spcBef>
                <a:spcPct val="0"/>
              </a:spcBef>
            </a:pPr>
            <a:r>
              <a:rPr lang="ro-RO" sz="3200" b="1" dirty="0" err="1">
                <a:solidFill>
                  <a:schemeClr val="accent1"/>
                </a:solidFill>
                <a:ea typeface="+mj-ea"/>
                <a:cs typeface="+mj-cs"/>
              </a:rPr>
              <a:t>Sectiuni</a:t>
            </a:r>
            <a:endParaRPr lang="en-US" sz="3200" b="1" dirty="0">
              <a:solidFill>
                <a:schemeClr val="accent1"/>
              </a:solidFill>
              <a:ea typeface="+mj-ea"/>
              <a:cs typeface="+mj-cs"/>
            </a:endParaRPr>
          </a:p>
        </p:txBody>
      </p:sp>
      <p:sp>
        <p:nvSpPr>
          <p:cNvPr id="2" name="TextBox 1">
            <a:extLst>
              <a:ext uri="{FF2B5EF4-FFF2-40B4-BE49-F238E27FC236}">
                <a16:creationId xmlns:a16="http://schemas.microsoft.com/office/drawing/2014/main" xmlns="" id="{6E9BEDEF-2491-BF5C-95AA-43FD060A8744}"/>
              </a:ext>
            </a:extLst>
          </p:cNvPr>
          <p:cNvSpPr txBox="1"/>
          <p:nvPr/>
        </p:nvSpPr>
        <p:spPr>
          <a:xfrm>
            <a:off x="7248939" y="1007165"/>
            <a:ext cx="4539931" cy="5632311"/>
          </a:xfrm>
          <a:prstGeom prst="rect">
            <a:avLst/>
          </a:prstGeom>
          <a:noFill/>
        </p:spPr>
        <p:txBody>
          <a:bodyPr wrap="square" rtlCol="0">
            <a:spAutoFit/>
          </a:bodyPr>
          <a:lstStyle/>
          <a:p>
            <a:r>
              <a:rPr lang="en-US" dirty="0"/>
              <a:t>Tip </a:t>
            </a:r>
            <a:r>
              <a:rPr lang="en-US" dirty="0" err="1"/>
              <a:t>serviciu</a:t>
            </a:r>
            <a:r>
              <a:rPr lang="en-US" dirty="0"/>
              <a:t>: </a:t>
            </a:r>
          </a:p>
          <a:p>
            <a:pPr marL="285750" indent="-285750">
              <a:buFontTx/>
              <a:buChar char="-"/>
            </a:pPr>
            <a:r>
              <a:rPr lang="en-US" dirty="0" err="1"/>
              <a:t>Evaluare</a:t>
            </a:r>
            <a:r>
              <a:rPr lang="en-US" dirty="0"/>
              <a:t> </a:t>
            </a:r>
            <a:r>
              <a:rPr lang="en-US" dirty="0" err="1"/>
              <a:t>nevoi</a:t>
            </a:r>
            <a:endParaRPr lang="en-US" dirty="0"/>
          </a:p>
          <a:p>
            <a:pPr marL="285750" indent="-285750">
              <a:buFontTx/>
              <a:buChar char="-"/>
            </a:pPr>
            <a:r>
              <a:rPr lang="en-US" dirty="0" err="1"/>
              <a:t>Consiliere</a:t>
            </a:r>
            <a:endParaRPr lang="en-US" dirty="0"/>
          </a:p>
          <a:p>
            <a:pPr marL="285750" indent="-285750">
              <a:buFontTx/>
              <a:buChar char="-"/>
            </a:pPr>
            <a:r>
              <a:rPr lang="en-US" dirty="0" err="1"/>
              <a:t>Acompaniere</a:t>
            </a:r>
            <a:r>
              <a:rPr lang="en-US" dirty="0"/>
              <a:t> </a:t>
            </a:r>
            <a:r>
              <a:rPr lang="en-US" dirty="0" err="1"/>
              <a:t>si</a:t>
            </a:r>
            <a:r>
              <a:rPr lang="en-US" dirty="0"/>
              <a:t> </a:t>
            </a:r>
            <a:r>
              <a:rPr lang="en-US" dirty="0" err="1"/>
              <a:t>sprijin</a:t>
            </a:r>
            <a:endParaRPr lang="en-US" dirty="0"/>
          </a:p>
          <a:p>
            <a:pPr marL="285750" indent="-285750">
              <a:buFontTx/>
              <a:buChar char="-"/>
            </a:pPr>
            <a:r>
              <a:rPr lang="en-US" dirty="0" err="1"/>
              <a:t>Informare</a:t>
            </a:r>
            <a:r>
              <a:rPr lang="en-US" dirty="0"/>
              <a:t> </a:t>
            </a:r>
            <a:r>
              <a:rPr lang="en-US" dirty="0" err="1"/>
              <a:t>si</a:t>
            </a:r>
            <a:r>
              <a:rPr lang="en-US" dirty="0"/>
              <a:t> </a:t>
            </a:r>
            <a:r>
              <a:rPr lang="en-US" dirty="0" err="1"/>
              <a:t>orientare</a:t>
            </a:r>
            <a:endParaRPr lang="en-US" dirty="0"/>
          </a:p>
          <a:p>
            <a:pPr marL="285750" indent="-285750">
              <a:buFontTx/>
              <a:buChar char="-"/>
            </a:pPr>
            <a:r>
              <a:rPr lang="en-US" dirty="0" err="1"/>
              <a:t>Monitorizare</a:t>
            </a:r>
            <a:r>
              <a:rPr lang="en-US" dirty="0"/>
              <a:t> </a:t>
            </a:r>
            <a:r>
              <a:rPr lang="en-US" dirty="0" err="1"/>
              <a:t>si</a:t>
            </a:r>
            <a:r>
              <a:rPr lang="en-US" dirty="0"/>
              <a:t> </a:t>
            </a:r>
            <a:r>
              <a:rPr lang="en-US" dirty="0" err="1"/>
              <a:t>evaluare</a:t>
            </a:r>
            <a:endParaRPr lang="en-US" dirty="0"/>
          </a:p>
          <a:p>
            <a:pPr marL="285750" indent="-285750">
              <a:buFontTx/>
              <a:buChar char="-"/>
            </a:pPr>
            <a:r>
              <a:rPr lang="en-US" dirty="0" err="1"/>
              <a:t>Referire</a:t>
            </a:r>
            <a:endParaRPr lang="en-US" dirty="0"/>
          </a:p>
          <a:p>
            <a:pPr marL="285750" indent="-285750">
              <a:buFontTx/>
              <a:buChar char="-"/>
            </a:pPr>
            <a:r>
              <a:rPr lang="en-US" dirty="0" err="1"/>
              <a:t>Serviciu</a:t>
            </a:r>
            <a:r>
              <a:rPr lang="en-US" dirty="0"/>
              <a:t> </a:t>
            </a:r>
            <a:r>
              <a:rPr lang="en-US" dirty="0" err="1"/>
              <a:t>proritate</a:t>
            </a:r>
            <a:r>
              <a:rPr lang="en-US" dirty="0"/>
              <a:t> zero</a:t>
            </a:r>
          </a:p>
          <a:p>
            <a:pPr marL="285750" indent="-285750">
              <a:buFontTx/>
              <a:buChar char="-"/>
            </a:pPr>
            <a:endParaRPr lang="en-US" dirty="0"/>
          </a:p>
          <a:p>
            <a:r>
              <a:rPr lang="en-US" dirty="0" err="1"/>
              <a:t>Gospodarii</a:t>
            </a:r>
            <a:r>
              <a:rPr lang="en-US" dirty="0"/>
              <a:t> – </a:t>
            </a:r>
            <a:r>
              <a:rPr lang="en-US" dirty="0" err="1"/>
              <a:t>chestionarul</a:t>
            </a:r>
            <a:r>
              <a:rPr lang="en-US" dirty="0"/>
              <a:t> are </a:t>
            </a:r>
            <a:r>
              <a:rPr lang="en-US" dirty="0" err="1"/>
              <a:t>sectiunile</a:t>
            </a:r>
            <a:r>
              <a:rPr lang="en-US" dirty="0"/>
              <a:t>: </a:t>
            </a:r>
          </a:p>
          <a:p>
            <a:pPr marL="285750" indent="-285750">
              <a:buFontTx/>
              <a:buChar char="-"/>
            </a:pPr>
            <a:r>
              <a:rPr lang="es-ES" dirty="0" err="1"/>
              <a:t>Beneficii</a:t>
            </a:r>
            <a:r>
              <a:rPr lang="es-ES" dirty="0"/>
              <a:t> </a:t>
            </a:r>
            <a:r>
              <a:rPr lang="es-ES" dirty="0" err="1"/>
              <a:t>sociale</a:t>
            </a:r>
            <a:r>
              <a:rPr lang="es-ES" dirty="0"/>
              <a:t> la nivel de </a:t>
            </a:r>
            <a:r>
              <a:rPr lang="es-ES" dirty="0" err="1"/>
              <a:t>gospodărie</a:t>
            </a:r>
            <a:endParaRPr lang="en-US" dirty="0"/>
          </a:p>
          <a:p>
            <a:pPr marL="285750" indent="-285750">
              <a:buFontTx/>
              <a:buChar char="-"/>
            </a:pPr>
            <a:r>
              <a:rPr lang="en-US" dirty="0" err="1"/>
              <a:t>Venituri</a:t>
            </a:r>
            <a:r>
              <a:rPr lang="en-US" dirty="0"/>
              <a:t> </a:t>
            </a:r>
            <a:r>
              <a:rPr lang="en-US" dirty="0" err="1"/>
              <a:t>și</a:t>
            </a:r>
            <a:r>
              <a:rPr lang="en-US" dirty="0"/>
              <a:t> </a:t>
            </a:r>
            <a:r>
              <a:rPr lang="en-US" dirty="0" err="1"/>
              <a:t>cheltuieli</a:t>
            </a:r>
            <a:endParaRPr lang="en-US" dirty="0"/>
          </a:p>
          <a:p>
            <a:pPr marL="285750" indent="-285750">
              <a:buFontTx/>
              <a:buChar char="-"/>
            </a:pPr>
            <a:r>
              <a:rPr lang="en-US" dirty="0" err="1"/>
              <a:t>Remitențe</a:t>
            </a:r>
            <a:endParaRPr lang="en-US" dirty="0"/>
          </a:p>
          <a:p>
            <a:pPr marL="285750" indent="-285750">
              <a:buFontTx/>
              <a:buChar char="-"/>
            </a:pPr>
            <a:r>
              <a:rPr lang="en-US" dirty="0" err="1"/>
              <a:t>Condițiile</a:t>
            </a:r>
            <a:r>
              <a:rPr lang="en-US" dirty="0"/>
              <a:t> de </a:t>
            </a:r>
            <a:r>
              <a:rPr lang="en-US" dirty="0" err="1"/>
              <a:t>locuire</a:t>
            </a:r>
            <a:endParaRPr lang="en-US" dirty="0"/>
          </a:p>
          <a:p>
            <a:pPr marL="285750" indent="-285750">
              <a:buFontTx/>
              <a:buChar char="-"/>
            </a:pPr>
            <a:r>
              <a:rPr lang="en-US" dirty="0" err="1"/>
              <a:t>Practicile</a:t>
            </a:r>
            <a:r>
              <a:rPr lang="en-US" dirty="0"/>
              <a:t> </a:t>
            </a:r>
            <a:r>
              <a:rPr lang="en-US" dirty="0" err="1"/>
              <a:t>parentale</a:t>
            </a:r>
            <a:endParaRPr lang="en-US" dirty="0"/>
          </a:p>
          <a:p>
            <a:pPr marL="285750" indent="-285750">
              <a:buFontTx/>
              <a:buChar char="-"/>
            </a:pPr>
            <a:r>
              <a:rPr lang="en-US" dirty="0"/>
              <a:t>Date </a:t>
            </a:r>
            <a:r>
              <a:rPr lang="en-US" dirty="0" err="1"/>
              <a:t>despre</a:t>
            </a:r>
            <a:r>
              <a:rPr lang="en-US" dirty="0"/>
              <a:t> </a:t>
            </a:r>
            <a:r>
              <a:rPr lang="en-US" dirty="0" err="1"/>
              <a:t>gospodărie</a:t>
            </a:r>
            <a:r>
              <a:rPr lang="en-US" dirty="0"/>
              <a:t>. </a:t>
            </a:r>
            <a:r>
              <a:rPr lang="en-US" dirty="0" err="1"/>
              <a:t>Evaluare</a:t>
            </a:r>
            <a:r>
              <a:rPr lang="en-US" dirty="0"/>
              <a:t> </a:t>
            </a:r>
            <a:r>
              <a:rPr lang="en-US" dirty="0" err="1"/>
              <a:t>făcută</a:t>
            </a:r>
            <a:r>
              <a:rPr lang="en-US" dirty="0"/>
              <a:t> de </a:t>
            </a:r>
            <a:r>
              <a:rPr lang="en-US" dirty="0" err="1"/>
              <a:t>lucrătorul</a:t>
            </a:r>
            <a:r>
              <a:rPr lang="en-US" dirty="0"/>
              <a:t> social.</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xmlns="" val="2205293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xmlns="" id="{C7D5A103-9E2A-EAB0-A0E7-BE633FC38B7B}"/>
              </a:ext>
            </a:extLst>
          </p:cNvPr>
          <p:cNvSpPr>
            <a:spLocks noGrp="1"/>
          </p:cNvSpPr>
          <p:nvPr>
            <p:ph type="title"/>
          </p:nvPr>
        </p:nvSpPr>
        <p:spPr/>
        <p:txBody>
          <a:bodyPr/>
          <a:lstStyle/>
          <a:p>
            <a:r>
              <a:rPr lang="en-US" dirty="0"/>
              <a:t>07. </a:t>
            </a:r>
            <a:r>
              <a:rPr lang="en-US" dirty="0" err="1"/>
              <a:t>Aplicatia</a:t>
            </a:r>
            <a:r>
              <a:rPr lang="en-US" dirty="0"/>
              <a:t> </a:t>
            </a:r>
            <a:r>
              <a:rPr lang="en-US" dirty="0" err="1"/>
              <a:t>mobila</a:t>
            </a:r>
            <a:r>
              <a:rPr lang="en-US" dirty="0"/>
              <a:t> (8)</a:t>
            </a:r>
          </a:p>
        </p:txBody>
      </p:sp>
      <p:sp>
        <p:nvSpPr>
          <p:cNvPr id="3" name="Content Placeholder 2">
            <a:extLst>
              <a:ext uri="{FF2B5EF4-FFF2-40B4-BE49-F238E27FC236}">
                <a16:creationId xmlns:a16="http://schemas.microsoft.com/office/drawing/2014/main" xmlns="" id="{ECC91DEE-07F3-8C49-91F3-5BA5F9B3A674}"/>
              </a:ext>
            </a:extLst>
          </p:cNvPr>
          <p:cNvSpPr>
            <a:spLocks noGrp="1"/>
          </p:cNvSpPr>
          <p:nvPr>
            <p:ph idx="1"/>
          </p:nvPr>
        </p:nvSpPr>
        <p:spPr>
          <a:xfrm>
            <a:off x="695324" y="1628775"/>
            <a:ext cx="11113667" cy="4608512"/>
          </a:xfrm>
        </p:spPr>
        <p:txBody>
          <a:bodyPr/>
          <a:lstStyle/>
          <a:p>
            <a:endParaRPr lang="en-US" dirty="0"/>
          </a:p>
        </p:txBody>
      </p:sp>
      <p:sp>
        <p:nvSpPr>
          <p:cNvPr id="13" name="Fußzeilenplatzhalter 12">
            <a:extLst>
              <a:ext uri="{FF2B5EF4-FFF2-40B4-BE49-F238E27FC236}">
                <a16:creationId xmlns:a16="http://schemas.microsoft.com/office/drawing/2014/main" xmlns="" id="{D064E0B6-C015-C81A-1CB5-4848BB897F45}"/>
              </a:ext>
            </a:extLst>
          </p:cNvPr>
          <p:cNvSpPr>
            <a:spLocks noGrp="1"/>
          </p:cNvSpPr>
          <p:nvPr>
            <p:ph type="ftr" sz="quarter" idx="11"/>
          </p:nvPr>
        </p:nvSpPr>
        <p:spPr/>
        <p:txBody>
          <a:bodyPr/>
          <a:lstStyle/>
          <a:p>
            <a:r>
              <a:rPr lang="en-US"/>
              <a:t>Suport curs utilizare Observatorul Copilului</a:t>
            </a:r>
            <a:endParaRPr lang="en-US" dirty="0"/>
          </a:p>
        </p:txBody>
      </p:sp>
      <p:sp>
        <p:nvSpPr>
          <p:cNvPr id="14" name="Foliennummernplatzhalter 13">
            <a:extLst>
              <a:ext uri="{FF2B5EF4-FFF2-40B4-BE49-F238E27FC236}">
                <a16:creationId xmlns:a16="http://schemas.microsoft.com/office/drawing/2014/main" xmlns="" id="{DB2A7DB7-3874-AADF-4B0C-26655365188F}"/>
              </a:ext>
            </a:extLst>
          </p:cNvPr>
          <p:cNvSpPr>
            <a:spLocks noGrp="1"/>
          </p:cNvSpPr>
          <p:nvPr>
            <p:ph type="sldNum" sz="quarter" idx="12"/>
          </p:nvPr>
        </p:nvSpPr>
        <p:spPr/>
        <p:txBody>
          <a:bodyPr/>
          <a:lstStyle/>
          <a:p>
            <a:fld id="{750C1F77-72F5-43F8-9226-1DB1CB2C2D83}" type="slidenum">
              <a:rPr lang="en-US" smtClean="0"/>
              <a:pPr/>
              <a:t>47</a:t>
            </a:fld>
            <a:endParaRPr lang="en-US" dirty="0"/>
          </a:p>
        </p:txBody>
      </p:sp>
      <p:sp>
        <p:nvSpPr>
          <p:cNvPr id="10" name="Textplatzhalter 9">
            <a:extLst>
              <a:ext uri="{FF2B5EF4-FFF2-40B4-BE49-F238E27FC236}">
                <a16:creationId xmlns:a16="http://schemas.microsoft.com/office/drawing/2014/main" xmlns="" id="{F76E28C1-FC25-32F1-54F1-7CDDFBFD186A}"/>
              </a:ext>
            </a:extLst>
          </p:cNvPr>
          <p:cNvSpPr>
            <a:spLocks noGrp="1"/>
          </p:cNvSpPr>
          <p:nvPr>
            <p:ph type="body" sz="quarter" idx="13"/>
          </p:nvPr>
        </p:nvSpPr>
        <p:spPr/>
        <p:txBody>
          <a:bodyPr/>
          <a:lstStyle/>
          <a:p>
            <a:r>
              <a:rPr lang="en-US" sz="2800" b="1" dirty="0" err="1">
                <a:solidFill>
                  <a:schemeClr val="accent1"/>
                </a:solidFill>
                <a:ea typeface="+mj-ea"/>
                <a:cs typeface="+mj-cs"/>
              </a:rPr>
              <a:t>Introducere</a:t>
            </a:r>
            <a:r>
              <a:rPr lang="en-US" sz="2800" b="1" dirty="0">
                <a:solidFill>
                  <a:schemeClr val="accent1"/>
                </a:solidFill>
                <a:ea typeface="+mj-ea"/>
                <a:cs typeface="+mj-cs"/>
              </a:rPr>
              <a:t>/</a:t>
            </a:r>
            <a:r>
              <a:rPr lang="en-US" sz="2800" b="1" dirty="0" err="1">
                <a:solidFill>
                  <a:schemeClr val="accent1"/>
                </a:solidFill>
                <a:ea typeface="+mj-ea"/>
                <a:cs typeface="+mj-cs"/>
              </a:rPr>
              <a:t>Cautare</a:t>
            </a:r>
            <a:r>
              <a:rPr lang="en-US" sz="2800" b="1" dirty="0">
                <a:solidFill>
                  <a:schemeClr val="accent1"/>
                </a:solidFill>
                <a:ea typeface="+mj-ea"/>
                <a:cs typeface="+mj-cs"/>
              </a:rPr>
              <a:t> </a:t>
            </a:r>
            <a:r>
              <a:rPr lang="ro-RO" sz="2800" b="1" dirty="0">
                <a:solidFill>
                  <a:schemeClr val="accent1"/>
                </a:solidFill>
                <a:ea typeface="+mj-ea"/>
                <a:cs typeface="+mj-cs"/>
              </a:rPr>
              <a:t>Gospodarii</a:t>
            </a:r>
            <a:r>
              <a:rPr lang="ro-RO" sz="2800" dirty="0"/>
              <a:t> </a:t>
            </a:r>
            <a:r>
              <a:rPr lang="en-US" sz="2800" b="1" dirty="0"/>
              <a:t>- </a:t>
            </a:r>
            <a:r>
              <a:rPr lang="en-US" sz="2800" b="1" dirty="0" err="1"/>
              <a:t>exemplu</a:t>
            </a:r>
            <a:endParaRPr lang="en-US" sz="2800" b="1" dirty="0"/>
          </a:p>
        </p:txBody>
      </p:sp>
      <p:grpSp>
        <p:nvGrpSpPr>
          <p:cNvPr id="5" name="Group 4">
            <a:extLst>
              <a:ext uri="{FF2B5EF4-FFF2-40B4-BE49-F238E27FC236}">
                <a16:creationId xmlns:a16="http://schemas.microsoft.com/office/drawing/2014/main" xmlns="" id="{6F013E88-95E3-2FC4-4787-F19803E99236}"/>
              </a:ext>
            </a:extLst>
          </p:cNvPr>
          <p:cNvGrpSpPr/>
          <p:nvPr/>
        </p:nvGrpSpPr>
        <p:grpSpPr>
          <a:xfrm>
            <a:off x="482399" y="1436187"/>
            <a:ext cx="8920018" cy="4787647"/>
            <a:chOff x="604935" y="927241"/>
            <a:chExt cx="6075653" cy="3756795"/>
          </a:xfrm>
        </p:grpSpPr>
        <p:pic>
          <p:nvPicPr>
            <p:cNvPr id="6" name="Google Shape;768;p87">
              <a:extLst>
                <a:ext uri="{FF2B5EF4-FFF2-40B4-BE49-F238E27FC236}">
                  <a16:creationId xmlns:a16="http://schemas.microsoft.com/office/drawing/2014/main" xmlns="" id="{8278DCC0-655B-8877-D6DB-9299AF0C83A2}"/>
                </a:ext>
              </a:extLst>
            </p:cNvPr>
            <p:cNvPicPr preferRelativeResize="0"/>
            <p:nvPr/>
          </p:nvPicPr>
          <p:blipFill rotWithShape="1">
            <a:blip r:embed="rId3">
              <a:alphaModFix/>
            </a:blip>
            <a:srcRect/>
            <a:stretch/>
          </p:blipFill>
          <p:spPr>
            <a:xfrm>
              <a:off x="604935" y="927241"/>
              <a:ext cx="6075653" cy="3756795"/>
            </a:xfrm>
            <a:prstGeom prst="rect">
              <a:avLst/>
            </a:prstGeom>
            <a:noFill/>
            <a:ln>
              <a:noFill/>
            </a:ln>
          </p:spPr>
        </p:pic>
        <p:pic>
          <p:nvPicPr>
            <p:cNvPr id="7" name="Google Shape;770;p87" descr="Graphical user interface&#10;&#10;Description automatically generated">
              <a:extLst>
                <a:ext uri="{FF2B5EF4-FFF2-40B4-BE49-F238E27FC236}">
                  <a16:creationId xmlns:a16="http://schemas.microsoft.com/office/drawing/2014/main" xmlns="" id="{38FCE25F-EA62-3D21-1E3C-9FE3EA0B53BB}"/>
                </a:ext>
              </a:extLst>
            </p:cNvPr>
            <p:cNvPicPr preferRelativeResize="0"/>
            <p:nvPr/>
          </p:nvPicPr>
          <p:blipFill rotWithShape="1">
            <a:blip r:embed="rId4">
              <a:alphaModFix/>
            </a:blip>
            <a:srcRect/>
            <a:stretch/>
          </p:blipFill>
          <p:spPr>
            <a:xfrm>
              <a:off x="1149937" y="1179553"/>
              <a:ext cx="5069380" cy="3168362"/>
            </a:xfrm>
            <a:prstGeom prst="rect">
              <a:avLst/>
            </a:prstGeom>
            <a:noFill/>
            <a:ln>
              <a:noFill/>
            </a:ln>
          </p:spPr>
        </p:pic>
      </p:grpSp>
      <p:sp>
        <p:nvSpPr>
          <p:cNvPr id="2" name="TextBox 1">
            <a:extLst>
              <a:ext uri="{FF2B5EF4-FFF2-40B4-BE49-F238E27FC236}">
                <a16:creationId xmlns:a16="http://schemas.microsoft.com/office/drawing/2014/main" xmlns="" id="{D4799028-0409-8B22-F12A-1E2B5B0B4EDB}"/>
              </a:ext>
            </a:extLst>
          </p:cNvPr>
          <p:cNvSpPr txBox="1"/>
          <p:nvPr/>
        </p:nvSpPr>
        <p:spPr>
          <a:xfrm>
            <a:off x="9402417" y="2468696"/>
            <a:ext cx="2406575" cy="2308324"/>
          </a:xfrm>
          <a:prstGeom prst="rect">
            <a:avLst/>
          </a:prstGeom>
          <a:noFill/>
        </p:spPr>
        <p:txBody>
          <a:bodyPr wrap="square" rtlCol="0">
            <a:spAutoFit/>
          </a:bodyPr>
          <a:lstStyle/>
          <a:p>
            <a:r>
              <a:rPr lang="en-US" b="0" i="0" dirty="0" err="1">
                <a:solidFill>
                  <a:srgbClr val="404040"/>
                </a:solidFill>
                <a:effectLst/>
                <a:latin typeface="Noto Sans" panose="020B0502040504020204" pitchFamily="34" charset="0"/>
              </a:rPr>
              <a:t>Înainte</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adăugarea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unei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noi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este</a:t>
            </a:r>
            <a:r>
              <a:rPr lang="en-US" b="0"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obligatoriu</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verifice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dacă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respectivă</a:t>
            </a:r>
            <a:r>
              <a:rPr lang="en-US" b="0" i="0" dirty="0">
                <a:solidFill>
                  <a:srgbClr val="404040"/>
                </a:solidFill>
                <a:effectLst/>
                <a:latin typeface="Noto Sans" panose="020B0502040504020204" pitchFamily="34" charset="0"/>
              </a:rPr>
              <a:t> nu a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deja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introdusă</a:t>
            </a:r>
            <a:endParaRPr lang="en-US" dirty="0"/>
          </a:p>
        </p:txBody>
      </p:sp>
    </p:spTree>
    <p:extLst>
      <p:ext uri="{BB962C8B-B14F-4D97-AF65-F5344CB8AC3E}">
        <p14:creationId xmlns:p14="http://schemas.microsoft.com/office/powerpoint/2010/main" xmlns="" val="3853552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3CAA15F-4405-BA74-E0A3-FCEC9BE61371}"/>
              </a:ext>
            </a:extLst>
          </p:cNvPr>
          <p:cNvSpPr>
            <a:spLocks noGrp="1"/>
          </p:cNvSpPr>
          <p:nvPr>
            <p:ph type="title"/>
          </p:nvPr>
        </p:nvSpPr>
        <p:spPr/>
        <p:txBody>
          <a:bodyPr/>
          <a:lstStyle/>
          <a:p>
            <a:r>
              <a:rPr lang="en-US" dirty="0"/>
              <a:t>07. </a:t>
            </a:r>
            <a:r>
              <a:rPr lang="en-US" dirty="0" err="1"/>
              <a:t>Aplicatia</a:t>
            </a:r>
            <a:r>
              <a:rPr lang="en-US" dirty="0"/>
              <a:t> </a:t>
            </a:r>
            <a:r>
              <a:rPr lang="en-US" dirty="0" err="1"/>
              <a:t>mobila</a:t>
            </a:r>
            <a:r>
              <a:rPr lang="en-US" dirty="0"/>
              <a:t> (9)</a:t>
            </a:r>
          </a:p>
        </p:txBody>
      </p:sp>
      <p:sp>
        <p:nvSpPr>
          <p:cNvPr id="4" name="Content Placeholder 3">
            <a:extLst>
              <a:ext uri="{FF2B5EF4-FFF2-40B4-BE49-F238E27FC236}">
                <a16:creationId xmlns:a16="http://schemas.microsoft.com/office/drawing/2014/main" xmlns="" id="{14092A73-1607-A97C-5AE7-76CC7E7F60B0}"/>
              </a:ext>
            </a:extLst>
          </p:cNvPr>
          <p:cNvSpPr>
            <a:spLocks noGrp="1"/>
          </p:cNvSpPr>
          <p:nvPr>
            <p:ph idx="1"/>
          </p:nvPr>
        </p:nvSpPr>
        <p:spPr/>
        <p:txBody>
          <a:bodyPr/>
          <a:lstStyle/>
          <a:p>
            <a:endParaRPr lang="en-US"/>
          </a:p>
        </p:txBody>
      </p:sp>
      <p:sp>
        <p:nvSpPr>
          <p:cNvPr id="13" name="Fußzeilenplatzhalter 12">
            <a:extLst>
              <a:ext uri="{FF2B5EF4-FFF2-40B4-BE49-F238E27FC236}">
                <a16:creationId xmlns:a16="http://schemas.microsoft.com/office/drawing/2014/main" xmlns="" id="{01C57443-7F44-0E6B-CA81-0E3EEDAAE19B}"/>
              </a:ext>
            </a:extLst>
          </p:cNvPr>
          <p:cNvSpPr>
            <a:spLocks noGrp="1"/>
          </p:cNvSpPr>
          <p:nvPr>
            <p:ph type="ftr" sz="quarter" idx="11"/>
          </p:nvPr>
        </p:nvSpPr>
        <p:spPr/>
        <p:txBody>
          <a:bodyPr/>
          <a:lstStyle/>
          <a:p>
            <a:r>
              <a:rPr lang="en-US"/>
              <a:t>Suport curs utilizare Observatorul Copilului</a:t>
            </a:r>
            <a:endParaRPr lang="en-US" dirty="0"/>
          </a:p>
        </p:txBody>
      </p:sp>
      <p:sp>
        <p:nvSpPr>
          <p:cNvPr id="14" name="Foliennummernplatzhalter 13">
            <a:extLst>
              <a:ext uri="{FF2B5EF4-FFF2-40B4-BE49-F238E27FC236}">
                <a16:creationId xmlns:a16="http://schemas.microsoft.com/office/drawing/2014/main" xmlns="" id="{A35DE7DF-19CF-AADB-A9C1-61722689A0E4}"/>
              </a:ext>
            </a:extLst>
          </p:cNvPr>
          <p:cNvSpPr>
            <a:spLocks noGrp="1"/>
          </p:cNvSpPr>
          <p:nvPr>
            <p:ph type="sldNum" sz="quarter" idx="12"/>
          </p:nvPr>
        </p:nvSpPr>
        <p:spPr/>
        <p:txBody>
          <a:bodyPr/>
          <a:lstStyle/>
          <a:p>
            <a:fld id="{750C1F77-72F5-43F8-9226-1DB1CB2C2D83}" type="slidenum">
              <a:rPr lang="en-US" smtClean="0"/>
              <a:pPr/>
              <a:t>48</a:t>
            </a:fld>
            <a:endParaRPr lang="en-US" dirty="0"/>
          </a:p>
        </p:txBody>
      </p:sp>
      <p:sp>
        <p:nvSpPr>
          <p:cNvPr id="5" name="Textplatzhalter 4">
            <a:extLst>
              <a:ext uri="{FF2B5EF4-FFF2-40B4-BE49-F238E27FC236}">
                <a16:creationId xmlns:a16="http://schemas.microsoft.com/office/drawing/2014/main" xmlns="" id="{9D2D7457-81FD-C84D-1D61-CDE242493A57}"/>
              </a:ext>
            </a:extLst>
          </p:cNvPr>
          <p:cNvSpPr>
            <a:spLocks noGrp="1"/>
          </p:cNvSpPr>
          <p:nvPr>
            <p:ph type="body" sz="quarter" idx="13"/>
          </p:nvPr>
        </p:nvSpPr>
        <p:spPr/>
        <p:txBody>
          <a:bodyPr/>
          <a:lstStyle/>
          <a:p>
            <a:r>
              <a:rPr lang="ro-RO" sz="3200" b="1" dirty="0">
                <a:solidFill>
                  <a:schemeClr val="accent1"/>
                </a:solidFill>
                <a:ea typeface="+mj-ea"/>
                <a:cs typeface="+mj-cs"/>
              </a:rPr>
              <a:t>Adaugare</a:t>
            </a:r>
            <a:r>
              <a:rPr lang="ro-RO" dirty="0"/>
              <a:t> </a:t>
            </a:r>
            <a:r>
              <a:rPr lang="ro-RO" sz="3200" b="1" dirty="0">
                <a:solidFill>
                  <a:schemeClr val="accent1"/>
                </a:solidFill>
                <a:ea typeface="+mj-ea"/>
                <a:cs typeface="+mj-cs"/>
              </a:rPr>
              <a:t>gospodarie</a:t>
            </a:r>
            <a:r>
              <a:rPr lang="ro-RO" dirty="0"/>
              <a:t> </a:t>
            </a:r>
            <a:endParaRPr lang="en-US" dirty="0"/>
          </a:p>
        </p:txBody>
      </p:sp>
      <p:pic>
        <p:nvPicPr>
          <p:cNvPr id="16" name="Picture 15">
            <a:extLst>
              <a:ext uri="{FF2B5EF4-FFF2-40B4-BE49-F238E27FC236}">
                <a16:creationId xmlns:a16="http://schemas.microsoft.com/office/drawing/2014/main" xmlns="" id="{1C928CA7-B20F-C91B-00C8-803D1178A3BD}"/>
              </a:ext>
            </a:extLst>
          </p:cNvPr>
          <p:cNvPicPr>
            <a:picLocks noChangeAspect="1"/>
          </p:cNvPicPr>
          <p:nvPr/>
        </p:nvPicPr>
        <p:blipFill>
          <a:blip r:embed="rId3"/>
          <a:stretch>
            <a:fillRect/>
          </a:stretch>
        </p:blipFill>
        <p:spPr>
          <a:xfrm>
            <a:off x="879677" y="1457739"/>
            <a:ext cx="7868132" cy="4584796"/>
          </a:xfrm>
          <a:prstGeom prst="rect">
            <a:avLst/>
          </a:prstGeom>
        </p:spPr>
      </p:pic>
      <p:sp>
        <p:nvSpPr>
          <p:cNvPr id="3" name="TextBox 2">
            <a:extLst>
              <a:ext uri="{FF2B5EF4-FFF2-40B4-BE49-F238E27FC236}">
                <a16:creationId xmlns:a16="http://schemas.microsoft.com/office/drawing/2014/main" xmlns="" id="{0C1FB984-511C-58B3-47E1-5D869328A2C5}"/>
              </a:ext>
            </a:extLst>
          </p:cNvPr>
          <p:cNvSpPr txBox="1"/>
          <p:nvPr/>
        </p:nvSpPr>
        <p:spPr>
          <a:xfrm>
            <a:off x="9071980" y="1980183"/>
            <a:ext cx="2616435" cy="4247317"/>
          </a:xfrm>
          <a:prstGeom prst="rect">
            <a:avLst/>
          </a:prstGeom>
          <a:noFill/>
        </p:spPr>
        <p:txBody>
          <a:bodyPr wrap="square" rtlCol="0">
            <a:spAutoFit/>
          </a:bodyPr>
          <a:lstStyle/>
          <a:p>
            <a:r>
              <a:rPr lang="en-US" b="1" dirty="0" err="1">
                <a:solidFill>
                  <a:srgbClr val="404040"/>
                </a:solidFill>
                <a:latin typeface="Noto Sans" panose="020B0502040504020204" pitchFamily="34" charset="0"/>
              </a:rPr>
              <a:t>Adaugam</a:t>
            </a:r>
            <a:r>
              <a:rPr lang="en-US" b="1" dirty="0">
                <a:solidFill>
                  <a:srgbClr val="404040"/>
                </a:solidFill>
                <a:latin typeface="Noto Sans" panose="020B0502040504020204" pitchFamily="34" charset="0"/>
              </a:rPr>
              <a:t> o </a:t>
            </a:r>
            <a:r>
              <a:rPr lang="en-US" b="1" dirty="0" err="1">
                <a:solidFill>
                  <a:srgbClr val="404040"/>
                </a:solidFill>
                <a:latin typeface="Noto Sans" panose="020B0502040504020204" pitchFamily="34" charset="0"/>
              </a:rPr>
              <a:t>gospodarie</a:t>
            </a:r>
            <a:r>
              <a:rPr lang="en-US" b="1" dirty="0">
                <a:solidFill>
                  <a:srgbClr val="404040"/>
                </a:solidFill>
                <a:latin typeface="Noto Sans" panose="020B0502040504020204" pitchFamily="34" charset="0"/>
              </a:rPr>
              <a:t>, </a:t>
            </a:r>
            <a:r>
              <a:rPr lang="en-US" b="1" dirty="0" err="1">
                <a:solidFill>
                  <a:srgbClr val="404040"/>
                </a:solidFill>
                <a:latin typeface="Noto Sans" panose="020B0502040504020204" pitchFamily="34" charset="0"/>
              </a:rPr>
              <a:t>doar</a:t>
            </a:r>
            <a:r>
              <a:rPr lang="en-US" b="1" dirty="0">
                <a:solidFill>
                  <a:srgbClr val="404040"/>
                </a:solidFill>
                <a:latin typeface="Noto Sans" panose="020B0502040504020204" pitchFamily="34" charset="0"/>
              </a:rPr>
              <a:t> </a:t>
            </a:r>
            <a:r>
              <a:rPr lang="en-US" b="1" dirty="0" err="1">
                <a:solidFill>
                  <a:srgbClr val="404040"/>
                </a:solidFill>
                <a:latin typeface="Noto Sans" panose="020B0502040504020204" pitchFamily="34" charset="0"/>
              </a:rPr>
              <a:t>daca</a:t>
            </a:r>
            <a:r>
              <a:rPr lang="en-US" b="1" dirty="0">
                <a:solidFill>
                  <a:srgbClr val="404040"/>
                </a:solidFill>
                <a:latin typeface="Noto Sans" panose="020B0502040504020204" pitchFamily="34" charset="0"/>
              </a:rPr>
              <a:t> nu </a:t>
            </a:r>
            <a:r>
              <a:rPr lang="en-US" b="1" dirty="0" err="1">
                <a:solidFill>
                  <a:srgbClr val="404040"/>
                </a:solidFill>
                <a:latin typeface="Noto Sans" panose="020B0502040504020204" pitchFamily="34" charset="0"/>
              </a:rPr>
              <a:t>exista</a:t>
            </a:r>
            <a:r>
              <a:rPr lang="en-US" b="1" dirty="0">
                <a:solidFill>
                  <a:srgbClr val="404040"/>
                </a:solidFill>
                <a:latin typeface="Noto Sans" panose="020B0502040504020204" pitchFamily="34" charset="0"/>
              </a:rPr>
              <a:t> </a:t>
            </a:r>
            <a:r>
              <a:rPr lang="en-US" b="1" dirty="0" err="1">
                <a:solidFill>
                  <a:srgbClr val="404040"/>
                </a:solidFill>
                <a:latin typeface="Noto Sans" panose="020B0502040504020204" pitchFamily="34" charset="0"/>
              </a:rPr>
              <a:t>deja</a:t>
            </a:r>
            <a:r>
              <a:rPr lang="en-US" b="1" dirty="0">
                <a:solidFill>
                  <a:srgbClr val="404040"/>
                </a:solidFill>
                <a:latin typeface="Noto Sans" panose="020B0502040504020204" pitchFamily="34" charset="0"/>
              </a:rPr>
              <a:t>.</a:t>
            </a:r>
          </a:p>
          <a:p>
            <a:endParaRPr lang="en-US" dirty="0">
              <a:solidFill>
                <a:srgbClr val="404040"/>
              </a:solidFill>
              <a:latin typeface="Noto Sans" panose="020B0502040504020204" pitchFamily="34" charset="0"/>
            </a:endParaRPr>
          </a:p>
          <a:p>
            <a:r>
              <a:rPr lang="en-US" dirty="0" err="1">
                <a:solidFill>
                  <a:srgbClr val="404040"/>
                </a:solidFill>
                <a:latin typeface="Noto Sans" panose="020B0502040504020204" pitchFamily="34" charset="0"/>
              </a:rPr>
              <a:t>Gospodariile</a:t>
            </a:r>
            <a:r>
              <a:rPr lang="en-US" dirty="0">
                <a:solidFill>
                  <a:srgbClr val="404040"/>
                </a:solidFill>
                <a:latin typeface="Noto Sans" panose="020B0502040504020204" pitchFamily="34" charset="0"/>
              </a:rPr>
              <a:t> sunt </a:t>
            </a:r>
            <a:r>
              <a:rPr lang="en-US" dirty="0" err="1">
                <a:solidFill>
                  <a:srgbClr val="404040"/>
                </a:solidFill>
                <a:latin typeface="Noto Sans" panose="020B0502040504020204" pitchFamily="34" charset="0"/>
              </a:rPr>
              <a:t>sortate</a:t>
            </a:r>
            <a:r>
              <a:rPr lang="en-US" dirty="0">
                <a:solidFill>
                  <a:srgbClr val="404040"/>
                </a:solidFill>
                <a:latin typeface="Noto Sans" panose="020B0502040504020204" pitchFamily="34" charset="0"/>
              </a:rPr>
              <a:t> </a:t>
            </a:r>
            <a:r>
              <a:rPr lang="en-US" dirty="0" err="1">
                <a:solidFill>
                  <a:srgbClr val="404040"/>
                </a:solidFill>
                <a:latin typeface="Noto Sans" panose="020B0502040504020204" pitchFamily="34" charset="0"/>
              </a:rPr>
              <a:t>dupa</a:t>
            </a:r>
            <a:r>
              <a:rPr lang="en-US" dirty="0">
                <a:solidFill>
                  <a:srgbClr val="404040"/>
                </a:solidFill>
                <a:latin typeface="Noto Sans" panose="020B0502040504020204" pitchFamily="34" charset="0"/>
              </a:rPr>
              <a:t> </a:t>
            </a:r>
            <a:r>
              <a:rPr lang="en-US" dirty="0" err="1">
                <a:solidFill>
                  <a:srgbClr val="404040"/>
                </a:solidFill>
                <a:latin typeface="Noto Sans" panose="020B0502040504020204" pitchFamily="34" charset="0"/>
              </a:rPr>
              <a:t>distanta</a:t>
            </a:r>
            <a:r>
              <a:rPr lang="en-US" dirty="0">
                <a:solidFill>
                  <a:srgbClr val="404040"/>
                </a:solidFill>
                <a:latin typeface="Noto Sans" panose="020B0502040504020204" pitchFamily="34" charset="0"/>
              </a:rPr>
              <a:t> la care se </a:t>
            </a:r>
            <a:r>
              <a:rPr lang="en-US" dirty="0" err="1">
                <a:solidFill>
                  <a:srgbClr val="404040"/>
                </a:solidFill>
                <a:latin typeface="Noto Sans" panose="020B0502040504020204" pitchFamily="34" charset="0"/>
              </a:rPr>
              <a:t>afla</a:t>
            </a:r>
            <a:r>
              <a:rPr lang="en-US" dirty="0">
                <a:solidFill>
                  <a:srgbClr val="404040"/>
                </a:solidFill>
                <a:latin typeface="Noto Sans" panose="020B0502040504020204" pitchFamily="34" charset="0"/>
              </a:rPr>
              <a:t> fata de </a:t>
            </a:r>
            <a:r>
              <a:rPr lang="it-IT" dirty="0">
                <a:solidFill>
                  <a:srgbClr val="404040"/>
                </a:solidFill>
                <a:latin typeface="Noto Sans" panose="020B0502040504020204" pitchFamily="34" charset="0"/>
              </a:rPr>
              <a:t>asistentul social/tehnicianul in asistență socială</a:t>
            </a:r>
            <a:r>
              <a:rPr lang="en-US" dirty="0">
                <a:solidFill>
                  <a:srgbClr val="404040"/>
                </a:solidFill>
                <a:latin typeface="Noto Sans" panose="020B0502040504020204" pitchFamily="34" charset="0"/>
              </a:rPr>
              <a:t>.  </a:t>
            </a:r>
          </a:p>
          <a:p>
            <a:endParaRPr lang="en-US" b="0" i="0" dirty="0">
              <a:solidFill>
                <a:srgbClr val="404040"/>
              </a:solidFill>
              <a:effectLst/>
              <a:latin typeface="Noto Sans" panose="020B0502040504020204" pitchFamily="34" charset="0"/>
            </a:endParaRPr>
          </a:p>
          <a:p>
            <a:r>
              <a:rPr lang="pt-BR" b="0" i="0" dirty="0">
                <a:solidFill>
                  <a:srgbClr val="404040"/>
                </a:solidFill>
                <a:effectLst/>
                <a:latin typeface="Noto Sans" panose="020B0502040504020204" pitchFamily="34" charset="0"/>
              </a:rPr>
              <a:t>Poziția GPS a gospodăriei este înregistrată automat.</a:t>
            </a:r>
            <a:endParaRPr lang="en-US" dirty="0"/>
          </a:p>
          <a:p>
            <a:endParaRPr lang="en-US" dirty="0"/>
          </a:p>
        </p:txBody>
      </p:sp>
    </p:spTree>
    <p:extLst>
      <p:ext uri="{BB962C8B-B14F-4D97-AF65-F5344CB8AC3E}">
        <p14:creationId xmlns:p14="http://schemas.microsoft.com/office/powerpoint/2010/main" xmlns="" val="2445640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3CAA15F-4405-BA74-E0A3-FCEC9BE61371}"/>
              </a:ext>
            </a:extLst>
          </p:cNvPr>
          <p:cNvSpPr>
            <a:spLocks noGrp="1"/>
          </p:cNvSpPr>
          <p:nvPr>
            <p:ph type="title"/>
          </p:nvPr>
        </p:nvSpPr>
        <p:spPr/>
        <p:txBody>
          <a:bodyPr/>
          <a:lstStyle/>
          <a:p>
            <a:r>
              <a:rPr lang="en-US" dirty="0"/>
              <a:t>07. </a:t>
            </a:r>
            <a:r>
              <a:rPr lang="en-US" dirty="0" err="1"/>
              <a:t>Aplicatia</a:t>
            </a:r>
            <a:r>
              <a:rPr lang="en-US" dirty="0"/>
              <a:t> </a:t>
            </a:r>
            <a:r>
              <a:rPr lang="en-US" dirty="0" err="1"/>
              <a:t>mobila</a:t>
            </a:r>
            <a:r>
              <a:rPr lang="en-US" dirty="0"/>
              <a:t> (10) </a:t>
            </a:r>
            <a:r>
              <a:rPr lang="ro-RO" dirty="0"/>
              <a:t> </a:t>
            </a:r>
            <a:endParaRPr lang="en-US" dirty="0"/>
          </a:p>
        </p:txBody>
      </p:sp>
      <p:sp>
        <p:nvSpPr>
          <p:cNvPr id="4" name="Content Placeholder 3">
            <a:extLst>
              <a:ext uri="{FF2B5EF4-FFF2-40B4-BE49-F238E27FC236}">
                <a16:creationId xmlns:a16="http://schemas.microsoft.com/office/drawing/2014/main" xmlns="" id="{2875DEF1-4E31-0AD3-8F0C-612DF4AA5E47}"/>
              </a:ext>
            </a:extLst>
          </p:cNvPr>
          <p:cNvSpPr>
            <a:spLocks noGrp="1"/>
          </p:cNvSpPr>
          <p:nvPr>
            <p:ph idx="1"/>
          </p:nvPr>
        </p:nvSpPr>
        <p:spPr/>
        <p:txBody>
          <a:bodyPr/>
          <a:lstStyle/>
          <a:p>
            <a:endParaRPr lang="en-US"/>
          </a:p>
        </p:txBody>
      </p:sp>
      <p:sp>
        <p:nvSpPr>
          <p:cNvPr id="13" name="Fußzeilenplatzhalter 12">
            <a:extLst>
              <a:ext uri="{FF2B5EF4-FFF2-40B4-BE49-F238E27FC236}">
                <a16:creationId xmlns:a16="http://schemas.microsoft.com/office/drawing/2014/main" xmlns="" id="{01C57443-7F44-0E6B-CA81-0E3EEDAAE19B}"/>
              </a:ext>
            </a:extLst>
          </p:cNvPr>
          <p:cNvSpPr>
            <a:spLocks noGrp="1"/>
          </p:cNvSpPr>
          <p:nvPr>
            <p:ph type="ftr" sz="quarter" idx="11"/>
          </p:nvPr>
        </p:nvSpPr>
        <p:spPr/>
        <p:txBody>
          <a:bodyPr/>
          <a:lstStyle/>
          <a:p>
            <a:r>
              <a:rPr lang="en-US"/>
              <a:t>Suport curs utilizare Observatorul Copilului</a:t>
            </a:r>
            <a:endParaRPr lang="en-US" dirty="0"/>
          </a:p>
        </p:txBody>
      </p:sp>
      <p:sp>
        <p:nvSpPr>
          <p:cNvPr id="14" name="Foliennummernplatzhalter 13">
            <a:extLst>
              <a:ext uri="{FF2B5EF4-FFF2-40B4-BE49-F238E27FC236}">
                <a16:creationId xmlns:a16="http://schemas.microsoft.com/office/drawing/2014/main" xmlns="" id="{A35DE7DF-19CF-AADB-A9C1-61722689A0E4}"/>
              </a:ext>
            </a:extLst>
          </p:cNvPr>
          <p:cNvSpPr>
            <a:spLocks noGrp="1"/>
          </p:cNvSpPr>
          <p:nvPr>
            <p:ph type="sldNum" sz="quarter" idx="12"/>
          </p:nvPr>
        </p:nvSpPr>
        <p:spPr/>
        <p:txBody>
          <a:bodyPr/>
          <a:lstStyle/>
          <a:p>
            <a:fld id="{750C1F77-72F5-43F8-9226-1DB1CB2C2D83}" type="slidenum">
              <a:rPr lang="en-US" smtClean="0"/>
              <a:pPr/>
              <a:t>49</a:t>
            </a:fld>
            <a:endParaRPr lang="en-US" dirty="0"/>
          </a:p>
        </p:txBody>
      </p:sp>
      <p:sp>
        <p:nvSpPr>
          <p:cNvPr id="5" name="Textplatzhalter 4">
            <a:extLst>
              <a:ext uri="{FF2B5EF4-FFF2-40B4-BE49-F238E27FC236}">
                <a16:creationId xmlns:a16="http://schemas.microsoft.com/office/drawing/2014/main" xmlns="" id="{9D2D7457-81FD-C84D-1D61-CDE242493A57}"/>
              </a:ext>
            </a:extLst>
          </p:cNvPr>
          <p:cNvSpPr>
            <a:spLocks noGrp="1"/>
          </p:cNvSpPr>
          <p:nvPr>
            <p:ph type="body" sz="quarter" idx="13"/>
          </p:nvPr>
        </p:nvSpPr>
        <p:spPr/>
        <p:txBody>
          <a:bodyPr/>
          <a:lstStyle/>
          <a:p>
            <a:r>
              <a:rPr lang="ro-RO" sz="3200" b="1" dirty="0">
                <a:solidFill>
                  <a:schemeClr val="accent1"/>
                </a:solidFill>
                <a:ea typeface="+mj-ea"/>
                <a:cs typeface="+mj-cs"/>
              </a:rPr>
              <a:t>Adaugare</a:t>
            </a:r>
            <a:r>
              <a:rPr lang="ro-RO" dirty="0"/>
              <a:t> </a:t>
            </a:r>
            <a:r>
              <a:rPr lang="ro-RO" sz="3200" b="1" dirty="0" err="1">
                <a:solidFill>
                  <a:schemeClr val="accent1"/>
                </a:solidFill>
                <a:ea typeface="+mj-ea"/>
                <a:cs typeface="+mj-cs"/>
              </a:rPr>
              <a:t>gospodarie</a:t>
            </a:r>
            <a:r>
              <a:rPr lang="ro-RO" dirty="0"/>
              <a:t> </a:t>
            </a:r>
            <a:r>
              <a:rPr lang="en-US" sz="3200" b="1" dirty="0">
                <a:solidFill>
                  <a:schemeClr val="accent1"/>
                </a:solidFill>
                <a:ea typeface="+mj-ea"/>
                <a:cs typeface="+mj-cs"/>
              </a:rPr>
              <a:t>- </a:t>
            </a:r>
            <a:r>
              <a:rPr lang="en-US" sz="3200" b="1" dirty="0" err="1">
                <a:solidFill>
                  <a:schemeClr val="accent1"/>
                </a:solidFill>
                <a:ea typeface="+mj-ea"/>
                <a:cs typeface="+mj-cs"/>
              </a:rPr>
              <a:t>continuare</a:t>
            </a:r>
            <a:endParaRPr lang="en-US" sz="3200" b="1" dirty="0">
              <a:solidFill>
                <a:schemeClr val="accent1"/>
              </a:solidFill>
              <a:ea typeface="+mj-ea"/>
              <a:cs typeface="+mj-cs"/>
            </a:endParaRPr>
          </a:p>
        </p:txBody>
      </p:sp>
      <p:pic>
        <p:nvPicPr>
          <p:cNvPr id="17" name="Picture 16">
            <a:extLst>
              <a:ext uri="{FF2B5EF4-FFF2-40B4-BE49-F238E27FC236}">
                <a16:creationId xmlns:a16="http://schemas.microsoft.com/office/drawing/2014/main" xmlns="" id="{7124E064-1C57-ACA7-FBAC-262D0CC6EDBA}"/>
              </a:ext>
            </a:extLst>
          </p:cNvPr>
          <p:cNvPicPr>
            <a:picLocks noChangeAspect="1"/>
          </p:cNvPicPr>
          <p:nvPr/>
        </p:nvPicPr>
        <p:blipFill>
          <a:blip r:embed="rId3"/>
          <a:stretch>
            <a:fillRect/>
          </a:stretch>
        </p:blipFill>
        <p:spPr>
          <a:xfrm>
            <a:off x="764688" y="1305104"/>
            <a:ext cx="8412857" cy="5094149"/>
          </a:xfrm>
          <a:prstGeom prst="rect">
            <a:avLst/>
          </a:prstGeom>
        </p:spPr>
      </p:pic>
      <p:sp>
        <p:nvSpPr>
          <p:cNvPr id="3" name="TextBox 2">
            <a:extLst>
              <a:ext uri="{FF2B5EF4-FFF2-40B4-BE49-F238E27FC236}">
                <a16:creationId xmlns:a16="http://schemas.microsoft.com/office/drawing/2014/main" xmlns="" id="{7B156852-7C8D-2221-1128-5803C60BCD28}"/>
              </a:ext>
            </a:extLst>
          </p:cNvPr>
          <p:cNvSpPr txBox="1"/>
          <p:nvPr/>
        </p:nvSpPr>
        <p:spPr>
          <a:xfrm>
            <a:off x="9402417" y="1656522"/>
            <a:ext cx="2537792" cy="3970318"/>
          </a:xfrm>
          <a:prstGeom prst="rect">
            <a:avLst/>
          </a:prstGeom>
          <a:noFill/>
        </p:spPr>
        <p:txBody>
          <a:bodyPr wrap="square" rtlCol="0">
            <a:spAutoFit/>
          </a:bodyPr>
          <a:lstStyle/>
          <a:p>
            <a:r>
              <a:rPr lang="en-US" b="0" i="0" dirty="0">
                <a:solidFill>
                  <a:srgbClr val="404040"/>
                </a:solidFill>
                <a:effectLst/>
                <a:latin typeface="Noto Sans" panose="020B0502040504020204" pitchFamily="34" charset="0"/>
              </a:rPr>
              <a:t>Este </a:t>
            </a:r>
            <a:r>
              <a:rPr lang="en-US" b="0" i="0" dirty="0" err="1">
                <a:solidFill>
                  <a:srgbClr val="404040"/>
                </a:solidFill>
                <a:effectLst/>
                <a:latin typeface="Noto Sans" panose="020B0502040504020204" pitchFamily="34" charset="0"/>
              </a:rPr>
              <a:t>recomandat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să</a:t>
            </a:r>
            <a:r>
              <a:rPr lang="en-US" b="0" i="0" dirty="0">
                <a:solidFill>
                  <a:srgbClr val="404040"/>
                </a:solidFill>
                <a:effectLst/>
                <a:latin typeface="Noto Sans" panose="020B0502040504020204" pitchFamily="34" charset="0"/>
              </a:rPr>
              <a:t> fie </a:t>
            </a:r>
            <a:r>
              <a:rPr lang="en-US" b="0" i="0" dirty="0" err="1">
                <a:solidFill>
                  <a:srgbClr val="404040"/>
                </a:solidFill>
                <a:effectLst/>
                <a:latin typeface="Noto Sans" panose="020B0502040504020204" pitchFamily="34" charset="0"/>
              </a:rPr>
              <a:t>completate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cât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multe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informații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despre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a fi </a:t>
            </a:r>
            <a:r>
              <a:rPr lang="en-US" b="0" i="0" dirty="0" err="1">
                <a:solidFill>
                  <a:srgbClr val="404040"/>
                </a:solidFill>
                <a:effectLst/>
                <a:latin typeface="Noto Sans" panose="020B0502040504020204" pitchFamily="34" charset="0"/>
              </a:rPr>
              <a:t>ușor</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reperat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viitor</a:t>
            </a:r>
            <a:r>
              <a:rPr lang="en-US" b="0" i="0" dirty="0">
                <a:solidFill>
                  <a:srgbClr val="404040"/>
                </a:solidFill>
                <a:effectLst/>
                <a:latin typeface="Noto Sans" panose="020B0502040504020204" pitchFamily="34" charset="0"/>
              </a:rPr>
              <a:t>. </a:t>
            </a:r>
          </a:p>
          <a:p>
            <a:endParaRPr lang="en-US" b="0" i="0" dirty="0">
              <a:solidFill>
                <a:srgbClr val="404040"/>
              </a:solidFill>
              <a:effectLst/>
              <a:latin typeface="Noto Sans" panose="020B0502040504020204" pitchFamily="34" charset="0"/>
            </a:endParaRPr>
          </a:p>
          <a:p>
            <a:r>
              <a:rPr lang="en-US" b="0" i="0" dirty="0">
                <a:solidFill>
                  <a:srgbClr val="404040"/>
                </a:solidFill>
                <a:effectLst/>
                <a:latin typeface="Noto Sans" panose="020B0502040504020204" pitchFamily="34" charset="0"/>
              </a:rPr>
              <a:t>De </a:t>
            </a:r>
            <a:r>
              <a:rPr lang="en-US" b="0" i="0" dirty="0" err="1">
                <a:solidFill>
                  <a:srgbClr val="404040"/>
                </a:solidFill>
                <a:effectLst/>
                <a:latin typeface="Noto Sans" panose="020B0502040504020204" pitchFamily="34" charset="0"/>
              </a:rPr>
              <a:t>asemenea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orice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mențiuni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suplimentare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vor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ajuta</a:t>
            </a:r>
            <a:r>
              <a:rPr lang="en-US" b="0" i="0" dirty="0">
                <a:solidFill>
                  <a:srgbClr val="404040"/>
                </a:solidFill>
                <a:effectLst/>
                <a:latin typeface="Noto Sans" panose="020B0502040504020204" pitchFamily="34" charset="0"/>
              </a:rPr>
              <a:t> la o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rapidă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localizare</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a:t>
            </a:r>
            <a:endParaRPr lang="en-US" dirty="0"/>
          </a:p>
          <a:p>
            <a:endParaRPr lang="en-US" dirty="0"/>
          </a:p>
        </p:txBody>
      </p:sp>
    </p:spTree>
    <p:extLst>
      <p:ext uri="{BB962C8B-B14F-4D97-AF65-F5344CB8AC3E}">
        <p14:creationId xmlns:p14="http://schemas.microsoft.com/office/powerpoint/2010/main" xmlns="" val="2200417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a:xfrm>
            <a:off x="696516" y="299180"/>
            <a:ext cx="10798968" cy="830997"/>
          </a:xfrm>
        </p:spPr>
        <p:txBody>
          <a:bodyPr/>
          <a:lstStyle/>
          <a:p>
            <a:r>
              <a:rPr lang="ro-RO" dirty="0"/>
              <a:t>01. </a:t>
            </a:r>
            <a:r>
              <a:rPr lang="en-US" dirty="0" err="1"/>
              <a:t>Introducere</a:t>
            </a:r>
            <a:r>
              <a:rPr lang="en-US" dirty="0"/>
              <a:t> (2)</a:t>
            </a:r>
            <a:br>
              <a:rPr lang="en-US" dirty="0"/>
            </a:br>
            <a:r>
              <a:rPr lang="en-US" sz="2800" dirty="0"/>
              <a:t>SINA – </a:t>
            </a:r>
            <a:r>
              <a:rPr lang="en-US" sz="2800" dirty="0" err="1"/>
              <a:t>primul</a:t>
            </a:r>
            <a:r>
              <a:rPr lang="en-US" sz="2800" dirty="0"/>
              <a:t> </a:t>
            </a:r>
            <a:r>
              <a:rPr lang="en-US" sz="2800" dirty="0" err="1"/>
              <a:t>Sistem</a:t>
            </a:r>
            <a:r>
              <a:rPr lang="en-US" sz="2800" dirty="0"/>
              <a:t> Informatic National </a:t>
            </a:r>
            <a:r>
              <a:rPr lang="en-US" sz="2800" dirty="0" err="1"/>
              <a:t>pentru</a:t>
            </a:r>
            <a:r>
              <a:rPr lang="en-US" sz="2800" dirty="0"/>
              <a:t> </a:t>
            </a:r>
            <a:r>
              <a:rPr lang="en-US" sz="2800" dirty="0" err="1"/>
              <a:t>Adoptie</a:t>
            </a:r>
            <a:r>
              <a:rPr lang="en-US" sz="2800" dirty="0"/>
              <a:t> </a:t>
            </a:r>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311011" y="1284218"/>
            <a:ext cx="11496675" cy="4608512"/>
          </a:xfrm>
        </p:spPr>
        <p:txBody>
          <a:bodyPr>
            <a:normAutofit fontScale="25000" lnSpcReduction="20000"/>
          </a:bodyPr>
          <a:lstStyle/>
          <a:p>
            <a:pPr marL="47625" marR="47625" algn="just">
              <a:lnSpc>
                <a:spcPct val="107000"/>
              </a:lnSpc>
              <a:spcBef>
                <a:spcPts val="1125"/>
              </a:spcBef>
              <a:spcAft>
                <a:spcPts val="1125"/>
              </a:spcAft>
            </a:pPr>
            <a:endParaRPr lang="en-US" sz="8000" b="1" dirty="0"/>
          </a:p>
          <a:p>
            <a:pPr marL="0" marR="47625" indent="0" algn="just">
              <a:spcBef>
                <a:spcPts val="1125"/>
              </a:spcBef>
              <a:spcAft>
                <a:spcPts val="1125"/>
              </a:spcAft>
              <a:buNone/>
            </a:pPr>
            <a:r>
              <a:rPr lang="en-US" sz="9600" b="1" dirty="0" err="1"/>
              <a:t>Avantajele</a:t>
            </a:r>
            <a:r>
              <a:rPr lang="en-US" sz="9600" b="1" dirty="0"/>
              <a:t> </a:t>
            </a:r>
            <a:r>
              <a:rPr lang="en-US" sz="9600" b="1" dirty="0" err="1"/>
              <a:t>acestui</a:t>
            </a:r>
            <a:r>
              <a:rPr lang="en-US" sz="9600" b="1" dirty="0"/>
              <a:t> </a:t>
            </a:r>
            <a:r>
              <a:rPr lang="en-US" sz="9600" b="1" dirty="0" err="1"/>
              <a:t>sistem</a:t>
            </a:r>
            <a:r>
              <a:rPr lang="en-US" sz="9600" b="1" dirty="0"/>
              <a:t>:</a:t>
            </a:r>
          </a:p>
          <a:p>
            <a:pPr marL="47625" marR="47625" algn="just">
              <a:spcBef>
                <a:spcPts val="1125"/>
              </a:spcBef>
              <a:spcAft>
                <a:spcPts val="1125"/>
              </a:spcAft>
            </a:pPr>
            <a:r>
              <a:rPr lang="en-US" sz="8000" dirty="0" err="1"/>
              <a:t>identificarea</a:t>
            </a:r>
            <a:r>
              <a:rPr lang="en-US" sz="8000" dirty="0"/>
              <a:t> </a:t>
            </a:r>
            <a:r>
              <a:rPr lang="en-US" sz="8000" dirty="0" err="1"/>
              <a:t>copiilor</a:t>
            </a:r>
            <a:r>
              <a:rPr lang="en-US" sz="8000" dirty="0"/>
              <a:t> </a:t>
            </a:r>
            <a:r>
              <a:rPr lang="en-US" sz="8000" dirty="0" err="1"/>
              <a:t>vulnerabili</a:t>
            </a:r>
            <a:r>
              <a:rPr lang="en-US" sz="8000" dirty="0"/>
              <a:t> din </a:t>
            </a:r>
            <a:r>
              <a:rPr lang="en-US" sz="8000" dirty="0" err="1"/>
              <a:t>comunitate</a:t>
            </a:r>
            <a:r>
              <a:rPr lang="en-US" sz="8000" dirty="0"/>
              <a:t> (</a:t>
            </a:r>
            <a:r>
              <a:rPr lang="en-US" sz="8000" dirty="0" err="1"/>
              <a:t>diagnosticare</a:t>
            </a:r>
            <a:r>
              <a:rPr lang="en-US" sz="8000" dirty="0"/>
              <a:t>), </a:t>
            </a:r>
            <a:r>
              <a:rPr lang="en-US" sz="8000" dirty="0" err="1"/>
              <a:t>crearea</a:t>
            </a:r>
            <a:r>
              <a:rPr lang="en-US" sz="8000" dirty="0"/>
              <a:t>/</a:t>
            </a:r>
            <a:r>
              <a:rPr lang="en-US" sz="8000" dirty="0" err="1"/>
              <a:t>generarea</a:t>
            </a:r>
            <a:r>
              <a:rPr lang="en-US" sz="8000" dirty="0"/>
              <a:t> </a:t>
            </a:r>
            <a:r>
              <a:rPr lang="en-US" sz="8000" dirty="0" err="1"/>
              <a:t>unui</a:t>
            </a:r>
            <a:r>
              <a:rPr lang="en-US" sz="8000" dirty="0"/>
              <a:t> </a:t>
            </a:r>
            <a:r>
              <a:rPr lang="en-US" sz="8000" dirty="0" err="1"/>
              <a:t>pachet</a:t>
            </a:r>
            <a:r>
              <a:rPr lang="en-US" sz="8000" dirty="0"/>
              <a:t> minim de </a:t>
            </a:r>
            <a:r>
              <a:rPr lang="en-US" sz="8000" dirty="0" err="1"/>
              <a:t>servicii</a:t>
            </a:r>
            <a:r>
              <a:rPr lang="en-US" sz="8000" dirty="0"/>
              <a:t> </a:t>
            </a:r>
            <a:r>
              <a:rPr lang="en-US" sz="8000" dirty="0" err="1"/>
              <a:t>pentru</a:t>
            </a:r>
            <a:r>
              <a:rPr lang="en-US" sz="8000" dirty="0"/>
              <a:t> </a:t>
            </a:r>
            <a:r>
              <a:rPr lang="en-US" sz="8000" dirty="0" err="1"/>
              <a:t>copii</a:t>
            </a:r>
            <a:r>
              <a:rPr lang="en-US" sz="8000" dirty="0"/>
              <a:t> </a:t>
            </a:r>
            <a:r>
              <a:rPr lang="en-US" sz="8000" dirty="0" err="1"/>
              <a:t>vulnerabili</a:t>
            </a:r>
            <a:r>
              <a:rPr lang="en-US" sz="8000" dirty="0"/>
              <a:t> </a:t>
            </a:r>
            <a:r>
              <a:rPr lang="en-US" sz="8000" dirty="0" err="1"/>
              <a:t>identificați</a:t>
            </a:r>
            <a:r>
              <a:rPr lang="en-US" sz="8000" dirty="0"/>
              <a:t> </a:t>
            </a:r>
            <a:r>
              <a:rPr lang="en-US" sz="8000" dirty="0" err="1"/>
              <a:t>dar</a:t>
            </a:r>
            <a:r>
              <a:rPr lang="en-US" sz="8000" dirty="0"/>
              <a:t> </a:t>
            </a:r>
            <a:r>
              <a:rPr lang="en-US" sz="8000" dirty="0" err="1"/>
              <a:t>și</a:t>
            </a:r>
            <a:r>
              <a:rPr lang="en-US" sz="8000" dirty="0"/>
              <a:t> </a:t>
            </a:r>
            <a:r>
              <a:rPr lang="en-US" sz="8000" dirty="0" err="1"/>
              <a:t>managementul</a:t>
            </a:r>
            <a:r>
              <a:rPr lang="en-US" sz="8000" dirty="0"/>
              <a:t> </a:t>
            </a:r>
            <a:r>
              <a:rPr lang="en-US" sz="8000" dirty="0" err="1"/>
              <a:t>serviciilor</a:t>
            </a:r>
            <a:r>
              <a:rPr lang="en-US" sz="8000" dirty="0"/>
              <a:t> </a:t>
            </a:r>
            <a:r>
              <a:rPr lang="en-US" sz="8000" dirty="0" err="1"/>
              <a:t>necesare</a:t>
            </a:r>
            <a:r>
              <a:rPr lang="en-US" sz="8000" dirty="0"/>
              <a:t> </a:t>
            </a:r>
            <a:r>
              <a:rPr lang="en-US" sz="8000" dirty="0" err="1"/>
              <a:t>pentru</a:t>
            </a:r>
            <a:r>
              <a:rPr lang="en-US" sz="8000" dirty="0"/>
              <a:t> </a:t>
            </a:r>
            <a:r>
              <a:rPr lang="en-US" sz="8000" dirty="0" err="1"/>
              <a:t>copiii</a:t>
            </a:r>
            <a:r>
              <a:rPr lang="en-US" sz="8000" dirty="0"/>
              <a:t> </a:t>
            </a:r>
            <a:r>
              <a:rPr lang="en-US" sz="8000" dirty="0" err="1"/>
              <a:t>vulnerabili</a:t>
            </a:r>
            <a:r>
              <a:rPr lang="en-US" sz="8000" dirty="0"/>
              <a:t>;</a:t>
            </a:r>
          </a:p>
          <a:p>
            <a:pPr marL="47625" marR="47625" algn="just">
              <a:spcBef>
                <a:spcPts val="1125"/>
              </a:spcBef>
              <a:spcAft>
                <a:spcPts val="1125"/>
              </a:spcAft>
            </a:pPr>
            <a:r>
              <a:rPr lang="en-GB" sz="8000" dirty="0"/>
              <a:t>i</a:t>
            </a:r>
            <a:r>
              <a:rPr lang="ro-RO" sz="8000" dirty="0" err="1"/>
              <a:t>nregistrarea</a:t>
            </a:r>
            <a:r>
              <a:rPr lang="ro-RO" sz="8000" dirty="0"/>
              <a:t> și monitorizarea copiilor aflați în sistemul de protecție specială</a:t>
            </a:r>
            <a:r>
              <a:rPr lang="en-GB" sz="8000" dirty="0"/>
              <a:t>;</a:t>
            </a:r>
            <a:endParaRPr lang="en-US" sz="8000" dirty="0"/>
          </a:p>
          <a:p>
            <a:pPr marL="47625" marR="47625" algn="just">
              <a:spcBef>
                <a:spcPts val="1125"/>
              </a:spcBef>
              <a:spcAft>
                <a:spcPts val="1125"/>
              </a:spcAft>
            </a:pPr>
            <a:r>
              <a:rPr lang="en-US" sz="8000" dirty="0" err="1"/>
              <a:t>servicii</a:t>
            </a:r>
            <a:r>
              <a:rPr lang="en-US" sz="8000" dirty="0"/>
              <a:t> </a:t>
            </a:r>
            <a:r>
              <a:rPr lang="en-US" sz="8000" dirty="0" err="1"/>
              <a:t>electronice</a:t>
            </a:r>
            <a:r>
              <a:rPr lang="en-US" sz="8000" dirty="0"/>
              <a:t> </a:t>
            </a:r>
            <a:r>
              <a:rPr lang="en-US" sz="8000" dirty="0" err="1"/>
              <a:t>necesare</a:t>
            </a:r>
            <a:r>
              <a:rPr lang="en-US" sz="8000" dirty="0"/>
              <a:t> </a:t>
            </a:r>
            <a:r>
              <a:rPr lang="en-US" sz="8000" dirty="0" err="1"/>
              <a:t>eficientizării</a:t>
            </a:r>
            <a:r>
              <a:rPr lang="en-US" sz="8000" dirty="0"/>
              <a:t> </a:t>
            </a:r>
            <a:r>
              <a:rPr lang="en-US" sz="8000" dirty="0" err="1"/>
              <a:t>timpilor</a:t>
            </a:r>
            <a:r>
              <a:rPr lang="en-US" sz="8000" dirty="0"/>
              <a:t> de </a:t>
            </a:r>
            <a:r>
              <a:rPr lang="en-US" sz="8000" dirty="0" err="1"/>
              <a:t>procesare</a:t>
            </a:r>
            <a:r>
              <a:rPr lang="en-US" sz="8000" dirty="0"/>
              <a:t> a </a:t>
            </a:r>
            <a:r>
              <a:rPr lang="en-US" sz="8000" dirty="0" err="1"/>
              <a:t>solicitărilor</a:t>
            </a:r>
            <a:r>
              <a:rPr lang="en-US" sz="8000" dirty="0"/>
              <a:t> de </a:t>
            </a:r>
            <a:r>
              <a:rPr lang="en-US" sz="8000" dirty="0" err="1"/>
              <a:t>adopţie</a:t>
            </a:r>
            <a:r>
              <a:rPr lang="ro-RO" sz="8000" dirty="0"/>
              <a:t> și</a:t>
            </a:r>
            <a:r>
              <a:rPr lang="en-GB" sz="8000" dirty="0"/>
              <a:t> </a:t>
            </a:r>
            <a:r>
              <a:rPr lang="ro-RO" sz="8000" dirty="0"/>
              <a:t> </a:t>
            </a:r>
            <a:r>
              <a:rPr lang="en-US" sz="8000" dirty="0" err="1"/>
              <a:t>monitorizarea</a:t>
            </a:r>
            <a:r>
              <a:rPr lang="en-US" sz="8000" dirty="0"/>
              <a:t> post-</a:t>
            </a:r>
            <a:r>
              <a:rPr lang="en-US" sz="8000" dirty="0" err="1"/>
              <a:t>adopţie</a:t>
            </a:r>
            <a:r>
              <a:rPr lang="en-US" sz="8000" dirty="0"/>
              <a:t> a </a:t>
            </a:r>
            <a:r>
              <a:rPr lang="en-US" sz="8000" dirty="0" err="1"/>
              <a:t>copilului</a:t>
            </a:r>
            <a:r>
              <a:rPr lang="en-US" sz="8000" dirty="0"/>
              <a:t>;</a:t>
            </a:r>
          </a:p>
          <a:p>
            <a:pPr marL="47625" marR="47625" algn="just">
              <a:spcBef>
                <a:spcPts val="1125"/>
              </a:spcBef>
              <a:spcAft>
                <a:spcPts val="1125"/>
              </a:spcAft>
            </a:pPr>
            <a:r>
              <a:rPr lang="en-US" sz="8000" dirty="0" err="1"/>
              <a:t>va</a:t>
            </a:r>
            <a:r>
              <a:rPr lang="en-US" sz="8000" dirty="0"/>
              <a:t> </a:t>
            </a:r>
            <a:r>
              <a:rPr lang="en-US" sz="8000" dirty="0" err="1"/>
              <a:t>permite</a:t>
            </a:r>
            <a:r>
              <a:rPr lang="en-US" sz="8000" dirty="0"/>
              <a:t> </a:t>
            </a:r>
            <a:r>
              <a:rPr lang="en-US" sz="8000" dirty="0" err="1"/>
              <a:t>accesul</a:t>
            </a:r>
            <a:r>
              <a:rPr lang="en-US" sz="8000" dirty="0"/>
              <a:t> </a:t>
            </a:r>
            <a:r>
              <a:rPr lang="en-US" sz="8000" dirty="0" err="1"/>
              <a:t>persoanelor</a:t>
            </a:r>
            <a:r>
              <a:rPr lang="en-US" sz="8000" dirty="0"/>
              <a:t> </a:t>
            </a:r>
            <a:r>
              <a:rPr lang="en-US" sz="8000" dirty="0" err="1"/>
              <a:t>interesate</a:t>
            </a:r>
            <a:r>
              <a:rPr lang="en-US" sz="8000" dirty="0"/>
              <a:t> de </a:t>
            </a:r>
            <a:r>
              <a:rPr lang="en-US" sz="8000" dirty="0" err="1"/>
              <a:t>adopţie</a:t>
            </a:r>
            <a:r>
              <a:rPr lang="en-US" sz="8000" dirty="0"/>
              <a:t> la </a:t>
            </a:r>
            <a:r>
              <a:rPr lang="en-US" sz="8000" dirty="0" err="1"/>
              <a:t>informaţii</a:t>
            </a:r>
            <a:r>
              <a:rPr lang="en-US" sz="8000" dirty="0"/>
              <a:t> </a:t>
            </a:r>
            <a:r>
              <a:rPr lang="en-US" sz="8000" dirty="0" err="1"/>
              <a:t>referitoare</a:t>
            </a:r>
            <a:r>
              <a:rPr lang="en-US" sz="8000" dirty="0"/>
              <a:t> la </a:t>
            </a:r>
            <a:r>
              <a:rPr lang="en-US" sz="8000" dirty="0" err="1"/>
              <a:t>cadrul</a:t>
            </a:r>
            <a:r>
              <a:rPr lang="en-US" sz="8000" dirty="0"/>
              <a:t> legal </a:t>
            </a:r>
            <a:r>
              <a:rPr lang="en-US" sz="8000" dirty="0" err="1"/>
              <a:t>şi</a:t>
            </a:r>
            <a:r>
              <a:rPr lang="en-US" sz="8000" dirty="0"/>
              <a:t> la </a:t>
            </a:r>
            <a:r>
              <a:rPr lang="en-US" sz="8000" dirty="0" err="1"/>
              <a:t>modul</a:t>
            </a:r>
            <a:r>
              <a:rPr lang="en-US" sz="8000" dirty="0"/>
              <a:t> </a:t>
            </a:r>
            <a:r>
              <a:rPr lang="en-US" sz="8000" dirty="0" err="1"/>
              <a:t>în</a:t>
            </a:r>
            <a:r>
              <a:rPr lang="en-US" sz="8000" dirty="0"/>
              <a:t> care se </a:t>
            </a:r>
            <a:r>
              <a:rPr lang="en-US" sz="8000" dirty="0" err="1"/>
              <a:t>derulează</a:t>
            </a:r>
            <a:r>
              <a:rPr lang="en-US" sz="8000" dirty="0"/>
              <a:t> </a:t>
            </a:r>
            <a:r>
              <a:rPr lang="en-US" sz="8000" dirty="0" err="1"/>
              <a:t>procesul</a:t>
            </a:r>
            <a:r>
              <a:rPr lang="en-US" sz="8000" dirty="0"/>
              <a:t> de </a:t>
            </a:r>
            <a:r>
              <a:rPr lang="en-US" sz="8000" dirty="0" err="1"/>
              <a:t>adopţie</a:t>
            </a:r>
            <a:r>
              <a:rPr lang="en-US" sz="8000" dirty="0"/>
              <a:t>, de la </a:t>
            </a:r>
            <a:r>
              <a:rPr lang="en-US" sz="8000" dirty="0" err="1"/>
              <a:t>exprimarea</a:t>
            </a:r>
            <a:r>
              <a:rPr lang="en-US" sz="8000" dirty="0"/>
              <a:t> </a:t>
            </a:r>
            <a:r>
              <a:rPr lang="en-US" sz="8000" dirty="0" err="1"/>
              <a:t>intenţiei</a:t>
            </a:r>
            <a:r>
              <a:rPr lang="en-US" sz="8000" dirty="0"/>
              <a:t> </a:t>
            </a:r>
            <a:r>
              <a:rPr lang="en-US" sz="8000" dirty="0" err="1"/>
              <a:t>şi</a:t>
            </a:r>
            <a:r>
              <a:rPr lang="en-US" sz="8000" dirty="0"/>
              <a:t> </a:t>
            </a:r>
            <a:r>
              <a:rPr lang="en-US" sz="8000" dirty="0" err="1"/>
              <a:t>până</a:t>
            </a:r>
            <a:r>
              <a:rPr lang="en-US" sz="8000" dirty="0"/>
              <a:t> la </a:t>
            </a:r>
            <a:r>
              <a:rPr lang="en-US" sz="8000" dirty="0" err="1"/>
              <a:t>finalizarea</a:t>
            </a:r>
            <a:r>
              <a:rPr lang="en-US" sz="8000" dirty="0"/>
              <a:t> </a:t>
            </a:r>
            <a:r>
              <a:rPr lang="en-US" sz="8000" dirty="0" err="1"/>
              <a:t>procedurilor</a:t>
            </a:r>
            <a:r>
              <a:rPr lang="en-US" sz="8000" dirty="0"/>
              <a:t>.</a:t>
            </a:r>
          </a:p>
          <a:p>
            <a:pPr marL="0" marR="47625" indent="0" algn="l">
              <a:spcBef>
                <a:spcPts val="1125"/>
              </a:spcBef>
              <a:spcAft>
                <a:spcPts val="1125"/>
              </a:spcAft>
              <a:buNone/>
            </a:pPr>
            <a:endParaRPr lang="en-US" sz="6200" dirty="0"/>
          </a:p>
          <a:p>
            <a:pPr marL="47625" marR="47625" algn="l">
              <a:spcBef>
                <a:spcPts val="1125"/>
              </a:spcBef>
              <a:spcAft>
                <a:spcPts val="1125"/>
              </a:spcAft>
            </a:pPr>
            <a:endParaRPr lang="en-US" sz="6200" dirty="0"/>
          </a:p>
          <a:p>
            <a:pPr marL="47625" marR="47625" algn="l">
              <a:spcBef>
                <a:spcPts val="1125"/>
              </a:spcBef>
              <a:spcAft>
                <a:spcPts val="1125"/>
              </a:spcAft>
            </a:pPr>
            <a:endParaRPr lang="en-US" sz="8000" dirty="0"/>
          </a:p>
          <a:p>
            <a:pPr marL="0" marR="47625" indent="0" algn="l">
              <a:spcBef>
                <a:spcPts val="1125"/>
              </a:spcBef>
              <a:spcAft>
                <a:spcPts val="1125"/>
              </a:spcAft>
              <a:buNone/>
            </a:pPr>
            <a:endParaRPr lang="en-US" sz="8000" dirty="0"/>
          </a:p>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p>
          <a:p>
            <a:endParaRPr lang="ro-RO" sz="35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effectLst/>
                <a:uLnTx/>
                <a:uFillTx/>
                <a:latin typeface="Calibri Light"/>
                <a:ea typeface="+mn-ea"/>
                <a:cs typeface="+mn-cs"/>
              </a:rPr>
              <a:t>Suport</a:t>
            </a:r>
            <a:r>
              <a:rPr kumimoji="0" lang="en-US" sz="1200" b="0" i="0" u="none" strike="noStrike" kern="1200" cap="none" spc="0" normalizeH="0" baseline="0" noProof="0" dirty="0">
                <a:ln>
                  <a:noFill/>
                </a:ln>
                <a:effectLst/>
                <a:uLnTx/>
                <a:uFillTx/>
                <a:latin typeface="Calibri Light"/>
                <a:ea typeface="+mn-ea"/>
                <a:cs typeface="+mn-cs"/>
              </a:rPr>
              <a:t> curs </a:t>
            </a:r>
            <a:r>
              <a:rPr kumimoji="0" lang="en-US" sz="1200" b="0" i="0" u="none" strike="noStrike" kern="1200" cap="none" spc="0" normalizeH="0" baseline="0" noProof="0" dirty="0" err="1">
                <a:ln>
                  <a:noFill/>
                </a:ln>
                <a:effectLst/>
                <a:uLnTx/>
                <a:uFillTx/>
                <a:latin typeface="Calibri Light"/>
                <a:ea typeface="+mn-ea"/>
                <a:cs typeface="+mn-cs"/>
              </a:rPr>
              <a:t>utilizare</a:t>
            </a:r>
            <a:r>
              <a:rPr kumimoji="0" lang="en-US" sz="1200" b="0" i="0" u="none" strike="noStrike" kern="1200" cap="none" spc="0" normalizeH="0" baseline="0" noProof="0" dirty="0">
                <a:ln>
                  <a:noFill/>
                </a:ln>
                <a:effectLst/>
                <a:uLnTx/>
                <a:uFillTx/>
                <a:latin typeface="Calibri Light"/>
                <a:ea typeface="+mn-ea"/>
                <a:cs typeface="+mn-cs"/>
              </a:rPr>
              <a:t> </a:t>
            </a:r>
            <a:r>
              <a:rPr kumimoji="0" lang="en-US" sz="1200" b="0" i="0" u="none" strike="noStrike" kern="1200" cap="none" spc="0" normalizeH="0" baseline="0" noProof="0" dirty="0" err="1">
                <a:ln>
                  <a:noFill/>
                </a:ln>
                <a:effectLst/>
                <a:uLnTx/>
                <a:uFillTx/>
                <a:latin typeface="Calibri Light"/>
                <a:ea typeface="+mn-ea"/>
                <a:cs typeface="+mn-cs"/>
              </a:rPr>
              <a:t>Observatorul</a:t>
            </a:r>
            <a:r>
              <a:rPr kumimoji="0" lang="en-US" sz="1200" b="0" i="0" u="none" strike="noStrike" kern="1200" cap="none" spc="0" normalizeH="0" baseline="0" noProof="0" dirty="0">
                <a:ln>
                  <a:noFill/>
                </a:ln>
                <a:effectLst/>
                <a:uLnTx/>
                <a:uFillTx/>
                <a:latin typeface="Calibri Light"/>
                <a:ea typeface="+mn-ea"/>
                <a:cs typeface="+mn-cs"/>
              </a:rPr>
              <a:t> </a:t>
            </a:r>
            <a:r>
              <a:rPr kumimoji="0" lang="en-US" sz="1200" b="0" i="0" u="none" strike="noStrike" kern="1200" cap="none" spc="0" normalizeH="0" baseline="0" noProof="0" dirty="0" err="1">
                <a:ln>
                  <a:noFill/>
                </a:ln>
                <a:effectLst/>
                <a:uLnTx/>
                <a:uFillTx/>
                <a:latin typeface="Calibri Light"/>
                <a:ea typeface="+mn-ea"/>
                <a:cs typeface="+mn-cs"/>
              </a:rPr>
              <a:t>Copilului</a:t>
            </a:r>
            <a:endParaRPr kumimoji="0" lang="en-US" sz="1200" b="0" i="0" u="none" strike="noStrike" kern="1200" cap="none" spc="0" normalizeH="0" baseline="0" noProof="0" dirty="0">
              <a:ln>
                <a:noFill/>
              </a:ln>
              <a:effectLst/>
              <a:uLnTx/>
              <a:uFillTx/>
              <a:latin typeface="Calibri Light"/>
              <a:ea typeface="+mn-ea"/>
              <a:cs typeface="+mn-cs"/>
            </a:endParaRPr>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C1F77-72F5-43F8-9226-1DB1CB2C2D83}" type="slidenum">
              <a:rPr kumimoji="0" lang="en-US" sz="1200" b="0" i="0" u="none" strike="noStrike" kern="1200" cap="none" spc="0" normalizeH="0" baseline="0" noProof="0" smtClean="0">
                <a:ln>
                  <a:noFill/>
                </a:ln>
                <a:solidFill>
                  <a:srgbClr val="58585A"/>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8585A"/>
              </a:solidFill>
              <a:effectLst/>
              <a:uLnTx/>
              <a:uFillTx/>
              <a:latin typeface="Calibri Light"/>
              <a:ea typeface="+mn-ea"/>
              <a:cs typeface="+mn-cs"/>
            </a:endParaRPr>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a:xfrm>
            <a:off x="2643394" y="2517463"/>
            <a:ext cx="8707438" cy="1456532"/>
          </a:xfrm>
        </p:spPr>
        <p:txBody>
          <a:bodyPr/>
          <a:lstStyle/>
          <a:p>
            <a:r>
              <a:rPr lang="en-US" dirty="0"/>
              <a:t> </a:t>
            </a:r>
          </a:p>
        </p:txBody>
      </p:sp>
    </p:spTree>
    <p:extLst>
      <p:ext uri="{BB962C8B-B14F-4D97-AF65-F5344CB8AC3E}">
        <p14:creationId xmlns:p14="http://schemas.microsoft.com/office/powerpoint/2010/main" xmlns="" val="4249030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a:extLst>
              <a:ext uri="{FF2B5EF4-FFF2-40B4-BE49-F238E27FC236}">
                <a16:creationId xmlns:a16="http://schemas.microsoft.com/office/drawing/2014/main" xmlns="" id="{1665C51B-BD86-BC81-3304-689B375CC010}"/>
              </a:ext>
            </a:extLst>
          </p:cNvPr>
          <p:cNvSpPr>
            <a:spLocks noGrp="1"/>
          </p:cNvSpPr>
          <p:nvPr>
            <p:ph type="ftr" sz="quarter" idx="11"/>
          </p:nvPr>
        </p:nvSpPr>
        <p:spPr/>
        <p:txBody>
          <a:bodyPr/>
          <a:lstStyle/>
          <a:p>
            <a:r>
              <a:rPr lang="en-US"/>
              <a:t>Suport curs utilizare Observatorul Copilului</a:t>
            </a:r>
            <a:endParaRPr lang="en-US" dirty="0"/>
          </a:p>
        </p:txBody>
      </p:sp>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50</a:t>
            </a:fld>
            <a:endParaRPr lang="en-US" dirty="0"/>
          </a:p>
        </p:txBody>
      </p:sp>
      <p:sp>
        <p:nvSpPr>
          <p:cNvPr id="17" name="Textplatzhalter 8">
            <a:extLst>
              <a:ext uri="{FF2B5EF4-FFF2-40B4-BE49-F238E27FC236}">
                <a16:creationId xmlns:a16="http://schemas.microsoft.com/office/drawing/2014/main" xmlns="" id="{8070A0B6-7FE2-3C6B-62CD-F5CB326E4E08}"/>
              </a:ext>
            </a:extLst>
          </p:cNvPr>
          <p:cNvSpPr txBox="1">
            <a:spLocks/>
          </p:cNvSpPr>
          <p:nvPr/>
        </p:nvSpPr>
        <p:spPr>
          <a:xfrm>
            <a:off x="942413" y="333961"/>
            <a:ext cx="8530543" cy="126957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buClr>
                <a:schemeClr val="accent1"/>
              </a:buClr>
              <a:buFont typeface="Calibri Light" panose="020F0302020204030204" pitchFamily="34" charset="0"/>
              <a:buNone/>
              <a:defRPr sz="4800" kern="1200">
                <a:solidFill>
                  <a:schemeClr val="tx1"/>
                </a:solidFill>
                <a:latin typeface="+mj-lt"/>
                <a:ea typeface="+mn-ea"/>
                <a:cs typeface="+mn-cs"/>
              </a:defRPr>
            </a:lvl1pPr>
            <a:lvl2pPr marL="216000" indent="0" algn="l" defTabSz="914400" rtl="0" eaLnBrk="1" latinLnBrk="0" hangingPunct="1">
              <a:lnSpc>
                <a:spcPct val="100000"/>
              </a:lnSpc>
              <a:spcBef>
                <a:spcPts val="300"/>
              </a:spcBef>
              <a:buClr>
                <a:schemeClr val="accent1"/>
              </a:buClr>
              <a:buFont typeface="Calibri Light" panose="020F0302020204030204" pitchFamily="34" charset="0"/>
              <a:buNone/>
              <a:defRPr sz="2400" kern="1200">
                <a:solidFill>
                  <a:schemeClr val="tx1"/>
                </a:solidFill>
                <a:latin typeface="+mn-lt"/>
                <a:ea typeface="+mn-ea"/>
                <a:cs typeface="+mn-cs"/>
              </a:defRPr>
            </a:lvl2pPr>
            <a:lvl3pPr marL="432000" indent="0" algn="l" defTabSz="914400" rtl="0" eaLnBrk="1" latinLnBrk="0" hangingPunct="1">
              <a:lnSpc>
                <a:spcPct val="100000"/>
              </a:lnSpc>
              <a:spcBef>
                <a:spcPts val="300"/>
              </a:spcBef>
              <a:buClr>
                <a:schemeClr val="accent1"/>
              </a:buClr>
              <a:buFont typeface="Calibri Light" panose="020F0302020204030204" pitchFamily="34" charset="0"/>
              <a:buNone/>
              <a:defRPr sz="2400" kern="1200">
                <a:solidFill>
                  <a:schemeClr val="tx1"/>
                </a:solidFill>
                <a:latin typeface="+mn-lt"/>
                <a:ea typeface="+mn-ea"/>
                <a:cs typeface="+mn-cs"/>
              </a:defRPr>
            </a:lvl3pPr>
            <a:lvl4pPr marL="648000" indent="0" algn="l" defTabSz="914400" rtl="0" eaLnBrk="1" latinLnBrk="0" hangingPunct="1">
              <a:lnSpc>
                <a:spcPct val="100000"/>
              </a:lnSpc>
              <a:spcBef>
                <a:spcPts val="300"/>
              </a:spcBef>
              <a:buClr>
                <a:schemeClr val="accent1"/>
              </a:buClr>
              <a:buFont typeface="Calibri Light" panose="020F0302020204030204" pitchFamily="34" charset="0"/>
              <a:buNone/>
              <a:defRPr sz="2400" kern="1200">
                <a:solidFill>
                  <a:schemeClr val="tx1"/>
                </a:solidFill>
                <a:latin typeface="+mn-lt"/>
                <a:ea typeface="+mn-ea"/>
                <a:cs typeface="+mn-cs"/>
              </a:defRPr>
            </a:lvl4pPr>
            <a:lvl5pPr marL="864000" indent="0" algn="l" defTabSz="914400" rtl="0" eaLnBrk="1" latinLnBrk="0" hangingPunct="1">
              <a:lnSpc>
                <a:spcPct val="100000"/>
              </a:lnSpc>
              <a:spcBef>
                <a:spcPts val="300"/>
              </a:spcBef>
              <a:buClr>
                <a:schemeClr val="accent1"/>
              </a:buClr>
              <a:buFont typeface="Calibri Light" panose="020F030202020403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b="1" dirty="0">
              <a:solidFill>
                <a:schemeClr val="accent1"/>
              </a:solidFill>
              <a:ea typeface="+mj-ea"/>
              <a:cs typeface="+mj-cs"/>
            </a:endParaRPr>
          </a:p>
          <a:p>
            <a:r>
              <a:rPr lang="en-US" sz="3200" b="1" dirty="0" err="1">
                <a:solidFill>
                  <a:schemeClr val="accent1"/>
                </a:solidFill>
                <a:ea typeface="+mj-ea"/>
                <a:cs typeface="+mj-cs"/>
              </a:rPr>
              <a:t>Membrii</a:t>
            </a:r>
            <a:r>
              <a:rPr lang="en-US" sz="3200" b="1" dirty="0">
                <a:solidFill>
                  <a:schemeClr val="accent1"/>
                </a:solidFill>
                <a:ea typeface="+mj-ea"/>
                <a:cs typeface="+mj-cs"/>
              </a:rPr>
              <a:t> </a:t>
            </a:r>
            <a:r>
              <a:rPr lang="en-US" sz="3200" b="1" dirty="0" err="1">
                <a:solidFill>
                  <a:schemeClr val="accent1"/>
                </a:solidFill>
                <a:ea typeface="+mj-ea"/>
                <a:cs typeface="+mj-cs"/>
              </a:rPr>
              <a:t>gospodariei</a:t>
            </a:r>
            <a:r>
              <a:rPr lang="en-US" sz="3200" b="1" dirty="0">
                <a:solidFill>
                  <a:schemeClr val="accent1"/>
                </a:solidFill>
                <a:ea typeface="+mj-ea"/>
                <a:cs typeface="+mj-cs"/>
              </a:rPr>
              <a:t> (1) </a:t>
            </a:r>
            <a:r>
              <a:rPr lang="en-US" dirty="0"/>
              <a:t>   </a:t>
            </a:r>
          </a:p>
        </p:txBody>
      </p:sp>
      <p:pic>
        <p:nvPicPr>
          <p:cNvPr id="19" name="Picture 18">
            <a:extLst>
              <a:ext uri="{FF2B5EF4-FFF2-40B4-BE49-F238E27FC236}">
                <a16:creationId xmlns:a16="http://schemas.microsoft.com/office/drawing/2014/main" xmlns="" id="{40FC2AA0-64A7-B94D-C00B-0E8AD0A691F6}"/>
              </a:ext>
            </a:extLst>
          </p:cNvPr>
          <p:cNvPicPr>
            <a:picLocks noChangeAspect="1"/>
          </p:cNvPicPr>
          <p:nvPr/>
        </p:nvPicPr>
        <p:blipFill>
          <a:blip r:embed="rId3"/>
          <a:stretch>
            <a:fillRect/>
          </a:stretch>
        </p:blipFill>
        <p:spPr>
          <a:xfrm>
            <a:off x="1235683" y="1749017"/>
            <a:ext cx="9022742" cy="4593574"/>
          </a:xfrm>
          <a:prstGeom prst="rect">
            <a:avLst/>
          </a:prstGeom>
        </p:spPr>
      </p:pic>
      <p:sp>
        <p:nvSpPr>
          <p:cNvPr id="3" name="TextBox 2">
            <a:extLst>
              <a:ext uri="{FF2B5EF4-FFF2-40B4-BE49-F238E27FC236}">
                <a16:creationId xmlns:a16="http://schemas.microsoft.com/office/drawing/2014/main" xmlns="" id="{72E02098-7BC6-326F-7005-4269911D8DD0}"/>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(11)</a:t>
            </a:r>
          </a:p>
        </p:txBody>
      </p:sp>
    </p:spTree>
    <p:extLst>
      <p:ext uri="{BB962C8B-B14F-4D97-AF65-F5344CB8AC3E}">
        <p14:creationId xmlns:p14="http://schemas.microsoft.com/office/powerpoint/2010/main" xmlns="" val="49687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51</a:t>
            </a:fld>
            <a:endParaRPr lang="en-US" dirty="0"/>
          </a:p>
        </p:txBody>
      </p:sp>
      <p:sp>
        <p:nvSpPr>
          <p:cNvPr id="13" name="TextBox 12">
            <a:extLst>
              <a:ext uri="{FF2B5EF4-FFF2-40B4-BE49-F238E27FC236}">
                <a16:creationId xmlns:a16="http://schemas.microsoft.com/office/drawing/2014/main" xmlns="" id="{9D635FD8-9020-5CE5-1A3C-9A50DA5BCE4D}"/>
              </a:ext>
            </a:extLst>
          </p:cNvPr>
          <p:cNvSpPr txBox="1"/>
          <p:nvPr/>
        </p:nvSpPr>
        <p:spPr>
          <a:xfrm>
            <a:off x="1180619" y="255959"/>
            <a:ext cx="5935798" cy="1077218"/>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(12)</a:t>
            </a:r>
          </a:p>
          <a:p>
            <a:r>
              <a:rPr lang="en-US" sz="3200" b="1" dirty="0" err="1">
                <a:solidFill>
                  <a:schemeClr val="accent1"/>
                </a:solidFill>
                <a:latin typeface="+mj-lt"/>
                <a:ea typeface="+mj-ea"/>
                <a:cs typeface="+mj-cs"/>
              </a:rPr>
              <a:t>Membrii</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Gospodariei</a:t>
            </a:r>
            <a:r>
              <a:rPr lang="en-US" sz="3200" b="1" dirty="0">
                <a:solidFill>
                  <a:schemeClr val="accent1"/>
                </a:solidFill>
                <a:latin typeface="+mj-lt"/>
                <a:ea typeface="+mj-ea"/>
                <a:cs typeface="+mj-cs"/>
              </a:rPr>
              <a:t> (2)</a:t>
            </a:r>
            <a:r>
              <a:rPr lang="en-US" sz="1800" b="1" dirty="0">
                <a:solidFill>
                  <a:schemeClr val="accent1"/>
                </a:solidFill>
                <a:ea typeface="+mj-ea"/>
                <a:cs typeface="+mj-cs"/>
              </a:rPr>
              <a:t> </a:t>
            </a:r>
            <a:endParaRPr lang="en-US" dirty="0"/>
          </a:p>
        </p:txBody>
      </p:sp>
      <p:pic>
        <p:nvPicPr>
          <p:cNvPr id="15" name="Picture 14">
            <a:extLst>
              <a:ext uri="{FF2B5EF4-FFF2-40B4-BE49-F238E27FC236}">
                <a16:creationId xmlns:a16="http://schemas.microsoft.com/office/drawing/2014/main" xmlns="" id="{86DA6BF0-F6C1-DDF5-FC7B-CE0565BC71CE}"/>
              </a:ext>
            </a:extLst>
          </p:cNvPr>
          <p:cNvPicPr>
            <a:picLocks noChangeAspect="1"/>
          </p:cNvPicPr>
          <p:nvPr/>
        </p:nvPicPr>
        <p:blipFill>
          <a:blip r:embed="rId3"/>
          <a:stretch>
            <a:fillRect/>
          </a:stretch>
        </p:blipFill>
        <p:spPr>
          <a:xfrm>
            <a:off x="1180619" y="1466130"/>
            <a:ext cx="9248172" cy="4694981"/>
          </a:xfrm>
          <a:prstGeom prst="rect">
            <a:avLst/>
          </a:prstGeom>
        </p:spPr>
      </p:pic>
      <p:sp>
        <p:nvSpPr>
          <p:cNvPr id="3" name="Footer Placeholder 2">
            <a:extLst>
              <a:ext uri="{FF2B5EF4-FFF2-40B4-BE49-F238E27FC236}">
                <a16:creationId xmlns:a16="http://schemas.microsoft.com/office/drawing/2014/main" xmlns="" id="{C856DEF4-313D-F6D0-2CCD-802E08CEFA8B}"/>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316478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xmlns="" id="{6CC587F9-FE40-5B3C-570D-93B58A9A6050}"/>
              </a:ext>
            </a:extLst>
          </p:cNvPr>
          <p:cNvSpPr>
            <a:spLocks noGrp="1"/>
          </p:cNvSpPr>
          <p:nvPr>
            <p:ph type="title"/>
          </p:nvPr>
        </p:nvSpPr>
        <p:spPr>
          <a:xfrm>
            <a:off x="695325" y="372268"/>
            <a:ext cx="8707092" cy="443198"/>
          </a:xfrm>
        </p:spPr>
        <p:txBody>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(13) </a:t>
            </a:r>
            <a:r>
              <a:rPr lang="en-US" dirty="0"/>
              <a:t> </a:t>
            </a:r>
          </a:p>
        </p:txBody>
      </p:sp>
      <p:sp>
        <p:nvSpPr>
          <p:cNvPr id="9" name="Textplatzhalter 8">
            <a:extLst>
              <a:ext uri="{FF2B5EF4-FFF2-40B4-BE49-F238E27FC236}">
                <a16:creationId xmlns:a16="http://schemas.microsoft.com/office/drawing/2014/main" xmlns="" id="{30F9E6C9-2883-9CC3-1D4C-668A1EED2CCB}"/>
              </a:ext>
            </a:extLst>
          </p:cNvPr>
          <p:cNvSpPr>
            <a:spLocks noGrp="1"/>
          </p:cNvSpPr>
          <p:nvPr>
            <p:ph type="body" sz="quarter" idx="13"/>
          </p:nvPr>
        </p:nvSpPr>
        <p:spPr>
          <a:xfrm>
            <a:off x="695325" y="815465"/>
            <a:ext cx="9015834" cy="443197"/>
          </a:xfrm>
        </p:spPr>
        <p:txBody>
          <a:bodyPr/>
          <a:lstStyle/>
          <a:p>
            <a:r>
              <a:rPr lang="en-US" sz="3200" b="1" dirty="0" err="1">
                <a:solidFill>
                  <a:schemeClr val="accent1"/>
                </a:solidFill>
                <a:ea typeface="+mj-ea"/>
                <a:cs typeface="+mj-cs"/>
              </a:rPr>
              <a:t>Completarea</a:t>
            </a:r>
            <a:r>
              <a:rPr lang="en-US" sz="3200" b="1" dirty="0">
                <a:solidFill>
                  <a:schemeClr val="accent1"/>
                </a:solidFill>
                <a:ea typeface="+mj-ea"/>
                <a:cs typeface="+mj-cs"/>
              </a:rPr>
              <a:t> </a:t>
            </a:r>
            <a:r>
              <a:rPr lang="en-US" sz="3200" b="1" dirty="0" err="1">
                <a:solidFill>
                  <a:schemeClr val="accent1"/>
                </a:solidFill>
                <a:ea typeface="+mj-ea"/>
                <a:cs typeface="+mj-cs"/>
              </a:rPr>
              <a:t>chestionarului</a:t>
            </a:r>
            <a:r>
              <a:rPr lang="en-US" sz="3200" b="1" dirty="0">
                <a:solidFill>
                  <a:schemeClr val="accent1"/>
                </a:solidFill>
                <a:ea typeface="+mj-ea"/>
                <a:cs typeface="+mj-cs"/>
              </a:rPr>
              <a:t> -  </a:t>
            </a:r>
            <a:r>
              <a:rPr lang="en-US" sz="3200" b="1" dirty="0" err="1">
                <a:solidFill>
                  <a:schemeClr val="accent1"/>
                </a:solidFill>
                <a:ea typeface="+mj-ea"/>
                <a:cs typeface="+mj-cs"/>
              </a:rPr>
              <a:t>sectiuni</a:t>
            </a:r>
            <a:endParaRPr lang="en-US" dirty="0"/>
          </a:p>
        </p:txBody>
      </p:sp>
      <p:sp>
        <p:nvSpPr>
          <p:cNvPr id="11" name="Foliennummernplatzhalter 10">
            <a:extLst>
              <a:ext uri="{FF2B5EF4-FFF2-40B4-BE49-F238E27FC236}">
                <a16:creationId xmlns:a16="http://schemas.microsoft.com/office/drawing/2014/main" xmlns="" id="{7A8DFB01-51B4-FB39-C558-147EE66E76FB}"/>
              </a:ext>
            </a:extLst>
          </p:cNvPr>
          <p:cNvSpPr>
            <a:spLocks noGrp="1"/>
          </p:cNvSpPr>
          <p:nvPr>
            <p:ph type="sldNum" sz="quarter" idx="12"/>
          </p:nvPr>
        </p:nvSpPr>
        <p:spPr/>
        <p:txBody>
          <a:bodyPr/>
          <a:lstStyle/>
          <a:p>
            <a:fld id="{750C1F77-72F5-43F8-9226-1DB1CB2C2D83}" type="slidenum">
              <a:rPr lang="en-US" smtClean="0"/>
              <a:pPr/>
              <a:t>52</a:t>
            </a:fld>
            <a:endParaRPr lang="en-US" dirty="0"/>
          </a:p>
        </p:txBody>
      </p:sp>
      <p:sp>
        <p:nvSpPr>
          <p:cNvPr id="3" name="TextBox 2">
            <a:extLst>
              <a:ext uri="{FF2B5EF4-FFF2-40B4-BE49-F238E27FC236}">
                <a16:creationId xmlns:a16="http://schemas.microsoft.com/office/drawing/2014/main" xmlns="" id="{1E78B862-A402-FD33-57E7-9DE179CB3B2E}"/>
              </a:ext>
            </a:extLst>
          </p:cNvPr>
          <p:cNvSpPr txBox="1"/>
          <p:nvPr/>
        </p:nvSpPr>
        <p:spPr>
          <a:xfrm>
            <a:off x="251791" y="1129957"/>
            <a:ext cx="11789413" cy="4927246"/>
          </a:xfrm>
          <a:prstGeom prst="rect">
            <a:avLst/>
          </a:prstGeom>
          <a:noFill/>
        </p:spPr>
        <p:txBody>
          <a:bodyPr wrap="square">
            <a:spAutoFit/>
          </a:bodyPr>
          <a:lstStyle/>
          <a:p>
            <a:pPr marL="0" lvl="0" indent="0" algn="l" rtl="0">
              <a:lnSpc>
                <a:spcPct val="150000"/>
              </a:lnSpc>
              <a:spcBef>
                <a:spcPts val="0"/>
              </a:spcBef>
              <a:spcAft>
                <a:spcPts val="0"/>
              </a:spcAft>
              <a:buClr>
                <a:schemeClr val="dk1"/>
              </a:buClr>
              <a:buSzPct val="100000"/>
              <a:buNone/>
            </a:pPr>
            <a:r>
              <a:rPr lang="en-US" sz="2000" b="1" dirty="0" err="1"/>
              <a:t>Chestionarul</a:t>
            </a:r>
            <a:r>
              <a:rPr lang="en-US" sz="2000" b="1" dirty="0"/>
              <a:t> are 8 </a:t>
            </a:r>
            <a:r>
              <a:rPr lang="en-US" sz="2000" b="1" dirty="0" err="1"/>
              <a:t>Secțiuni</a:t>
            </a:r>
            <a:r>
              <a:rPr lang="en-US" sz="2000" dirty="0"/>
              <a:t>:</a:t>
            </a:r>
          </a:p>
          <a:p>
            <a:pPr marL="0" lvl="0" indent="0" algn="l" rtl="0">
              <a:lnSpc>
                <a:spcPct val="150000"/>
              </a:lnSpc>
              <a:spcBef>
                <a:spcPts val="750"/>
              </a:spcBef>
              <a:spcAft>
                <a:spcPts val="0"/>
              </a:spcAft>
              <a:buClr>
                <a:schemeClr val="dk1"/>
              </a:buClr>
              <a:buSzPct val="100000"/>
              <a:buNone/>
            </a:pPr>
            <a:r>
              <a:rPr lang="en-US" sz="1600" dirty="0"/>
              <a:t>A </a:t>
            </a:r>
            <a:r>
              <a:rPr lang="en-US" sz="1600" dirty="0">
                <a:latin typeface="Calibri"/>
                <a:ea typeface="Calibri"/>
                <a:cs typeface="Calibri"/>
                <a:sym typeface="Calibri"/>
              </a:rPr>
              <a:t>–</a:t>
            </a:r>
            <a:r>
              <a:rPr lang="en-US" sz="1600" dirty="0"/>
              <a:t> </a:t>
            </a:r>
            <a:r>
              <a:rPr lang="en-US" sz="1600" dirty="0" err="1"/>
              <a:t>Informații</a:t>
            </a:r>
            <a:r>
              <a:rPr lang="en-US" sz="1600" dirty="0"/>
              <a:t> </a:t>
            </a:r>
            <a:r>
              <a:rPr lang="en-US" sz="1600" dirty="0" err="1"/>
              <a:t>generale</a:t>
            </a:r>
            <a:r>
              <a:rPr lang="en-US" sz="1600" dirty="0"/>
              <a:t>: </a:t>
            </a:r>
            <a:r>
              <a:rPr lang="en-US" sz="1600" dirty="0" err="1"/>
              <a:t>Componența</a:t>
            </a:r>
            <a:r>
              <a:rPr lang="en-US" sz="1600" dirty="0"/>
              <a:t> </a:t>
            </a:r>
            <a:r>
              <a:rPr lang="en-US" sz="1600" dirty="0" err="1"/>
              <a:t>gospodăriei</a:t>
            </a:r>
            <a:r>
              <a:rPr lang="en-US" sz="1600" dirty="0"/>
              <a:t>, Date </a:t>
            </a:r>
            <a:r>
              <a:rPr lang="en-US" sz="1600" dirty="0" err="1"/>
              <a:t>despre</a:t>
            </a:r>
            <a:r>
              <a:rPr lang="en-US" sz="1600" dirty="0"/>
              <a:t> </a:t>
            </a:r>
            <a:r>
              <a:rPr lang="en-US" sz="1600" dirty="0" err="1"/>
              <a:t>copii</a:t>
            </a:r>
            <a:r>
              <a:rPr lang="en-US" sz="1600" dirty="0"/>
              <a:t> </a:t>
            </a:r>
            <a:r>
              <a:rPr lang="en-US" sz="1600" dirty="0" err="1"/>
              <a:t>și</a:t>
            </a:r>
            <a:r>
              <a:rPr lang="en-US" sz="1600" dirty="0"/>
              <a:t> </a:t>
            </a:r>
            <a:r>
              <a:rPr lang="en-US" sz="1600" dirty="0" err="1"/>
              <a:t>părinți</a:t>
            </a:r>
            <a:r>
              <a:rPr lang="en-US" sz="1600" dirty="0"/>
              <a:t>, </a:t>
            </a:r>
            <a:r>
              <a:rPr lang="en-US" sz="1600" dirty="0" err="1"/>
              <a:t>Surse</a:t>
            </a:r>
            <a:r>
              <a:rPr lang="en-US" sz="1600" dirty="0"/>
              <a:t> de </a:t>
            </a:r>
            <a:r>
              <a:rPr lang="en-US" sz="1600" dirty="0" err="1"/>
              <a:t>venit</a:t>
            </a:r>
            <a:r>
              <a:rPr lang="en-US" sz="1600" dirty="0"/>
              <a:t>, </a:t>
            </a:r>
            <a:r>
              <a:rPr lang="en-US" sz="1600" dirty="0" err="1"/>
              <a:t>Sănătate</a:t>
            </a:r>
            <a:r>
              <a:rPr lang="en-US" sz="1600" dirty="0"/>
              <a:t>, </a:t>
            </a:r>
            <a:r>
              <a:rPr lang="en-US" sz="1600" dirty="0" err="1"/>
              <a:t>nutriție</a:t>
            </a:r>
            <a:r>
              <a:rPr lang="en-US" sz="1600" dirty="0"/>
              <a:t> </a:t>
            </a:r>
            <a:r>
              <a:rPr lang="en-US" sz="1600" dirty="0" err="1"/>
              <a:t>și</a:t>
            </a:r>
            <a:r>
              <a:rPr lang="en-US" sz="1600" dirty="0"/>
              <a:t> </a:t>
            </a:r>
            <a:r>
              <a:rPr lang="en-US" sz="1600" dirty="0" err="1"/>
              <a:t>comportamente</a:t>
            </a:r>
            <a:r>
              <a:rPr lang="en-US" sz="1600" dirty="0"/>
              <a:t> la </a:t>
            </a:r>
            <a:r>
              <a:rPr lang="en-US" sz="1600" dirty="0" err="1"/>
              <a:t>risc</a:t>
            </a:r>
            <a:r>
              <a:rPr lang="en-US" sz="1600" dirty="0"/>
              <a:t>, </a:t>
            </a:r>
            <a:r>
              <a:rPr lang="en-US" sz="1600" dirty="0" err="1"/>
              <a:t>Educația</a:t>
            </a:r>
            <a:r>
              <a:rPr lang="en-US" sz="1600" dirty="0"/>
              <a:t> </a:t>
            </a:r>
            <a:r>
              <a:rPr lang="en-US" sz="1600" dirty="0" err="1"/>
              <a:t>copiilor</a:t>
            </a:r>
            <a:endParaRPr lang="en-US" sz="1600" dirty="0"/>
          </a:p>
          <a:p>
            <a:pPr marL="0" lvl="0" indent="0" algn="l" rtl="0">
              <a:lnSpc>
                <a:spcPct val="150000"/>
              </a:lnSpc>
              <a:spcBef>
                <a:spcPts val="750"/>
              </a:spcBef>
              <a:spcAft>
                <a:spcPts val="0"/>
              </a:spcAft>
              <a:buClr>
                <a:schemeClr val="dk1"/>
              </a:buClr>
              <a:buSzPct val="100000"/>
              <a:buNone/>
            </a:pPr>
            <a:r>
              <a:rPr lang="en-US" sz="1600" dirty="0"/>
              <a:t>B </a:t>
            </a:r>
            <a:r>
              <a:rPr lang="en-US" sz="1600" dirty="0">
                <a:latin typeface="Calibri"/>
                <a:ea typeface="Calibri"/>
                <a:cs typeface="Calibri"/>
                <a:sym typeface="Calibri"/>
              </a:rPr>
              <a:t>–</a:t>
            </a:r>
            <a:r>
              <a:rPr lang="en-US" sz="1600" dirty="0"/>
              <a:t> Date </a:t>
            </a:r>
            <a:r>
              <a:rPr lang="en-US" sz="1600" dirty="0" err="1"/>
              <a:t>despre</a:t>
            </a:r>
            <a:r>
              <a:rPr lang="en-US" sz="1600" dirty="0"/>
              <a:t> </a:t>
            </a:r>
            <a:r>
              <a:rPr lang="en-US" sz="1600" dirty="0" err="1"/>
              <a:t>membrii</a:t>
            </a:r>
            <a:r>
              <a:rPr lang="en-US" sz="1600" dirty="0"/>
              <a:t> </a:t>
            </a:r>
            <a:r>
              <a:rPr lang="en-US" sz="1600" dirty="0" err="1"/>
              <a:t>gospodăriei</a:t>
            </a:r>
            <a:r>
              <a:rPr lang="en-US" sz="1600" dirty="0"/>
              <a:t> cu </a:t>
            </a:r>
            <a:r>
              <a:rPr lang="en-US" sz="1600" dirty="0" err="1"/>
              <a:t>vârsta</a:t>
            </a:r>
            <a:r>
              <a:rPr lang="en-US" sz="1600" dirty="0"/>
              <a:t> </a:t>
            </a:r>
            <a:r>
              <a:rPr lang="en-US" sz="1600" dirty="0" err="1"/>
              <a:t>până</a:t>
            </a:r>
            <a:r>
              <a:rPr lang="en-US" sz="1600" dirty="0"/>
              <a:t> la 1 an, </a:t>
            </a:r>
            <a:r>
              <a:rPr lang="en-US" sz="1600" dirty="0" err="1"/>
              <a:t>inclusiv</a:t>
            </a:r>
            <a:r>
              <a:rPr lang="en-US" sz="1600" dirty="0"/>
              <a:t>: </a:t>
            </a:r>
            <a:r>
              <a:rPr lang="en-US" sz="1600" dirty="0" err="1"/>
              <a:t>Sănătate</a:t>
            </a:r>
            <a:r>
              <a:rPr lang="en-US" sz="1600" dirty="0"/>
              <a:t>, </a:t>
            </a:r>
            <a:r>
              <a:rPr lang="en-US" sz="1600" dirty="0" err="1"/>
              <a:t>Nutriție</a:t>
            </a:r>
            <a:endParaRPr lang="en-US" sz="1600" dirty="0"/>
          </a:p>
          <a:p>
            <a:pPr marL="0" lvl="0" indent="0" algn="l" rtl="0">
              <a:lnSpc>
                <a:spcPct val="150000"/>
              </a:lnSpc>
              <a:spcBef>
                <a:spcPts val="750"/>
              </a:spcBef>
              <a:spcAft>
                <a:spcPts val="0"/>
              </a:spcAft>
              <a:buClr>
                <a:schemeClr val="dk1"/>
              </a:buClr>
              <a:buSzPct val="100000"/>
              <a:buNone/>
            </a:pPr>
            <a:r>
              <a:rPr lang="en-US" sz="1600" dirty="0"/>
              <a:t>C </a:t>
            </a:r>
            <a:r>
              <a:rPr lang="en-US" sz="1600" dirty="0">
                <a:latin typeface="Calibri"/>
                <a:ea typeface="Calibri"/>
                <a:cs typeface="Calibri"/>
                <a:sym typeface="Calibri"/>
              </a:rPr>
              <a:t>–</a:t>
            </a:r>
            <a:r>
              <a:rPr lang="en-US" sz="1600" dirty="0"/>
              <a:t> Date </a:t>
            </a:r>
            <a:r>
              <a:rPr lang="en-US" sz="1600" dirty="0" err="1"/>
              <a:t>despre</a:t>
            </a:r>
            <a:r>
              <a:rPr lang="en-US" sz="1600" dirty="0"/>
              <a:t> </a:t>
            </a:r>
            <a:r>
              <a:rPr lang="en-US" sz="1600" dirty="0" err="1"/>
              <a:t>membrii</a:t>
            </a:r>
            <a:r>
              <a:rPr lang="en-US" sz="1600" dirty="0"/>
              <a:t> </a:t>
            </a:r>
            <a:r>
              <a:rPr lang="en-US" sz="1600" dirty="0" err="1"/>
              <a:t>gospodăriei</a:t>
            </a:r>
            <a:r>
              <a:rPr lang="en-US" sz="1600" dirty="0"/>
              <a:t> cu </a:t>
            </a:r>
            <a:r>
              <a:rPr lang="en-US" sz="1600" dirty="0" err="1"/>
              <a:t>vârsta</a:t>
            </a:r>
            <a:r>
              <a:rPr lang="en-US" sz="1600" dirty="0"/>
              <a:t> </a:t>
            </a:r>
            <a:r>
              <a:rPr lang="en-US" sz="1600" dirty="0" err="1"/>
              <a:t>între</a:t>
            </a:r>
            <a:r>
              <a:rPr lang="en-US" sz="1600" dirty="0"/>
              <a:t> 1-5 ani: </a:t>
            </a:r>
            <a:r>
              <a:rPr lang="en-US" sz="1600" dirty="0" err="1"/>
              <a:t>Sănătate</a:t>
            </a:r>
            <a:r>
              <a:rPr lang="en-US" sz="1600" dirty="0"/>
              <a:t>, </a:t>
            </a:r>
            <a:r>
              <a:rPr lang="en-US" sz="1600" dirty="0" err="1"/>
              <a:t>Nutriție</a:t>
            </a:r>
            <a:endParaRPr lang="en-US" sz="1600" dirty="0"/>
          </a:p>
          <a:p>
            <a:pPr lvl="0">
              <a:lnSpc>
                <a:spcPct val="150000"/>
              </a:lnSpc>
              <a:spcBef>
                <a:spcPts val="750"/>
              </a:spcBef>
              <a:buClr>
                <a:schemeClr val="dk1"/>
              </a:buClr>
              <a:buSzPct val="100000"/>
            </a:pPr>
            <a:r>
              <a:rPr lang="en-US" sz="1600" dirty="0"/>
              <a:t>D </a:t>
            </a:r>
            <a:r>
              <a:rPr lang="en-US" sz="1600" dirty="0">
                <a:latin typeface="Calibri"/>
                <a:ea typeface="Calibri"/>
                <a:cs typeface="Calibri"/>
                <a:sym typeface="Calibri"/>
              </a:rPr>
              <a:t>–</a:t>
            </a:r>
            <a:r>
              <a:rPr lang="en-US" sz="1600" dirty="0"/>
              <a:t> Date </a:t>
            </a:r>
            <a:r>
              <a:rPr lang="en-US" sz="1600" dirty="0" err="1"/>
              <a:t>despre</a:t>
            </a:r>
            <a:r>
              <a:rPr lang="en-US" sz="1600" dirty="0"/>
              <a:t> </a:t>
            </a:r>
            <a:r>
              <a:rPr lang="en-US" sz="1600" dirty="0" err="1"/>
              <a:t>membrii</a:t>
            </a:r>
            <a:r>
              <a:rPr lang="en-US" sz="1600" dirty="0"/>
              <a:t> </a:t>
            </a:r>
            <a:r>
              <a:rPr lang="en-US" sz="1600" dirty="0" err="1"/>
              <a:t>gospodăriei</a:t>
            </a:r>
            <a:r>
              <a:rPr lang="en-US" sz="1600" dirty="0"/>
              <a:t> cu </a:t>
            </a:r>
            <a:r>
              <a:rPr lang="en-US" sz="1600" dirty="0" err="1"/>
              <a:t>vârsta</a:t>
            </a:r>
            <a:r>
              <a:rPr lang="en-US" sz="1600" dirty="0"/>
              <a:t> </a:t>
            </a:r>
            <a:r>
              <a:rPr lang="en-US" sz="1600" dirty="0" err="1"/>
              <a:t>între</a:t>
            </a:r>
            <a:r>
              <a:rPr lang="en-US" sz="1600" dirty="0"/>
              <a:t> 6-17 ani (</a:t>
            </a:r>
            <a:r>
              <a:rPr lang="en-US" sz="1600" dirty="0" err="1"/>
              <a:t>inclusiv</a:t>
            </a:r>
            <a:r>
              <a:rPr lang="en-US" sz="1600" dirty="0"/>
              <a:t> </a:t>
            </a:r>
            <a:r>
              <a:rPr lang="en-US" sz="1600" dirty="0" err="1"/>
              <a:t>adolescenți</a:t>
            </a:r>
            <a:r>
              <a:rPr lang="en-US" sz="1600" dirty="0"/>
              <a:t>): </a:t>
            </a:r>
            <a:r>
              <a:rPr lang="en-US" sz="1600" dirty="0" err="1"/>
              <a:t>Sănătate</a:t>
            </a:r>
            <a:r>
              <a:rPr lang="en-US" sz="1600" dirty="0"/>
              <a:t> </a:t>
            </a:r>
            <a:r>
              <a:rPr lang="en-US" sz="1600" dirty="0" err="1"/>
              <a:t>și</a:t>
            </a:r>
            <a:r>
              <a:rPr lang="en-US" sz="1600" dirty="0"/>
              <a:t> </a:t>
            </a:r>
            <a:r>
              <a:rPr lang="en-US" sz="1600" dirty="0" err="1"/>
              <a:t>nutriție</a:t>
            </a:r>
            <a:r>
              <a:rPr lang="en-US" sz="1600" dirty="0"/>
              <a:t>, , </a:t>
            </a:r>
            <a:r>
              <a:rPr lang="en-US" sz="1600" dirty="0" err="1"/>
              <a:t>timp</a:t>
            </a:r>
            <a:r>
              <a:rPr lang="en-US" sz="1600" dirty="0"/>
              <a:t> liber </a:t>
            </a:r>
            <a:r>
              <a:rPr lang="en-US" sz="1600" dirty="0" err="1"/>
              <a:t>și</a:t>
            </a:r>
            <a:r>
              <a:rPr lang="en-US" sz="1600" dirty="0"/>
              <a:t> </a:t>
            </a:r>
            <a:r>
              <a:rPr lang="en-US" sz="1600" dirty="0" err="1"/>
              <a:t>comportamente</a:t>
            </a:r>
            <a:r>
              <a:rPr lang="en-US" sz="1600" dirty="0"/>
              <a:t> la </a:t>
            </a:r>
            <a:r>
              <a:rPr lang="en-US" sz="1600" dirty="0" err="1"/>
              <a:t>risc</a:t>
            </a:r>
            <a:endParaRPr lang="en-US" sz="1600" dirty="0"/>
          </a:p>
          <a:p>
            <a:pPr marL="0" lvl="0" indent="0" algn="l" rtl="0">
              <a:lnSpc>
                <a:spcPct val="150000"/>
              </a:lnSpc>
              <a:spcBef>
                <a:spcPts val="0"/>
              </a:spcBef>
              <a:spcAft>
                <a:spcPts val="0"/>
              </a:spcAft>
              <a:buClr>
                <a:schemeClr val="dk1"/>
              </a:buClr>
              <a:buSzPct val="100000"/>
              <a:buNone/>
            </a:pPr>
            <a:r>
              <a:rPr lang="en-US" sz="1600" dirty="0"/>
              <a:t>E – </a:t>
            </a:r>
            <a:r>
              <a:rPr lang="en-US" sz="1600" dirty="0" err="1"/>
              <a:t>Datele</a:t>
            </a:r>
            <a:r>
              <a:rPr lang="en-US" sz="1600" dirty="0"/>
              <a:t> </a:t>
            </a:r>
            <a:r>
              <a:rPr lang="en-US" sz="1600" dirty="0" err="1"/>
              <a:t>despre</a:t>
            </a:r>
            <a:r>
              <a:rPr lang="en-US" sz="1600" dirty="0"/>
              <a:t> </a:t>
            </a:r>
            <a:r>
              <a:rPr lang="en-US" sz="1600" dirty="0" err="1"/>
              <a:t>femeile</a:t>
            </a:r>
            <a:r>
              <a:rPr lang="en-US" sz="1600" dirty="0"/>
              <a:t> din </a:t>
            </a:r>
            <a:r>
              <a:rPr lang="en-US" sz="1600" dirty="0" err="1"/>
              <a:t>gospodărie</a:t>
            </a:r>
            <a:r>
              <a:rPr lang="en-US" sz="1600" dirty="0"/>
              <a:t>, care au </a:t>
            </a:r>
            <a:r>
              <a:rPr lang="en-US" sz="1600" dirty="0" err="1"/>
              <a:t>avut</a:t>
            </a:r>
            <a:r>
              <a:rPr lang="en-US" sz="1600" dirty="0"/>
              <a:t> </a:t>
            </a:r>
            <a:r>
              <a:rPr lang="en-US" sz="1600" dirty="0" err="1"/>
              <a:t>vreodată</a:t>
            </a:r>
            <a:r>
              <a:rPr lang="en-US" sz="1600" dirty="0"/>
              <a:t> un </a:t>
            </a:r>
            <a:r>
              <a:rPr lang="en-US" sz="1600" dirty="0" err="1"/>
              <a:t>partener</a:t>
            </a:r>
            <a:r>
              <a:rPr lang="en-US" sz="1600" dirty="0"/>
              <a:t>: </a:t>
            </a:r>
            <a:r>
              <a:rPr lang="en-US" sz="1600" dirty="0" err="1"/>
              <a:t>Contracepție</a:t>
            </a:r>
            <a:r>
              <a:rPr lang="en-US" sz="1600" dirty="0"/>
              <a:t> </a:t>
            </a:r>
            <a:r>
              <a:rPr lang="en-US" sz="1600" dirty="0" err="1"/>
              <a:t>și</a:t>
            </a:r>
            <a:r>
              <a:rPr lang="en-US" sz="1600" dirty="0"/>
              <a:t> </a:t>
            </a:r>
            <a:r>
              <a:rPr lang="en-US" sz="1600" dirty="0" err="1"/>
              <a:t>nașteri</a:t>
            </a:r>
            <a:r>
              <a:rPr lang="en-US" sz="1600" dirty="0"/>
              <a:t>, </a:t>
            </a:r>
            <a:r>
              <a:rPr lang="en-US" sz="1600" dirty="0" err="1"/>
              <a:t>Copii</a:t>
            </a:r>
            <a:r>
              <a:rPr lang="en-US" sz="1600" dirty="0"/>
              <a:t> </a:t>
            </a:r>
            <a:r>
              <a:rPr lang="en-US" sz="1600" dirty="0" err="1"/>
              <a:t>separați</a:t>
            </a:r>
            <a:r>
              <a:rPr lang="en-US" sz="1600" dirty="0"/>
              <a:t> de </a:t>
            </a:r>
            <a:r>
              <a:rPr lang="en-US" sz="1600" dirty="0" err="1"/>
              <a:t>familie</a:t>
            </a:r>
            <a:r>
              <a:rPr lang="en-US" sz="1600" dirty="0"/>
              <a:t> </a:t>
            </a:r>
            <a:r>
              <a:rPr lang="en-US" sz="1600" dirty="0" err="1"/>
              <a:t>sau</a:t>
            </a:r>
            <a:r>
              <a:rPr lang="en-US" sz="1600" dirty="0"/>
              <a:t> la </a:t>
            </a:r>
            <a:r>
              <a:rPr lang="en-US" sz="1600" dirty="0" err="1"/>
              <a:t>risc</a:t>
            </a:r>
            <a:r>
              <a:rPr lang="en-US" sz="1600" dirty="0"/>
              <a:t>, </a:t>
            </a:r>
            <a:r>
              <a:rPr lang="en-US" sz="1600" dirty="0" err="1"/>
              <a:t>Munca</a:t>
            </a:r>
            <a:r>
              <a:rPr lang="en-US" sz="1600" dirty="0"/>
              <a:t> </a:t>
            </a:r>
            <a:r>
              <a:rPr lang="en-US" sz="1600" dirty="0" err="1"/>
              <a:t>în</a:t>
            </a:r>
            <a:r>
              <a:rPr lang="en-US" sz="1600" dirty="0"/>
              <a:t> </a:t>
            </a:r>
            <a:r>
              <a:rPr lang="en-US" sz="1600" dirty="0" err="1"/>
              <a:t>gospodărie</a:t>
            </a:r>
            <a:r>
              <a:rPr lang="en-US" sz="1600" dirty="0"/>
              <a:t> </a:t>
            </a:r>
            <a:r>
              <a:rPr lang="en-US" sz="1600" dirty="0" err="1"/>
              <a:t>și</a:t>
            </a:r>
            <a:r>
              <a:rPr lang="en-US" sz="1600" dirty="0"/>
              <a:t> </a:t>
            </a:r>
            <a:r>
              <a:rPr lang="en-US" sz="1600" dirty="0" err="1"/>
              <a:t>relații</a:t>
            </a:r>
            <a:r>
              <a:rPr lang="en-US" sz="1600" dirty="0"/>
              <a:t> inter-</a:t>
            </a:r>
            <a:r>
              <a:rPr lang="en-US" sz="1600" dirty="0" err="1"/>
              <a:t>familiale</a:t>
            </a:r>
            <a:r>
              <a:rPr lang="en-US" sz="1600" dirty="0"/>
              <a:t>, </a:t>
            </a:r>
            <a:r>
              <a:rPr lang="en-US" sz="1600" dirty="0" err="1"/>
              <a:t>Femeile</a:t>
            </a:r>
            <a:r>
              <a:rPr lang="en-US" sz="1600" dirty="0"/>
              <a:t> </a:t>
            </a:r>
            <a:r>
              <a:rPr lang="en-US" sz="1600" dirty="0" err="1"/>
              <a:t>gravide</a:t>
            </a:r>
            <a:r>
              <a:rPr lang="en-US" sz="1600" dirty="0"/>
              <a:t>, </a:t>
            </a:r>
            <a:r>
              <a:rPr lang="en-US" sz="1600" dirty="0" err="1"/>
              <a:t>Mame</a:t>
            </a:r>
            <a:r>
              <a:rPr lang="en-US" sz="1600" dirty="0"/>
              <a:t> </a:t>
            </a:r>
            <a:r>
              <a:rPr lang="en-US" sz="1600" dirty="0" err="1"/>
              <a:t>minore</a:t>
            </a:r>
            <a:r>
              <a:rPr lang="en-US" sz="1600" dirty="0"/>
              <a:t> </a:t>
            </a:r>
            <a:r>
              <a:rPr lang="en-US" sz="1600" dirty="0" err="1"/>
              <a:t>și</a:t>
            </a:r>
            <a:r>
              <a:rPr lang="en-US" sz="1600" dirty="0"/>
              <a:t> </a:t>
            </a:r>
            <a:r>
              <a:rPr lang="en-US" sz="1600" dirty="0" err="1"/>
              <a:t>femei</a:t>
            </a:r>
            <a:r>
              <a:rPr lang="en-US" sz="1600" dirty="0"/>
              <a:t> care au </a:t>
            </a:r>
            <a:r>
              <a:rPr lang="en-US" sz="1600" dirty="0" err="1"/>
              <a:t>născut</a:t>
            </a:r>
            <a:r>
              <a:rPr lang="en-US" sz="1600" dirty="0"/>
              <a:t> </a:t>
            </a:r>
            <a:r>
              <a:rPr lang="en-US" sz="1600" dirty="0" err="1"/>
              <a:t>în</a:t>
            </a:r>
            <a:r>
              <a:rPr lang="en-US" sz="1600" dirty="0"/>
              <a:t> </a:t>
            </a:r>
            <a:r>
              <a:rPr lang="en-US" sz="1600" dirty="0" err="1"/>
              <a:t>ultimele</a:t>
            </a:r>
            <a:r>
              <a:rPr lang="en-US" sz="1600" dirty="0"/>
              <a:t> 12 </a:t>
            </a:r>
            <a:r>
              <a:rPr lang="en-US" sz="1600" dirty="0" err="1"/>
              <a:t>luni</a:t>
            </a:r>
            <a:endParaRPr lang="en-US" sz="1600" dirty="0"/>
          </a:p>
          <a:p>
            <a:pPr marL="0" lvl="0" indent="0" algn="l" rtl="0">
              <a:lnSpc>
                <a:spcPct val="150000"/>
              </a:lnSpc>
              <a:spcBef>
                <a:spcPts val="750"/>
              </a:spcBef>
              <a:spcAft>
                <a:spcPts val="0"/>
              </a:spcAft>
              <a:buClr>
                <a:schemeClr val="dk1"/>
              </a:buClr>
              <a:buSzPct val="100000"/>
              <a:buNone/>
            </a:pPr>
            <a:r>
              <a:rPr lang="en-US" sz="1600" dirty="0"/>
              <a:t>F – </a:t>
            </a:r>
            <a:r>
              <a:rPr lang="en-US" sz="1600" dirty="0" err="1"/>
              <a:t>Copii</a:t>
            </a:r>
            <a:r>
              <a:rPr lang="en-US" sz="1600" dirty="0"/>
              <a:t> </a:t>
            </a:r>
            <a:r>
              <a:rPr lang="en-US" sz="1600" dirty="0" err="1"/>
              <a:t>separați</a:t>
            </a:r>
            <a:r>
              <a:rPr lang="en-US" sz="1600" dirty="0"/>
              <a:t> de </a:t>
            </a:r>
            <a:r>
              <a:rPr lang="en-US" sz="1600" dirty="0" err="1"/>
              <a:t>familie</a:t>
            </a:r>
            <a:r>
              <a:rPr lang="en-US" sz="1600" dirty="0"/>
              <a:t>: </a:t>
            </a:r>
            <a:r>
              <a:rPr lang="en-US" sz="1600" dirty="0" err="1"/>
              <a:t>Legătura</a:t>
            </a:r>
            <a:r>
              <a:rPr lang="en-US" sz="1600" dirty="0"/>
              <a:t> </a:t>
            </a:r>
            <a:r>
              <a:rPr lang="en-US" sz="1600" dirty="0" err="1"/>
              <a:t>gospodăriei</a:t>
            </a:r>
            <a:r>
              <a:rPr lang="en-US" sz="1600" dirty="0"/>
              <a:t> cu </a:t>
            </a:r>
            <a:r>
              <a:rPr lang="en-US" sz="1600" dirty="0" err="1"/>
              <a:t>copiii</a:t>
            </a:r>
            <a:r>
              <a:rPr lang="en-US" sz="1600" dirty="0"/>
              <a:t> </a:t>
            </a:r>
            <a:r>
              <a:rPr lang="en-US" sz="1600" dirty="0" err="1"/>
              <a:t>separați</a:t>
            </a:r>
            <a:r>
              <a:rPr lang="en-US" sz="1600" dirty="0"/>
              <a:t> de </a:t>
            </a:r>
            <a:r>
              <a:rPr lang="en-US" sz="1600" dirty="0" err="1"/>
              <a:t>familie</a:t>
            </a:r>
            <a:r>
              <a:rPr lang="en-US" sz="1600" dirty="0"/>
              <a:t>, </a:t>
            </a:r>
          </a:p>
          <a:p>
            <a:pPr marL="0" lvl="0" indent="0" algn="l" rtl="0">
              <a:lnSpc>
                <a:spcPct val="150000"/>
              </a:lnSpc>
              <a:spcBef>
                <a:spcPts val="750"/>
              </a:spcBef>
              <a:spcAft>
                <a:spcPts val="0"/>
              </a:spcAft>
              <a:buClr>
                <a:schemeClr val="dk1"/>
              </a:buClr>
              <a:buSzPct val="100000"/>
              <a:buNone/>
            </a:pPr>
            <a:r>
              <a:rPr lang="en-US" sz="1600" dirty="0"/>
              <a:t>G – Date </a:t>
            </a:r>
            <a:r>
              <a:rPr lang="en-US" sz="1600" dirty="0" err="1"/>
              <a:t>despre</a:t>
            </a:r>
            <a:r>
              <a:rPr lang="en-US" sz="1600" dirty="0"/>
              <a:t> </a:t>
            </a:r>
            <a:r>
              <a:rPr lang="en-US" sz="1600" dirty="0" err="1"/>
              <a:t>gospodărie</a:t>
            </a:r>
            <a:r>
              <a:rPr lang="en-US" sz="1600" dirty="0"/>
              <a:t>: </a:t>
            </a:r>
            <a:r>
              <a:rPr lang="en-US" sz="1600" dirty="0" err="1"/>
              <a:t>Beneficii</a:t>
            </a:r>
            <a:r>
              <a:rPr lang="en-US" sz="1600" dirty="0"/>
              <a:t> </a:t>
            </a:r>
            <a:r>
              <a:rPr lang="en-US" sz="1600" dirty="0" err="1"/>
              <a:t>sociale</a:t>
            </a:r>
            <a:r>
              <a:rPr lang="en-US" sz="1600" dirty="0"/>
              <a:t> la </a:t>
            </a:r>
            <a:r>
              <a:rPr lang="en-US" sz="1600" dirty="0" err="1"/>
              <a:t>nivel</a:t>
            </a:r>
            <a:r>
              <a:rPr lang="en-US" sz="1600" dirty="0"/>
              <a:t> de </a:t>
            </a:r>
            <a:r>
              <a:rPr lang="en-US" sz="1600" dirty="0" err="1"/>
              <a:t>gospodărie</a:t>
            </a:r>
            <a:r>
              <a:rPr lang="en-US" sz="1600" dirty="0"/>
              <a:t>, </a:t>
            </a:r>
            <a:r>
              <a:rPr lang="en-US" sz="1600" dirty="0" err="1"/>
              <a:t>Venituri</a:t>
            </a:r>
            <a:r>
              <a:rPr lang="en-US" sz="1600" dirty="0"/>
              <a:t> </a:t>
            </a:r>
            <a:r>
              <a:rPr lang="en-US" sz="1600" dirty="0" err="1"/>
              <a:t>și</a:t>
            </a:r>
            <a:r>
              <a:rPr lang="en-US" sz="1600" dirty="0"/>
              <a:t> </a:t>
            </a:r>
            <a:r>
              <a:rPr lang="en-US" sz="1600" dirty="0" err="1"/>
              <a:t>cheltuieli</a:t>
            </a:r>
            <a:r>
              <a:rPr lang="en-US" sz="1600" dirty="0"/>
              <a:t>, </a:t>
            </a:r>
            <a:r>
              <a:rPr lang="en-US" sz="1600" dirty="0" err="1"/>
              <a:t>Remitențe</a:t>
            </a:r>
            <a:r>
              <a:rPr lang="en-US" sz="1600" dirty="0"/>
              <a:t>, </a:t>
            </a:r>
            <a:r>
              <a:rPr lang="en-US" sz="1600" dirty="0" err="1"/>
              <a:t>Condițiile</a:t>
            </a:r>
            <a:r>
              <a:rPr lang="en-US" sz="1600" dirty="0"/>
              <a:t> de </a:t>
            </a:r>
            <a:r>
              <a:rPr lang="en-US" sz="1600" dirty="0" err="1"/>
              <a:t>locuire</a:t>
            </a:r>
            <a:r>
              <a:rPr lang="en-US" sz="1600" dirty="0"/>
              <a:t>, </a:t>
            </a:r>
            <a:r>
              <a:rPr lang="en-US" sz="1600" dirty="0" err="1"/>
              <a:t>Practicile</a:t>
            </a:r>
            <a:r>
              <a:rPr lang="en-US" sz="1600" dirty="0"/>
              <a:t> </a:t>
            </a:r>
            <a:r>
              <a:rPr lang="en-US" sz="1600" dirty="0" err="1"/>
              <a:t>parentale</a:t>
            </a:r>
            <a:endParaRPr lang="en-US" sz="1600" dirty="0"/>
          </a:p>
          <a:p>
            <a:pPr marL="0" lvl="0" indent="0" algn="l" rtl="0">
              <a:lnSpc>
                <a:spcPct val="150000"/>
              </a:lnSpc>
              <a:spcBef>
                <a:spcPts val="750"/>
              </a:spcBef>
              <a:spcAft>
                <a:spcPts val="0"/>
              </a:spcAft>
              <a:buClr>
                <a:schemeClr val="dk1"/>
              </a:buClr>
              <a:buSzPct val="100000"/>
              <a:buNone/>
            </a:pPr>
            <a:r>
              <a:rPr lang="en-US" sz="1600" dirty="0"/>
              <a:t>H </a:t>
            </a:r>
            <a:r>
              <a:rPr lang="en-US" sz="1600" dirty="0">
                <a:latin typeface="Calibri"/>
                <a:ea typeface="Calibri"/>
                <a:cs typeface="Calibri"/>
                <a:sym typeface="Calibri"/>
              </a:rPr>
              <a:t>–</a:t>
            </a:r>
            <a:r>
              <a:rPr lang="en-US" sz="1600" dirty="0"/>
              <a:t> Date </a:t>
            </a:r>
            <a:r>
              <a:rPr lang="en-US" sz="1600" dirty="0" err="1"/>
              <a:t>despre</a:t>
            </a:r>
            <a:r>
              <a:rPr lang="en-US" sz="1600" dirty="0"/>
              <a:t> </a:t>
            </a:r>
            <a:r>
              <a:rPr lang="en-US" sz="1600" dirty="0" err="1"/>
              <a:t>go</a:t>
            </a:r>
            <a:r>
              <a:rPr lang="en-US" sz="1600" dirty="0" err="1">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spodărie</a:t>
            </a:r>
            <a:r>
              <a:rPr lang="en-US" sz="16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a:t>
            </a:r>
            <a:r>
              <a:rPr lang="en-US" sz="1600" dirty="0" err="1">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Evaluare</a:t>
            </a:r>
            <a:r>
              <a:rPr lang="en-US" sz="16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a:t>
            </a:r>
            <a:r>
              <a:rPr lang="en-US" sz="1600" dirty="0" err="1">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făcută</a:t>
            </a:r>
            <a:r>
              <a:rPr lang="en-US" sz="16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de </a:t>
            </a:r>
            <a:r>
              <a:rPr lang="en-US" sz="1600" dirty="0" err="1">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lucrătorul</a:t>
            </a:r>
            <a:r>
              <a:rPr lang="en-US" sz="16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social.</a:t>
            </a:r>
            <a:endParaRPr lang="en-US" sz="2000" dirty="0"/>
          </a:p>
        </p:txBody>
      </p:sp>
      <p:sp>
        <p:nvSpPr>
          <p:cNvPr id="2" name="Footer Placeholder 1">
            <a:extLst>
              <a:ext uri="{FF2B5EF4-FFF2-40B4-BE49-F238E27FC236}">
                <a16:creationId xmlns:a16="http://schemas.microsoft.com/office/drawing/2014/main" xmlns="" id="{1C54AB80-A02A-49AE-F606-36B243D3D50B}"/>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849136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53</a:t>
            </a:fld>
            <a:endParaRPr lang="en-US" dirty="0"/>
          </a:p>
        </p:txBody>
      </p:sp>
      <p:sp>
        <p:nvSpPr>
          <p:cNvPr id="2" name="TextBox 1">
            <a:extLst>
              <a:ext uri="{FF2B5EF4-FFF2-40B4-BE49-F238E27FC236}">
                <a16:creationId xmlns:a16="http://schemas.microsoft.com/office/drawing/2014/main" xmlns="" id="{4ACED462-63E2-EDF7-0DEE-5B261F693A13}"/>
              </a:ext>
            </a:extLst>
          </p:cNvPr>
          <p:cNvSpPr txBox="1"/>
          <p:nvPr/>
        </p:nvSpPr>
        <p:spPr>
          <a:xfrm>
            <a:off x="798653"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(14)</a:t>
            </a:r>
          </a:p>
        </p:txBody>
      </p:sp>
      <p:grpSp>
        <p:nvGrpSpPr>
          <p:cNvPr id="6" name="Group 5">
            <a:extLst>
              <a:ext uri="{FF2B5EF4-FFF2-40B4-BE49-F238E27FC236}">
                <a16:creationId xmlns:a16="http://schemas.microsoft.com/office/drawing/2014/main" xmlns="" id="{BF98C32C-3D8C-D91C-7C61-9873153EBE14}"/>
              </a:ext>
            </a:extLst>
          </p:cNvPr>
          <p:cNvGrpSpPr/>
          <p:nvPr/>
        </p:nvGrpSpPr>
        <p:grpSpPr>
          <a:xfrm>
            <a:off x="611622" y="1590260"/>
            <a:ext cx="7578222" cy="4803830"/>
            <a:chOff x="553748" y="927241"/>
            <a:chExt cx="6075653" cy="3756796"/>
          </a:xfrm>
        </p:grpSpPr>
        <p:pic>
          <p:nvPicPr>
            <p:cNvPr id="7" name="Google Shape;944;g108cbb36f62_4_0">
              <a:extLst>
                <a:ext uri="{FF2B5EF4-FFF2-40B4-BE49-F238E27FC236}">
                  <a16:creationId xmlns:a16="http://schemas.microsoft.com/office/drawing/2014/main" xmlns="" id="{ECB8DCE1-9672-3916-6591-31DB507ED557}"/>
                </a:ext>
              </a:extLst>
            </p:cNvPr>
            <p:cNvPicPr preferRelativeResize="0"/>
            <p:nvPr/>
          </p:nvPicPr>
          <p:blipFill rotWithShape="1">
            <a:blip r:embed="rId3">
              <a:alphaModFix/>
            </a:blip>
            <a:srcRect/>
            <a:stretch/>
          </p:blipFill>
          <p:spPr>
            <a:xfrm>
              <a:off x="553748" y="927241"/>
              <a:ext cx="6075653" cy="3756796"/>
            </a:xfrm>
            <a:prstGeom prst="rect">
              <a:avLst/>
            </a:prstGeom>
            <a:noFill/>
            <a:ln>
              <a:noFill/>
            </a:ln>
          </p:spPr>
        </p:pic>
        <p:pic>
          <p:nvPicPr>
            <p:cNvPr id="8" name="Google Shape;948;g108cbb36f62_4_0">
              <a:extLst>
                <a:ext uri="{FF2B5EF4-FFF2-40B4-BE49-F238E27FC236}">
                  <a16:creationId xmlns:a16="http://schemas.microsoft.com/office/drawing/2014/main" xmlns="" id="{8DFCD337-A140-6DFB-670C-0831E59603DF}"/>
                </a:ext>
              </a:extLst>
            </p:cNvPr>
            <p:cNvPicPr preferRelativeResize="0"/>
            <p:nvPr/>
          </p:nvPicPr>
          <p:blipFill>
            <a:blip r:embed="rId4">
              <a:alphaModFix/>
            </a:blip>
            <a:stretch>
              <a:fillRect/>
            </a:stretch>
          </p:blipFill>
          <p:spPr>
            <a:xfrm>
              <a:off x="1438175" y="1572625"/>
              <a:ext cx="4306801" cy="2660425"/>
            </a:xfrm>
            <a:prstGeom prst="rect">
              <a:avLst/>
            </a:prstGeom>
            <a:noFill/>
            <a:ln>
              <a:noFill/>
            </a:ln>
          </p:spPr>
        </p:pic>
      </p:grpSp>
      <p:sp>
        <p:nvSpPr>
          <p:cNvPr id="5" name="TextBox 4">
            <a:extLst>
              <a:ext uri="{FF2B5EF4-FFF2-40B4-BE49-F238E27FC236}">
                <a16:creationId xmlns:a16="http://schemas.microsoft.com/office/drawing/2014/main" xmlns="" id="{0ADCBFC2-4AB1-34F6-47E3-28DFFF0FBA2E}"/>
              </a:ext>
            </a:extLst>
          </p:cNvPr>
          <p:cNvSpPr txBox="1"/>
          <p:nvPr/>
        </p:nvSpPr>
        <p:spPr>
          <a:xfrm>
            <a:off x="505603" y="786582"/>
            <a:ext cx="8439782" cy="523220"/>
          </a:xfrm>
          <a:prstGeom prst="rect">
            <a:avLst/>
          </a:prstGeom>
          <a:noFill/>
        </p:spPr>
        <p:txBody>
          <a:bodyPr wrap="square" rtlCol="0">
            <a:spAutoFit/>
          </a:bodyPr>
          <a:lstStyle/>
          <a:p>
            <a:r>
              <a:rPr lang="en-US" sz="2800" b="1" dirty="0" err="1">
                <a:solidFill>
                  <a:schemeClr val="accent1"/>
                </a:solidFill>
                <a:latin typeface="+mj-lt"/>
                <a:ea typeface="+mj-ea"/>
                <a:cs typeface="+mj-cs"/>
              </a:rPr>
              <a:t>Completarea</a:t>
            </a:r>
            <a:r>
              <a:rPr lang="en-US" sz="2800" b="1" dirty="0">
                <a:solidFill>
                  <a:schemeClr val="accent1"/>
                </a:solidFill>
                <a:latin typeface="+mj-lt"/>
                <a:ea typeface="+mj-ea"/>
                <a:cs typeface="+mj-cs"/>
              </a:rPr>
              <a:t> </a:t>
            </a:r>
            <a:r>
              <a:rPr lang="en-US" sz="2800" b="1" dirty="0" err="1">
                <a:solidFill>
                  <a:schemeClr val="accent1"/>
                </a:solidFill>
                <a:latin typeface="+mj-lt"/>
                <a:ea typeface="+mj-ea"/>
                <a:cs typeface="+mj-cs"/>
              </a:rPr>
              <a:t>chestionarului</a:t>
            </a:r>
            <a:r>
              <a:rPr lang="en-US" sz="2800" b="1" dirty="0">
                <a:solidFill>
                  <a:schemeClr val="accent1"/>
                </a:solidFill>
                <a:latin typeface="+mj-lt"/>
                <a:ea typeface="+mj-ea"/>
                <a:cs typeface="+mj-cs"/>
              </a:rPr>
              <a:t> – </a:t>
            </a:r>
            <a:r>
              <a:rPr lang="en-US" sz="2800" b="1" dirty="0" err="1">
                <a:solidFill>
                  <a:schemeClr val="accent1"/>
                </a:solidFill>
                <a:latin typeface="+mj-lt"/>
                <a:ea typeface="+mj-ea"/>
                <a:cs typeface="+mj-cs"/>
              </a:rPr>
              <a:t>exemplu</a:t>
            </a:r>
            <a:r>
              <a:rPr lang="en-US" sz="2800" b="1" dirty="0">
                <a:solidFill>
                  <a:schemeClr val="accent1"/>
                </a:solidFill>
                <a:latin typeface="+mj-lt"/>
                <a:ea typeface="+mj-ea"/>
                <a:cs typeface="+mj-cs"/>
              </a:rPr>
              <a:t> </a:t>
            </a:r>
            <a:r>
              <a:rPr lang="en-US" sz="2800" b="1" dirty="0" err="1">
                <a:solidFill>
                  <a:schemeClr val="accent1"/>
                </a:solidFill>
                <a:latin typeface="+mj-lt"/>
                <a:ea typeface="+mj-ea"/>
                <a:cs typeface="+mj-cs"/>
              </a:rPr>
              <a:t>sectiuni</a:t>
            </a:r>
            <a:endParaRPr lang="en-US" sz="2800" b="1" dirty="0">
              <a:solidFill>
                <a:schemeClr val="accent1"/>
              </a:solidFill>
              <a:latin typeface="+mj-lt"/>
              <a:ea typeface="+mj-ea"/>
              <a:cs typeface="+mj-cs"/>
            </a:endParaRPr>
          </a:p>
        </p:txBody>
      </p:sp>
      <p:sp>
        <p:nvSpPr>
          <p:cNvPr id="3" name="Footer Placeholder 2">
            <a:extLst>
              <a:ext uri="{FF2B5EF4-FFF2-40B4-BE49-F238E27FC236}">
                <a16:creationId xmlns:a16="http://schemas.microsoft.com/office/drawing/2014/main" xmlns="" id="{EFDF309A-3E18-0CCD-9746-6507D21C250F}"/>
              </a:ext>
            </a:extLst>
          </p:cNvPr>
          <p:cNvSpPr>
            <a:spLocks noGrp="1"/>
          </p:cNvSpPr>
          <p:nvPr>
            <p:ph type="ftr" sz="quarter" idx="11"/>
          </p:nvPr>
        </p:nvSpPr>
        <p:spPr/>
        <p:txBody>
          <a:bodyPr/>
          <a:lstStyle/>
          <a:p>
            <a:r>
              <a:rPr lang="en-US"/>
              <a:t>Suport curs utilizare Observatorul Copilului</a:t>
            </a:r>
            <a:endParaRPr lang="en-US" dirty="0"/>
          </a:p>
        </p:txBody>
      </p:sp>
      <p:sp>
        <p:nvSpPr>
          <p:cNvPr id="4" name="TextBox 3">
            <a:extLst>
              <a:ext uri="{FF2B5EF4-FFF2-40B4-BE49-F238E27FC236}">
                <a16:creationId xmlns:a16="http://schemas.microsoft.com/office/drawing/2014/main" xmlns="" id="{4F7A45F4-C67B-2F7E-F392-9A6C88228A5B}"/>
              </a:ext>
            </a:extLst>
          </p:cNvPr>
          <p:cNvSpPr txBox="1"/>
          <p:nvPr/>
        </p:nvSpPr>
        <p:spPr>
          <a:xfrm>
            <a:off x="8189844" y="1811852"/>
            <a:ext cx="3564835" cy="4524315"/>
          </a:xfrm>
          <a:prstGeom prst="rect">
            <a:avLst/>
          </a:prstGeom>
          <a:noFill/>
        </p:spPr>
        <p:txBody>
          <a:bodyPr wrap="square" rtlCol="0">
            <a:spAutoFit/>
          </a:bodyPr>
          <a:lstStyle/>
          <a:p>
            <a:r>
              <a:rPr lang="en-US" b="0" i="0" dirty="0">
                <a:solidFill>
                  <a:srgbClr val="404040"/>
                </a:solidFill>
                <a:effectLst/>
                <a:latin typeface="Noto Sans" panose="020B0502040504020204" pitchFamily="34" charset="0"/>
              </a:rPr>
              <a:t>Cele  </a:t>
            </a:r>
            <a:r>
              <a:rPr lang="en-US" b="0" i="0" dirty="0" err="1">
                <a:solidFill>
                  <a:srgbClr val="404040"/>
                </a:solidFill>
                <a:effectLst/>
                <a:latin typeface="Noto Sans" panose="020B0502040504020204" pitchFamily="34" charset="0"/>
              </a:rPr>
              <a:t>aprox</a:t>
            </a:r>
            <a:r>
              <a:rPr lang="en-US" b="0" i="0" dirty="0">
                <a:solidFill>
                  <a:srgbClr val="404040"/>
                </a:solidFill>
                <a:effectLst/>
                <a:latin typeface="Noto Sans" panose="020B0502040504020204" pitchFamily="34" charset="0"/>
              </a:rPr>
              <a:t> .213 </a:t>
            </a:r>
            <a:r>
              <a:rPr lang="en-US" b="0" i="0" dirty="0" err="1">
                <a:solidFill>
                  <a:srgbClr val="404040"/>
                </a:solidFill>
                <a:effectLst/>
                <a:latin typeface="Noto Sans" panose="020B0502040504020204" pitchFamily="34" charset="0"/>
              </a:rPr>
              <a:t>întrebări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adresate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membrilor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gospodăriei</a:t>
            </a:r>
            <a:r>
              <a:rPr lang="en-US" b="0" i="0" dirty="0">
                <a:solidFill>
                  <a:srgbClr val="404040"/>
                </a:solidFill>
                <a:effectLst/>
                <a:latin typeface="Noto Sans" panose="020B0502040504020204" pitchFamily="34" charset="0"/>
              </a:rPr>
              <a:t> sunt </a:t>
            </a:r>
            <a:r>
              <a:rPr lang="en-US" b="0" i="0" dirty="0" err="1">
                <a:solidFill>
                  <a:srgbClr val="404040"/>
                </a:solidFill>
                <a:effectLst/>
                <a:latin typeface="Noto Sans" panose="020B0502040504020204" pitchFamily="34" charset="0"/>
              </a:rPr>
              <a:t>grupate</a:t>
            </a:r>
            <a:r>
              <a:rPr lang="en-US" b="0" i="0" dirty="0">
                <a:solidFill>
                  <a:srgbClr val="404040"/>
                </a:solidFill>
                <a:effectLst/>
                <a:latin typeface="Noto Sans" panose="020B0502040504020204" pitchFamily="34" charset="0"/>
              </a:rPr>
              <a:t> in 8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a:t>
            </a:r>
          </a:p>
          <a:p>
            <a:endParaRPr lang="en-US" dirty="0">
              <a:solidFill>
                <a:srgbClr val="404040"/>
              </a:solidFill>
              <a:latin typeface="Noto Sans" panose="020B0502040504020204" pitchFamily="34" charset="0"/>
            </a:endParaRPr>
          </a:p>
          <a:p>
            <a:endParaRPr lang="en-US" dirty="0">
              <a:solidFill>
                <a:srgbClr val="404040"/>
              </a:solidFill>
              <a:latin typeface="Noto Sans" panose="020B0502040504020204" pitchFamily="34" charset="0"/>
            </a:endParaRPr>
          </a:p>
          <a:p>
            <a:r>
              <a:rPr lang="en-US" b="0" i="0" dirty="0" err="1">
                <a:solidFill>
                  <a:srgbClr val="404040"/>
                </a:solidFill>
                <a:effectLst/>
                <a:latin typeface="Noto Sans" panose="020B0502040504020204" pitchFamily="34" charset="0"/>
              </a:rPr>
              <a:t>Pentru</a:t>
            </a:r>
            <a:r>
              <a:rPr lang="en-US" b="0" i="0" dirty="0">
                <a:solidFill>
                  <a:srgbClr val="404040"/>
                </a:solidFill>
                <a:effectLst/>
                <a:latin typeface="Noto Sans" panose="020B0502040504020204" pitchFamily="34" charset="0"/>
              </a:rPr>
              <a:t> o </a:t>
            </a:r>
            <a:r>
              <a:rPr lang="en-US" b="0" i="0" dirty="0" err="1">
                <a:solidFill>
                  <a:srgbClr val="404040"/>
                </a:solidFill>
                <a:effectLst/>
                <a:latin typeface="Noto Sans" panose="020B0502040504020204" pitchFamily="34" charset="0"/>
              </a:rPr>
              <a:t>utilizare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cât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mai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eficientă</a:t>
            </a:r>
            <a:r>
              <a:rPr lang="en-US" b="0" i="0" dirty="0">
                <a:solidFill>
                  <a:srgbClr val="404040"/>
                </a:solidFill>
                <a:effectLst/>
                <a:latin typeface="Noto Sans" panose="020B0502040504020204" pitchFamily="34" charset="0"/>
              </a:rPr>
              <a:t> a </a:t>
            </a:r>
            <a:r>
              <a:rPr lang="en-US" b="0" i="0" dirty="0" err="1">
                <a:solidFill>
                  <a:srgbClr val="404040"/>
                </a:solidFill>
                <a:effectLst/>
                <a:latin typeface="Noto Sans" panose="020B0502040504020204" pitchFamily="34" charset="0"/>
              </a:rPr>
              <a:t>aplicației</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poate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naviga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folosind</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meniul</a:t>
            </a:r>
            <a:r>
              <a:rPr lang="en-US" b="0" i="0" dirty="0">
                <a:solidFill>
                  <a:srgbClr val="404040"/>
                </a:solidFill>
                <a:effectLst/>
                <a:latin typeface="Noto Sans" panose="020B0502040504020204" pitchFamily="34" charset="0"/>
              </a:rPr>
              <a:t> de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 din </a:t>
            </a:r>
            <a:r>
              <a:rPr lang="en-US" b="0" i="0" dirty="0" err="1">
                <a:solidFill>
                  <a:srgbClr val="404040"/>
                </a:solidFill>
                <a:effectLst/>
                <a:latin typeface="Noto Sans" panose="020B0502040504020204" pitchFamily="34" charset="0"/>
              </a:rPr>
              <a:t>partea</a:t>
            </a:r>
            <a:r>
              <a:rPr lang="en-US" b="0" i="0" dirty="0">
                <a:solidFill>
                  <a:srgbClr val="404040"/>
                </a:solidFill>
                <a:effectLst/>
                <a:latin typeface="Noto Sans" panose="020B0502040504020204" pitchFamily="34" charset="0"/>
              </a:rPr>
              <a:t> de sus a </a:t>
            </a:r>
            <a:r>
              <a:rPr lang="en-US" b="0" i="0" dirty="0" err="1">
                <a:solidFill>
                  <a:srgbClr val="404040"/>
                </a:solidFill>
                <a:effectLst/>
                <a:latin typeface="Noto Sans" panose="020B0502040504020204" pitchFamily="34" charset="0"/>
              </a:rPr>
              <a:t>ecranului</a:t>
            </a:r>
            <a:r>
              <a:rPr lang="en-US" b="0" i="0" dirty="0">
                <a:solidFill>
                  <a:srgbClr val="404040"/>
                </a:solidFill>
                <a:effectLst/>
                <a:latin typeface="Noto Sans" panose="020B0502040504020204" pitchFamily="34" charset="0"/>
              </a:rPr>
              <a:t>. </a:t>
            </a:r>
          </a:p>
          <a:p>
            <a:r>
              <a:rPr lang="en-US" b="0" i="0" dirty="0" err="1">
                <a:solidFill>
                  <a:srgbClr val="404040"/>
                </a:solidFill>
                <a:effectLst/>
                <a:latin typeface="Noto Sans" panose="020B0502040504020204" pitchFamily="34" charset="0"/>
              </a:rPr>
              <a:t>Navigarea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între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este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posibilă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după</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completarea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informațiilor</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aferente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fiecărei</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secțiuni</a:t>
            </a:r>
            <a:r>
              <a:rPr lang="en-US" b="0" i="0" dirty="0">
                <a:solidFill>
                  <a:srgbClr val="404040"/>
                </a:solidFill>
                <a:effectLst/>
                <a:latin typeface="Noto Sans" panose="020B0502040504020204" pitchFamily="34" charset="0"/>
              </a:rPr>
              <a:t>.</a:t>
            </a:r>
          </a:p>
          <a:p>
            <a:endParaRPr lang="en-US" dirty="0"/>
          </a:p>
        </p:txBody>
      </p:sp>
    </p:spTree>
    <p:extLst>
      <p:ext uri="{BB962C8B-B14F-4D97-AF65-F5344CB8AC3E}">
        <p14:creationId xmlns:p14="http://schemas.microsoft.com/office/powerpoint/2010/main" xmlns="" val="3676418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65CA591F-2F04-6DCB-F7C3-CD3D46397ADB}"/>
              </a:ext>
            </a:extLst>
          </p:cNvPr>
          <p:cNvSpPr>
            <a:spLocks noGrp="1"/>
          </p:cNvSpPr>
          <p:nvPr>
            <p:ph type="title"/>
          </p:nvPr>
        </p:nvSpPr>
        <p:spPr/>
        <p:txBody>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(15)</a:t>
            </a:r>
            <a:br>
              <a:rPr lang="en-US" sz="3200" b="1" dirty="0">
                <a:solidFill>
                  <a:schemeClr val="accent1"/>
                </a:solidFill>
                <a:latin typeface="+mj-lt"/>
                <a:ea typeface="+mj-ea"/>
                <a:cs typeface="+mj-cs"/>
              </a:rPr>
            </a:br>
            <a:r>
              <a:rPr lang="en-US" dirty="0" err="1"/>
              <a:t>Completare</a:t>
            </a:r>
            <a:r>
              <a:rPr lang="en-US" dirty="0"/>
              <a:t> </a:t>
            </a:r>
            <a:r>
              <a:rPr lang="en-US" dirty="0" err="1"/>
              <a:t>chestionar</a:t>
            </a:r>
            <a:r>
              <a:rPr lang="en-US" dirty="0"/>
              <a:t> – </a:t>
            </a:r>
            <a:r>
              <a:rPr lang="en-US" dirty="0" err="1"/>
              <a:t>precizari</a:t>
            </a:r>
            <a:r>
              <a:rPr lang="en-US" dirty="0"/>
              <a:t> </a:t>
            </a:r>
            <a:r>
              <a:rPr lang="en-US" dirty="0" err="1"/>
              <a:t>generale</a:t>
            </a:r>
            <a:endParaRPr lang="en-US" dirty="0"/>
          </a:p>
        </p:txBody>
      </p:sp>
      <p:sp>
        <p:nvSpPr>
          <p:cNvPr id="2" name="Footer Placeholder 1">
            <a:extLst>
              <a:ext uri="{FF2B5EF4-FFF2-40B4-BE49-F238E27FC236}">
                <a16:creationId xmlns:a16="http://schemas.microsoft.com/office/drawing/2014/main" xmlns="" id="{4B1EAC75-5C97-5BFE-2FC4-73D6A9B15D0C}"/>
              </a:ext>
            </a:extLst>
          </p:cNvPr>
          <p:cNvSpPr>
            <a:spLocks noGrp="1"/>
          </p:cNvSpPr>
          <p:nvPr>
            <p:ph type="ftr" sz="quarter" idx="11"/>
          </p:nvPr>
        </p:nvSpPr>
        <p:spPr/>
        <p:txBody>
          <a:bodyPr/>
          <a:lstStyle/>
          <a:p>
            <a:r>
              <a:rPr lang="en-US"/>
              <a:t>Suport curs utilizare Observatorul Copilului</a:t>
            </a:r>
            <a:endParaRPr lang="en-US" dirty="0"/>
          </a:p>
        </p:txBody>
      </p:sp>
      <p:sp>
        <p:nvSpPr>
          <p:cNvPr id="9" name="Foliennummernplatzhalter 8">
            <a:extLst>
              <a:ext uri="{FF2B5EF4-FFF2-40B4-BE49-F238E27FC236}">
                <a16:creationId xmlns:a16="http://schemas.microsoft.com/office/drawing/2014/main" xmlns="" id="{6F2DA856-61D1-33EB-C5B5-0D99E2AA3D85}"/>
              </a:ext>
            </a:extLst>
          </p:cNvPr>
          <p:cNvSpPr>
            <a:spLocks noGrp="1"/>
          </p:cNvSpPr>
          <p:nvPr>
            <p:ph type="sldNum" sz="quarter" idx="12"/>
          </p:nvPr>
        </p:nvSpPr>
        <p:spPr/>
        <p:txBody>
          <a:bodyPr/>
          <a:lstStyle/>
          <a:p>
            <a:fld id="{750C1F77-72F5-43F8-9226-1DB1CB2C2D83}" type="slidenum">
              <a:rPr lang="en-US" smtClean="0"/>
              <a:pPr/>
              <a:t>54</a:t>
            </a:fld>
            <a:endParaRPr lang="en-US" dirty="0"/>
          </a:p>
        </p:txBody>
      </p:sp>
      <p:sp>
        <p:nvSpPr>
          <p:cNvPr id="3" name="TextBox 2">
            <a:extLst>
              <a:ext uri="{FF2B5EF4-FFF2-40B4-BE49-F238E27FC236}">
                <a16:creationId xmlns:a16="http://schemas.microsoft.com/office/drawing/2014/main" xmlns="" id="{43C49FFD-43CF-911B-B9CE-B9FBCA2C218B}"/>
              </a:ext>
            </a:extLst>
          </p:cNvPr>
          <p:cNvSpPr txBox="1"/>
          <p:nvPr/>
        </p:nvSpPr>
        <p:spPr>
          <a:xfrm>
            <a:off x="265279" y="1530129"/>
            <a:ext cx="11422904" cy="4585871"/>
          </a:xfrm>
          <a:prstGeom prst="rect">
            <a:avLst/>
          </a:prstGeom>
          <a:noFill/>
        </p:spPr>
        <p:txBody>
          <a:bodyPr wrap="square">
            <a:spAutoFit/>
          </a:bodyPr>
          <a:lstStyle/>
          <a:p>
            <a:pPr marL="342900" lvl="0" indent="-342900" algn="l" rtl="0">
              <a:lnSpc>
                <a:spcPct val="90000"/>
              </a:lnSpc>
              <a:spcBef>
                <a:spcPts val="0"/>
              </a:spcBef>
              <a:spcAft>
                <a:spcPts val="0"/>
              </a:spcAft>
              <a:buClr>
                <a:schemeClr val="dk1"/>
              </a:buClr>
              <a:buSzPts val="2000"/>
              <a:buFont typeface="Noto Sans Symbols"/>
              <a:buChar char="−"/>
            </a:pPr>
            <a:r>
              <a:rPr lang="en-US" sz="2000" dirty="0"/>
              <a:t>In </a:t>
            </a:r>
            <a:r>
              <a:rPr lang="en-US" sz="2000" dirty="0" err="1"/>
              <a:t>chestionar</a:t>
            </a:r>
            <a:r>
              <a:rPr lang="en-US" sz="2000" dirty="0"/>
              <a:t> sunt </a:t>
            </a:r>
            <a:r>
              <a:rPr lang="en-US" sz="2000" dirty="0" err="1"/>
              <a:t>întrebări</a:t>
            </a:r>
            <a:r>
              <a:rPr lang="en-US" sz="2000" dirty="0"/>
              <a:t> care se </a:t>
            </a:r>
            <a:r>
              <a:rPr lang="en-US" sz="2000" dirty="0" err="1"/>
              <a:t>adresează</a:t>
            </a:r>
            <a:r>
              <a:rPr lang="en-US" sz="2000" dirty="0"/>
              <a:t> </a:t>
            </a:r>
            <a:r>
              <a:rPr lang="en-US" sz="2000" dirty="0" err="1"/>
              <a:t>fiecărui</a:t>
            </a:r>
            <a:r>
              <a:rPr lang="en-US" sz="2000" dirty="0"/>
              <a:t> </a:t>
            </a:r>
            <a:r>
              <a:rPr lang="en-US" sz="2000" dirty="0" err="1"/>
              <a:t>membru</a:t>
            </a:r>
            <a:r>
              <a:rPr lang="en-US" sz="2000" dirty="0"/>
              <a:t> al </a:t>
            </a:r>
            <a:r>
              <a:rPr lang="en-US" sz="2000" dirty="0" err="1"/>
              <a:t>gospodăriei</a:t>
            </a:r>
            <a:r>
              <a:rPr lang="en-US" sz="2000" dirty="0"/>
              <a:t> </a:t>
            </a:r>
            <a:r>
              <a:rPr lang="en-US" sz="2000" dirty="0" err="1"/>
              <a:t>în</a:t>
            </a:r>
            <a:r>
              <a:rPr lang="en-US" sz="2000" dirty="0"/>
              <a:t> </a:t>
            </a:r>
            <a:r>
              <a:rPr lang="en-US" sz="2000" dirty="0" err="1"/>
              <a:t>parte</a:t>
            </a:r>
            <a:r>
              <a:rPr lang="en-US" sz="2000" dirty="0"/>
              <a:t> </a:t>
            </a:r>
            <a:r>
              <a:rPr lang="en-US" sz="2000" dirty="0" err="1"/>
              <a:t>și</a:t>
            </a:r>
            <a:r>
              <a:rPr lang="en-US" sz="2000" dirty="0"/>
              <a:t> </a:t>
            </a:r>
            <a:r>
              <a:rPr lang="en-US" sz="2000" dirty="0" err="1"/>
              <a:t>întrebări</a:t>
            </a:r>
            <a:r>
              <a:rPr lang="en-US" sz="2000" dirty="0"/>
              <a:t> </a:t>
            </a:r>
            <a:r>
              <a:rPr lang="en-US" sz="2000" dirty="0" err="1"/>
              <a:t>pentru</a:t>
            </a:r>
            <a:r>
              <a:rPr lang="en-US" sz="2000" dirty="0"/>
              <a:t> </a:t>
            </a:r>
            <a:r>
              <a:rPr lang="en-US" sz="2000" dirty="0" err="1"/>
              <a:t>toată</a:t>
            </a:r>
            <a:r>
              <a:rPr lang="en-US" sz="2000" dirty="0"/>
              <a:t> </a:t>
            </a:r>
            <a:r>
              <a:rPr lang="en-US" sz="2000" dirty="0" err="1"/>
              <a:t>gospodăria</a:t>
            </a:r>
            <a:endParaRPr lang="en-US" sz="2000" dirty="0"/>
          </a:p>
          <a:p>
            <a:pPr marL="342900" lvl="0" indent="-342900" algn="l" rtl="0">
              <a:lnSpc>
                <a:spcPct val="90000"/>
              </a:lnSpc>
              <a:spcBef>
                <a:spcPts val="750"/>
              </a:spcBef>
              <a:spcAft>
                <a:spcPts val="0"/>
              </a:spcAft>
              <a:buClr>
                <a:schemeClr val="dk1"/>
              </a:buClr>
              <a:buSzPts val="2000"/>
              <a:buFont typeface="Noto Sans Symbols"/>
              <a:buChar char="−"/>
            </a:pPr>
            <a:r>
              <a:rPr lang="en-US" sz="2000" dirty="0" err="1"/>
              <a:t>Secțiunile</a:t>
            </a:r>
            <a:r>
              <a:rPr lang="en-US" sz="2000" dirty="0"/>
              <a:t> </a:t>
            </a:r>
            <a:r>
              <a:rPr lang="en-US" sz="2000" dirty="0" err="1"/>
              <a:t>și</a:t>
            </a:r>
            <a:r>
              <a:rPr lang="en-US" sz="2000" dirty="0"/>
              <a:t> </a:t>
            </a:r>
            <a:r>
              <a:rPr lang="en-US" sz="2000" dirty="0" err="1"/>
              <a:t>întrebările</a:t>
            </a:r>
            <a:r>
              <a:rPr lang="en-US" sz="2000" dirty="0"/>
              <a:t> sunt activate </a:t>
            </a:r>
            <a:r>
              <a:rPr lang="en-US" sz="2000" dirty="0" err="1"/>
              <a:t>doar</a:t>
            </a:r>
            <a:r>
              <a:rPr lang="en-US" sz="2000" dirty="0"/>
              <a:t> </a:t>
            </a:r>
            <a:r>
              <a:rPr lang="en-US" sz="2000" dirty="0" err="1"/>
              <a:t>atunci</a:t>
            </a:r>
            <a:r>
              <a:rPr lang="en-US" sz="2000" dirty="0"/>
              <a:t> </a:t>
            </a:r>
            <a:r>
              <a:rPr lang="en-US" sz="2000" dirty="0" err="1"/>
              <a:t>când</a:t>
            </a:r>
            <a:r>
              <a:rPr lang="en-US" sz="2000" dirty="0"/>
              <a:t> sunt </a:t>
            </a:r>
            <a:r>
              <a:rPr lang="en-US" sz="2000" dirty="0" err="1"/>
              <a:t>aplicabile</a:t>
            </a:r>
            <a:r>
              <a:rPr lang="en-US" sz="2000" dirty="0"/>
              <a:t> </a:t>
            </a:r>
            <a:r>
              <a:rPr lang="en-US" sz="2000" dirty="0" err="1"/>
              <a:t>cel</a:t>
            </a:r>
            <a:r>
              <a:rPr lang="en-US" sz="2000" dirty="0"/>
              <a:t> </a:t>
            </a:r>
            <a:r>
              <a:rPr lang="en-US" sz="2000" dirty="0" err="1"/>
              <a:t>puțin</a:t>
            </a:r>
            <a:r>
              <a:rPr lang="en-US" sz="2000" dirty="0"/>
              <a:t> </a:t>
            </a:r>
            <a:r>
              <a:rPr lang="en-US" sz="2000" dirty="0" err="1"/>
              <a:t>unui</a:t>
            </a:r>
            <a:r>
              <a:rPr lang="en-US" sz="2000" dirty="0"/>
              <a:t> </a:t>
            </a:r>
            <a:r>
              <a:rPr lang="en-US" sz="2000" dirty="0" err="1"/>
              <a:t>membru</a:t>
            </a:r>
            <a:r>
              <a:rPr lang="en-US" sz="2000" dirty="0"/>
              <a:t> din </a:t>
            </a:r>
            <a:r>
              <a:rPr lang="en-US" sz="2000" dirty="0" err="1"/>
              <a:t>gospodărie</a:t>
            </a:r>
            <a:endParaRPr lang="en-US" sz="2000" dirty="0"/>
          </a:p>
          <a:p>
            <a:pPr marL="342900" lvl="0" indent="-342900" algn="l" rtl="0">
              <a:lnSpc>
                <a:spcPct val="90000"/>
              </a:lnSpc>
              <a:spcBef>
                <a:spcPts val="750"/>
              </a:spcBef>
              <a:spcAft>
                <a:spcPts val="0"/>
              </a:spcAft>
              <a:buClr>
                <a:schemeClr val="dk1"/>
              </a:buClr>
              <a:buSzPts val="2000"/>
              <a:buFont typeface="Noto Sans Symbols"/>
              <a:buChar char="−"/>
            </a:pPr>
            <a:r>
              <a:rPr lang="en-US" sz="2000" b="1" dirty="0" err="1"/>
              <a:t>Există</a:t>
            </a:r>
            <a:r>
              <a:rPr lang="en-US" sz="2000" b="1" dirty="0"/>
              <a:t> </a:t>
            </a:r>
            <a:r>
              <a:rPr lang="en-US" sz="2000" b="1" dirty="0" err="1"/>
              <a:t>întrebări</a:t>
            </a:r>
            <a:r>
              <a:rPr lang="en-US" sz="2000" b="1" dirty="0"/>
              <a:t> cu </a:t>
            </a:r>
            <a:r>
              <a:rPr lang="en-US" sz="2000" b="1" dirty="0" err="1"/>
              <a:t>tipuri</a:t>
            </a:r>
            <a:r>
              <a:rPr lang="en-US" sz="2000" b="1" dirty="0"/>
              <a:t> </a:t>
            </a:r>
            <a:r>
              <a:rPr lang="en-US" sz="2000" b="1" dirty="0" err="1"/>
              <a:t>diferite</a:t>
            </a:r>
            <a:r>
              <a:rPr lang="en-US" sz="2000" b="1" dirty="0"/>
              <a:t> de </a:t>
            </a:r>
            <a:r>
              <a:rPr lang="en-US" sz="2000" b="1" dirty="0" err="1"/>
              <a:t>răspuns</a:t>
            </a:r>
            <a:r>
              <a:rPr lang="en-US" sz="2000" b="1" dirty="0"/>
              <a:t>:</a:t>
            </a:r>
          </a:p>
          <a:p>
            <a:pPr marL="685800" lvl="1" indent="-342900" algn="l" rtl="0">
              <a:lnSpc>
                <a:spcPct val="90000"/>
              </a:lnSpc>
              <a:spcBef>
                <a:spcPts val="375"/>
              </a:spcBef>
              <a:spcAft>
                <a:spcPts val="0"/>
              </a:spcAft>
              <a:buClr>
                <a:schemeClr val="dk1"/>
              </a:buClr>
              <a:buSzPts val="1800"/>
              <a:buFont typeface="Noto Sans Symbols"/>
              <a:buChar char="✔"/>
            </a:pPr>
            <a:r>
              <a:rPr lang="en-US" sz="2000" dirty="0" err="1"/>
              <a:t>Două</a:t>
            </a:r>
            <a:r>
              <a:rPr lang="en-US" sz="2000" dirty="0"/>
              <a:t> </a:t>
            </a:r>
            <a:r>
              <a:rPr lang="en-US" sz="2000" dirty="0" err="1"/>
              <a:t>variante</a:t>
            </a:r>
            <a:r>
              <a:rPr lang="en-US" sz="2000" dirty="0"/>
              <a:t> – da/nu </a:t>
            </a:r>
            <a:r>
              <a:rPr lang="en-US" sz="2000" dirty="0" err="1"/>
              <a:t>sau</a:t>
            </a:r>
            <a:r>
              <a:rPr lang="en-US" sz="2000" dirty="0"/>
              <a:t> </a:t>
            </a:r>
            <a:r>
              <a:rPr lang="en-US" sz="2000" dirty="0" err="1"/>
              <a:t>masculin</a:t>
            </a:r>
            <a:r>
              <a:rPr lang="en-US" sz="2000" dirty="0"/>
              <a:t>/</a:t>
            </a:r>
            <a:r>
              <a:rPr lang="en-US" sz="2000" dirty="0" err="1"/>
              <a:t>feminin</a:t>
            </a:r>
            <a:endParaRPr lang="en-US" sz="2000" dirty="0"/>
          </a:p>
          <a:p>
            <a:pPr marL="685800" lvl="1" indent="-342900" algn="l" rtl="0">
              <a:lnSpc>
                <a:spcPct val="90000"/>
              </a:lnSpc>
              <a:spcBef>
                <a:spcPts val="375"/>
              </a:spcBef>
              <a:spcAft>
                <a:spcPts val="0"/>
              </a:spcAft>
              <a:buClr>
                <a:schemeClr val="dk1"/>
              </a:buClr>
              <a:buSzPts val="1800"/>
              <a:buFont typeface="Noto Sans Symbols"/>
              <a:buChar char="✔"/>
            </a:pPr>
            <a:r>
              <a:rPr lang="en-US" sz="2000" dirty="0" err="1"/>
              <a:t>Variante</a:t>
            </a:r>
            <a:r>
              <a:rPr lang="en-US" sz="2000" dirty="0"/>
              <a:t> definite de </a:t>
            </a:r>
            <a:r>
              <a:rPr lang="en-US" sz="2000" dirty="0" err="1"/>
              <a:t>răspuns</a:t>
            </a:r>
            <a:r>
              <a:rPr lang="en-US" sz="2000" dirty="0"/>
              <a:t> – cu </a:t>
            </a:r>
            <a:r>
              <a:rPr lang="en-US" sz="2000" dirty="0" err="1"/>
              <a:t>selectare</a:t>
            </a:r>
            <a:r>
              <a:rPr lang="en-US" sz="2000" dirty="0"/>
              <a:t> din </a:t>
            </a:r>
            <a:r>
              <a:rPr lang="en-US" sz="2000" dirty="0" err="1"/>
              <a:t>listă</a:t>
            </a:r>
            <a:r>
              <a:rPr lang="en-US" sz="2000" dirty="0"/>
              <a:t> </a:t>
            </a:r>
            <a:r>
              <a:rPr lang="en-US" sz="2000" dirty="0" err="1"/>
              <a:t>predefinită</a:t>
            </a:r>
            <a:endParaRPr lang="en-US" sz="2000" dirty="0"/>
          </a:p>
          <a:p>
            <a:pPr marL="685800" lvl="1" indent="-342900" algn="l" rtl="0">
              <a:lnSpc>
                <a:spcPct val="90000"/>
              </a:lnSpc>
              <a:spcBef>
                <a:spcPts val="375"/>
              </a:spcBef>
              <a:spcAft>
                <a:spcPts val="0"/>
              </a:spcAft>
              <a:buClr>
                <a:schemeClr val="dk1"/>
              </a:buClr>
              <a:buSzPts val="1800"/>
              <a:buFont typeface="Noto Sans Symbols"/>
              <a:buChar char="✔"/>
            </a:pPr>
            <a:r>
              <a:rPr lang="en-US" sz="2000" dirty="0"/>
              <a:t>Text</a:t>
            </a:r>
          </a:p>
          <a:p>
            <a:pPr marL="685800" lvl="1" indent="-342900" algn="l" rtl="0">
              <a:lnSpc>
                <a:spcPct val="90000"/>
              </a:lnSpc>
              <a:spcBef>
                <a:spcPts val="375"/>
              </a:spcBef>
              <a:spcAft>
                <a:spcPts val="0"/>
              </a:spcAft>
              <a:buClr>
                <a:schemeClr val="dk1"/>
              </a:buClr>
              <a:buSzPts val="1800"/>
              <a:buFont typeface="Noto Sans Symbols"/>
              <a:buChar char="✔"/>
            </a:pPr>
            <a:r>
              <a:rPr lang="en-US" sz="2000" dirty="0" err="1"/>
              <a:t>Persoană</a:t>
            </a:r>
            <a:r>
              <a:rPr lang="en-US" sz="2000" dirty="0"/>
              <a:t> – cu </a:t>
            </a:r>
            <a:r>
              <a:rPr lang="en-US" sz="2000" dirty="0" err="1"/>
              <a:t>selectare</a:t>
            </a:r>
            <a:r>
              <a:rPr lang="en-US" sz="2000" dirty="0"/>
              <a:t> din </a:t>
            </a:r>
            <a:r>
              <a:rPr lang="en-US" sz="2000" dirty="0" err="1"/>
              <a:t>listă</a:t>
            </a:r>
            <a:r>
              <a:rPr lang="en-US" sz="2000" dirty="0"/>
              <a:t> </a:t>
            </a:r>
            <a:r>
              <a:rPr lang="en-US" sz="2000" dirty="0" err="1"/>
              <a:t>predefinită</a:t>
            </a:r>
            <a:endParaRPr lang="en-US" sz="2000" dirty="0"/>
          </a:p>
          <a:p>
            <a:pPr marL="685800" lvl="1" indent="-342900" algn="l" rtl="0">
              <a:lnSpc>
                <a:spcPct val="90000"/>
              </a:lnSpc>
              <a:spcBef>
                <a:spcPts val="375"/>
              </a:spcBef>
              <a:spcAft>
                <a:spcPts val="0"/>
              </a:spcAft>
              <a:buClr>
                <a:schemeClr val="dk1"/>
              </a:buClr>
              <a:buSzPts val="1800"/>
              <a:buFont typeface="Noto Sans Symbols"/>
              <a:buChar char="✔"/>
            </a:pPr>
            <a:r>
              <a:rPr lang="en-US" sz="2000" dirty="0"/>
              <a:t>Numeric</a:t>
            </a:r>
          </a:p>
          <a:p>
            <a:pPr marL="685800" lvl="1" indent="-342900" algn="l" rtl="0">
              <a:lnSpc>
                <a:spcPct val="90000"/>
              </a:lnSpc>
              <a:spcBef>
                <a:spcPts val="375"/>
              </a:spcBef>
              <a:spcAft>
                <a:spcPts val="0"/>
              </a:spcAft>
              <a:buClr>
                <a:schemeClr val="dk1"/>
              </a:buClr>
              <a:buSzPts val="1800"/>
              <a:buFont typeface="Noto Sans Symbols"/>
              <a:buChar char="✔"/>
            </a:pPr>
            <a:r>
              <a:rPr lang="en-US" sz="2000" dirty="0" err="1"/>
              <a:t>Procent</a:t>
            </a:r>
            <a:endParaRPr lang="en-US" sz="2000" dirty="0"/>
          </a:p>
          <a:p>
            <a:pPr marL="685800" lvl="1" indent="-342900" algn="l" rtl="0">
              <a:lnSpc>
                <a:spcPct val="90000"/>
              </a:lnSpc>
              <a:spcBef>
                <a:spcPts val="375"/>
              </a:spcBef>
              <a:spcAft>
                <a:spcPts val="0"/>
              </a:spcAft>
              <a:buClr>
                <a:schemeClr val="dk1"/>
              </a:buClr>
              <a:buSzPts val="1800"/>
              <a:buFont typeface="Noto Sans Symbols"/>
              <a:buChar char="✔"/>
            </a:pPr>
            <a:r>
              <a:rPr lang="en-US" sz="2000" dirty="0" err="1"/>
              <a:t>Dată</a:t>
            </a:r>
            <a:r>
              <a:rPr lang="en-US" sz="2000" dirty="0"/>
              <a:t> (zi </a:t>
            </a:r>
            <a:r>
              <a:rPr lang="en-US" sz="2000" dirty="0" err="1"/>
              <a:t>calendaristică</a:t>
            </a:r>
            <a:r>
              <a:rPr lang="en-US" sz="2000" dirty="0"/>
              <a:t>, </a:t>
            </a:r>
            <a:r>
              <a:rPr lang="en-US" sz="2000" dirty="0" err="1"/>
              <a:t>lună</a:t>
            </a:r>
            <a:r>
              <a:rPr lang="en-US" sz="2000" dirty="0"/>
              <a:t>, an)</a:t>
            </a:r>
          </a:p>
          <a:p>
            <a:pPr marL="342900" lvl="1" indent="-342900" algn="l" rtl="0">
              <a:lnSpc>
                <a:spcPct val="90000"/>
              </a:lnSpc>
              <a:spcBef>
                <a:spcPts val="375"/>
              </a:spcBef>
              <a:spcAft>
                <a:spcPts val="0"/>
              </a:spcAft>
              <a:buClr>
                <a:schemeClr val="dk1"/>
              </a:buClr>
              <a:buSzPts val="1800"/>
            </a:pPr>
            <a:r>
              <a:rPr lang="en-US" sz="2000" dirty="0"/>
              <a:t>-    </a:t>
            </a:r>
            <a:r>
              <a:rPr lang="en-US" sz="2000" dirty="0" err="1"/>
              <a:t>După</a:t>
            </a:r>
            <a:r>
              <a:rPr lang="en-US" sz="2000" dirty="0"/>
              <a:t> </a:t>
            </a:r>
            <a:r>
              <a:rPr lang="en-US" sz="2000" dirty="0" err="1"/>
              <a:t>parcurgerea</a:t>
            </a:r>
            <a:r>
              <a:rPr lang="en-US" sz="2000" dirty="0"/>
              <a:t> </a:t>
            </a:r>
            <a:r>
              <a:rPr lang="en-US" sz="2000" dirty="0" err="1"/>
              <a:t>tuturor</a:t>
            </a:r>
            <a:r>
              <a:rPr lang="en-US" sz="2000" dirty="0"/>
              <a:t> </a:t>
            </a:r>
            <a:r>
              <a:rPr lang="en-US" sz="2000" dirty="0" err="1"/>
              <a:t>întrebărilor</a:t>
            </a:r>
            <a:r>
              <a:rPr lang="en-US" sz="2000" dirty="0"/>
              <a:t>, </a:t>
            </a:r>
            <a:r>
              <a:rPr lang="en-US" sz="2000" dirty="0" err="1"/>
              <a:t>în</a:t>
            </a:r>
            <a:r>
              <a:rPr lang="en-US" sz="2000" dirty="0"/>
              <a:t> </a:t>
            </a:r>
            <a:r>
              <a:rPr lang="en-US" sz="2000" dirty="0" err="1"/>
              <a:t>situația</a:t>
            </a:r>
            <a:r>
              <a:rPr lang="en-US" sz="2000" dirty="0"/>
              <a:t> </a:t>
            </a:r>
            <a:r>
              <a:rPr lang="en-US" sz="2000" dirty="0" err="1"/>
              <a:t>în</a:t>
            </a:r>
            <a:r>
              <a:rPr lang="en-US" sz="2000" dirty="0"/>
              <a:t> care nu au </a:t>
            </a:r>
            <a:r>
              <a:rPr lang="en-US" sz="2000" dirty="0" err="1"/>
              <a:t>fost</a:t>
            </a:r>
            <a:r>
              <a:rPr lang="en-US" sz="2000" dirty="0"/>
              <a:t> </a:t>
            </a:r>
            <a:r>
              <a:rPr lang="en-US" sz="2000" dirty="0" err="1"/>
              <a:t>introduse</a:t>
            </a:r>
            <a:r>
              <a:rPr lang="en-US" sz="2000" dirty="0"/>
              <a:t> </a:t>
            </a:r>
            <a:r>
              <a:rPr lang="en-US" sz="2000" dirty="0" err="1"/>
              <a:t>toate</a:t>
            </a:r>
            <a:r>
              <a:rPr lang="en-US" sz="2000" dirty="0"/>
              <a:t> </a:t>
            </a:r>
            <a:r>
              <a:rPr lang="en-US" sz="2000" dirty="0" err="1"/>
              <a:t>răspunsurile</a:t>
            </a:r>
            <a:r>
              <a:rPr lang="en-US" sz="2000" dirty="0"/>
              <a:t>, se </a:t>
            </a:r>
            <a:r>
              <a:rPr lang="en-US" sz="2000" dirty="0" err="1"/>
              <a:t>va</a:t>
            </a:r>
            <a:r>
              <a:rPr lang="en-US" sz="2000" dirty="0"/>
              <a:t> </a:t>
            </a:r>
            <a:r>
              <a:rPr lang="en-US" sz="2000" dirty="0" err="1"/>
              <a:t>afișa</a:t>
            </a:r>
            <a:r>
              <a:rPr lang="en-US" sz="2000" dirty="0"/>
              <a:t> un </a:t>
            </a:r>
            <a:r>
              <a:rPr lang="en-US" sz="2000" dirty="0" err="1"/>
              <a:t>rezultat</a:t>
            </a:r>
            <a:r>
              <a:rPr lang="en-US" sz="2000" dirty="0"/>
              <a:t> </a:t>
            </a:r>
            <a:r>
              <a:rPr lang="en-US" sz="2000" dirty="0" err="1"/>
              <a:t>parțial</a:t>
            </a:r>
            <a:r>
              <a:rPr lang="en-US" sz="2000" dirty="0"/>
              <a:t> al </a:t>
            </a:r>
            <a:r>
              <a:rPr lang="en-US" sz="2000" dirty="0" err="1"/>
              <a:t>completării</a:t>
            </a:r>
            <a:r>
              <a:rPr lang="en-US" sz="2000" dirty="0"/>
              <a:t>. </a:t>
            </a:r>
            <a:r>
              <a:rPr lang="en-US" sz="2000" dirty="0" err="1"/>
              <a:t>Aplicația</a:t>
            </a:r>
            <a:r>
              <a:rPr lang="en-US" sz="2000" dirty="0"/>
              <a:t> </a:t>
            </a:r>
            <a:r>
              <a:rPr lang="en-US" sz="2000" dirty="0" err="1"/>
              <a:t>vă</a:t>
            </a:r>
            <a:r>
              <a:rPr lang="en-US" sz="2000" dirty="0"/>
              <a:t> </a:t>
            </a:r>
            <a:r>
              <a:rPr lang="en-US" sz="2000" dirty="0" err="1"/>
              <a:t>va</a:t>
            </a:r>
            <a:r>
              <a:rPr lang="en-US" sz="2000" dirty="0"/>
              <a:t> indica </a:t>
            </a:r>
            <a:r>
              <a:rPr lang="en-US" sz="2000" dirty="0" err="1"/>
              <a:t>unde</a:t>
            </a:r>
            <a:r>
              <a:rPr lang="en-US" sz="2000" dirty="0"/>
              <a:t> </a:t>
            </a:r>
            <a:r>
              <a:rPr lang="en-US" sz="2000" dirty="0" err="1"/>
              <a:t>trebuie</a:t>
            </a:r>
            <a:r>
              <a:rPr lang="en-US" sz="2000" dirty="0"/>
              <a:t> </a:t>
            </a:r>
            <a:r>
              <a:rPr lang="en-US" sz="2000" dirty="0" err="1"/>
              <a:t>să</a:t>
            </a:r>
            <a:r>
              <a:rPr lang="en-US" sz="2000" dirty="0"/>
              <a:t> </a:t>
            </a:r>
            <a:r>
              <a:rPr lang="en-US" sz="2000" dirty="0" err="1"/>
              <a:t>reveniți</a:t>
            </a:r>
            <a:r>
              <a:rPr lang="en-US" sz="2000" dirty="0"/>
              <a:t> </a:t>
            </a:r>
            <a:r>
              <a:rPr lang="en-US" sz="2000" dirty="0" err="1"/>
              <a:t>și</a:t>
            </a:r>
            <a:r>
              <a:rPr lang="en-US" sz="2000" dirty="0"/>
              <a:t> </a:t>
            </a:r>
            <a:r>
              <a:rPr lang="en-US" sz="2000" dirty="0" err="1"/>
              <a:t>să</a:t>
            </a:r>
            <a:r>
              <a:rPr lang="en-US" sz="2000" dirty="0"/>
              <a:t> </a:t>
            </a:r>
            <a:r>
              <a:rPr lang="en-US" sz="2000" dirty="0" err="1"/>
              <a:t>completați</a:t>
            </a:r>
            <a:r>
              <a:rPr lang="en-US" sz="2000" dirty="0"/>
              <a:t> </a:t>
            </a:r>
            <a:r>
              <a:rPr lang="en-US" sz="2000" dirty="0" err="1"/>
              <a:t>răspunsul</a:t>
            </a:r>
            <a:r>
              <a:rPr lang="en-US" sz="2000" dirty="0"/>
              <a:t> </a:t>
            </a:r>
            <a:r>
              <a:rPr lang="en-US" sz="2000" dirty="0" err="1"/>
              <a:t>pentru</a:t>
            </a:r>
            <a:r>
              <a:rPr lang="en-US" sz="2000" dirty="0"/>
              <a:t> a </a:t>
            </a:r>
            <a:r>
              <a:rPr lang="en-US" sz="2000" dirty="0" err="1"/>
              <a:t>putea</a:t>
            </a:r>
            <a:r>
              <a:rPr lang="en-US" sz="2000" dirty="0"/>
              <a:t> </a:t>
            </a:r>
            <a:r>
              <a:rPr lang="en-US" sz="2000" dirty="0" err="1"/>
              <a:t>încheia</a:t>
            </a:r>
            <a:r>
              <a:rPr lang="en-US" sz="2000" dirty="0"/>
              <a:t> </a:t>
            </a:r>
            <a:r>
              <a:rPr lang="en-US" sz="2000" dirty="0" err="1"/>
              <a:t>diagnosticarea</a:t>
            </a:r>
            <a:r>
              <a:rPr lang="en-US" sz="2000" dirty="0"/>
              <a:t>.</a:t>
            </a:r>
          </a:p>
        </p:txBody>
      </p:sp>
    </p:spTree>
    <p:extLst>
      <p:ext uri="{BB962C8B-B14F-4D97-AF65-F5344CB8AC3E}">
        <p14:creationId xmlns:p14="http://schemas.microsoft.com/office/powerpoint/2010/main" xmlns="" val="1007999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55</a:t>
            </a:fld>
            <a:endParaRPr lang="en-US" dirty="0"/>
          </a:p>
        </p:txBody>
      </p:sp>
      <p:sp>
        <p:nvSpPr>
          <p:cNvPr id="2" name="TextBox 1">
            <a:extLst>
              <a:ext uri="{FF2B5EF4-FFF2-40B4-BE49-F238E27FC236}">
                <a16:creationId xmlns:a16="http://schemas.microsoft.com/office/drawing/2014/main" xmlns="" id="{596854F2-DC4B-FC6B-1F90-9544295EA274}"/>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(16)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065D3EA6-91A8-81C1-FB77-7BF069CC2513}"/>
              </a:ext>
            </a:extLst>
          </p:cNvPr>
          <p:cNvSpPr txBox="1"/>
          <p:nvPr/>
        </p:nvSpPr>
        <p:spPr>
          <a:xfrm>
            <a:off x="928868" y="793394"/>
            <a:ext cx="9169289" cy="584775"/>
          </a:xfrm>
          <a:prstGeom prst="rect">
            <a:avLst/>
          </a:prstGeom>
          <a:noFill/>
        </p:spPr>
        <p:txBody>
          <a:bodyPr wrap="square">
            <a:spAutoFit/>
          </a:bodyPr>
          <a:lstStyle/>
          <a:p>
            <a:r>
              <a:rPr lang="en-US" sz="3200" b="1" dirty="0" err="1">
                <a:solidFill>
                  <a:schemeClr val="accent1"/>
                </a:solidFill>
                <a:latin typeface="+mj-lt"/>
                <a:ea typeface="+mj-ea"/>
                <a:cs typeface="+mj-cs"/>
              </a:rPr>
              <a:t>Tipuri</a:t>
            </a:r>
            <a:r>
              <a:rPr lang="en-US" sz="1800" b="1" dirty="0">
                <a:solidFill>
                  <a:schemeClr val="accent1"/>
                </a:solidFill>
                <a:ea typeface="+mj-ea"/>
                <a:cs typeface="+mj-cs"/>
              </a:rPr>
              <a:t> </a:t>
            </a:r>
            <a:r>
              <a:rPr lang="en-US" sz="3200" b="1" dirty="0">
                <a:solidFill>
                  <a:schemeClr val="accent1"/>
                </a:solidFill>
                <a:latin typeface="+mj-lt"/>
                <a:ea typeface="+mj-ea"/>
                <a:cs typeface="+mj-cs"/>
              </a:rPr>
              <a:t>de </a:t>
            </a:r>
            <a:r>
              <a:rPr lang="en-US" sz="3200" b="1" dirty="0" err="1">
                <a:solidFill>
                  <a:schemeClr val="accent1"/>
                </a:solidFill>
                <a:latin typeface="+mj-lt"/>
                <a:ea typeface="+mj-ea"/>
                <a:cs typeface="+mj-cs"/>
              </a:rPr>
              <a:t>intrebari</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variante</a:t>
            </a:r>
            <a:r>
              <a:rPr lang="en-US" sz="3200" b="1" dirty="0">
                <a:solidFill>
                  <a:schemeClr val="accent1"/>
                </a:solidFill>
                <a:latin typeface="+mj-lt"/>
                <a:ea typeface="+mj-ea"/>
                <a:cs typeface="+mj-cs"/>
              </a:rPr>
              <a:t> de </a:t>
            </a:r>
            <a:r>
              <a:rPr lang="en-US" sz="3200" b="1" dirty="0" err="1">
                <a:solidFill>
                  <a:schemeClr val="accent1"/>
                </a:solidFill>
                <a:latin typeface="+mj-lt"/>
                <a:ea typeface="+mj-ea"/>
                <a:cs typeface="+mj-cs"/>
              </a:rPr>
              <a:t>raspuns</a:t>
            </a:r>
            <a:r>
              <a:rPr lang="en-US" sz="3200" b="1" dirty="0">
                <a:solidFill>
                  <a:schemeClr val="accent1"/>
                </a:solidFill>
                <a:latin typeface="+mj-lt"/>
                <a:ea typeface="+mj-ea"/>
                <a:cs typeface="+mj-cs"/>
              </a:rPr>
              <a:t> - </a:t>
            </a:r>
            <a:r>
              <a:rPr lang="en-US" sz="3200" b="1" dirty="0" err="1">
                <a:solidFill>
                  <a:schemeClr val="accent1"/>
                </a:solidFill>
                <a:latin typeface="+mj-lt"/>
                <a:ea typeface="+mj-ea"/>
                <a:cs typeface="+mj-cs"/>
              </a:rPr>
              <a:t>exemplu</a:t>
            </a:r>
            <a:r>
              <a:rPr lang="en-US" sz="1800" b="1" dirty="0">
                <a:solidFill>
                  <a:schemeClr val="accent1"/>
                </a:solidFill>
                <a:ea typeface="+mj-ea"/>
                <a:cs typeface="+mj-cs"/>
              </a:rPr>
              <a:t> </a:t>
            </a:r>
            <a:endParaRPr lang="en-US" dirty="0"/>
          </a:p>
        </p:txBody>
      </p:sp>
      <p:grpSp>
        <p:nvGrpSpPr>
          <p:cNvPr id="7" name="Group 6">
            <a:extLst>
              <a:ext uri="{FF2B5EF4-FFF2-40B4-BE49-F238E27FC236}">
                <a16:creationId xmlns:a16="http://schemas.microsoft.com/office/drawing/2014/main" xmlns="" id="{DB947B62-9941-206B-897F-72239B047D33}"/>
              </a:ext>
            </a:extLst>
          </p:cNvPr>
          <p:cNvGrpSpPr/>
          <p:nvPr/>
        </p:nvGrpSpPr>
        <p:grpSpPr>
          <a:xfrm>
            <a:off x="946713" y="1390229"/>
            <a:ext cx="9563100" cy="4674377"/>
            <a:chOff x="553748" y="927241"/>
            <a:chExt cx="6075653" cy="3756795"/>
          </a:xfrm>
        </p:grpSpPr>
        <p:pic>
          <p:nvPicPr>
            <p:cNvPr id="8" name="Google Shape;843;p68">
              <a:extLst>
                <a:ext uri="{FF2B5EF4-FFF2-40B4-BE49-F238E27FC236}">
                  <a16:creationId xmlns:a16="http://schemas.microsoft.com/office/drawing/2014/main" xmlns="" id="{A0D56F54-EFEE-5764-72CF-AB258C52A505}"/>
                </a:ext>
              </a:extLst>
            </p:cNvPr>
            <p:cNvPicPr preferRelativeResize="0"/>
            <p:nvPr/>
          </p:nvPicPr>
          <p:blipFill rotWithShape="1">
            <a:blip r:embed="rId3">
              <a:alphaModFix/>
            </a:blip>
            <a:srcRect/>
            <a:stretch/>
          </p:blipFill>
          <p:spPr>
            <a:xfrm>
              <a:off x="553748" y="927241"/>
              <a:ext cx="6075653" cy="3756795"/>
            </a:xfrm>
            <a:prstGeom prst="rect">
              <a:avLst/>
            </a:prstGeom>
            <a:noFill/>
            <a:ln>
              <a:noFill/>
            </a:ln>
          </p:spPr>
        </p:pic>
        <p:pic>
          <p:nvPicPr>
            <p:cNvPr id="11" name="Google Shape;848;p68">
              <a:extLst>
                <a:ext uri="{FF2B5EF4-FFF2-40B4-BE49-F238E27FC236}">
                  <a16:creationId xmlns:a16="http://schemas.microsoft.com/office/drawing/2014/main" xmlns="" id="{537C0CB3-9A02-1F92-0154-6C1A43F45A60}"/>
                </a:ext>
              </a:extLst>
            </p:cNvPr>
            <p:cNvPicPr preferRelativeResize="0"/>
            <p:nvPr/>
          </p:nvPicPr>
          <p:blipFill rotWithShape="1">
            <a:blip r:embed="rId4">
              <a:alphaModFix/>
            </a:blip>
            <a:srcRect b="30838"/>
            <a:stretch/>
          </p:blipFill>
          <p:spPr>
            <a:xfrm>
              <a:off x="1102875" y="1259675"/>
              <a:ext cx="5004923" cy="2596074"/>
            </a:xfrm>
            <a:prstGeom prst="rect">
              <a:avLst/>
            </a:prstGeom>
            <a:noFill/>
            <a:ln>
              <a:noFill/>
            </a:ln>
          </p:spPr>
        </p:pic>
      </p:grpSp>
      <p:sp>
        <p:nvSpPr>
          <p:cNvPr id="3" name="Footer Placeholder 2">
            <a:extLst>
              <a:ext uri="{FF2B5EF4-FFF2-40B4-BE49-F238E27FC236}">
                <a16:creationId xmlns:a16="http://schemas.microsoft.com/office/drawing/2014/main" xmlns="" id="{4348644E-CBF4-A238-BAF9-7FAE493D05AC}"/>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456810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56</a:t>
            </a:fld>
            <a:endParaRPr lang="en-US" dirty="0"/>
          </a:p>
        </p:txBody>
      </p:sp>
      <p:sp>
        <p:nvSpPr>
          <p:cNvPr id="2" name="TextBox 1">
            <a:extLst>
              <a:ext uri="{FF2B5EF4-FFF2-40B4-BE49-F238E27FC236}">
                <a16:creationId xmlns:a16="http://schemas.microsoft.com/office/drawing/2014/main" xmlns="" id="{0980205D-3358-7226-7A52-F07C004DA5A3}"/>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(17)   </a:t>
            </a:r>
          </a:p>
        </p:txBody>
      </p:sp>
      <p:sp>
        <p:nvSpPr>
          <p:cNvPr id="4" name="TextBox 3">
            <a:extLst>
              <a:ext uri="{FF2B5EF4-FFF2-40B4-BE49-F238E27FC236}">
                <a16:creationId xmlns:a16="http://schemas.microsoft.com/office/drawing/2014/main" xmlns="" id="{17E0A6CD-D9E5-A2D1-D806-46672F4BF515}"/>
              </a:ext>
            </a:extLst>
          </p:cNvPr>
          <p:cNvSpPr txBox="1"/>
          <p:nvPr/>
        </p:nvSpPr>
        <p:spPr>
          <a:xfrm>
            <a:off x="833376" y="920715"/>
            <a:ext cx="9425049" cy="584775"/>
          </a:xfrm>
          <a:prstGeom prst="rect">
            <a:avLst/>
          </a:prstGeom>
          <a:noFill/>
        </p:spPr>
        <p:txBody>
          <a:bodyPr wrap="square">
            <a:spAutoFit/>
          </a:bodyPr>
          <a:lstStyle>
            <a:defPPr>
              <a:defRPr lang="de-DE"/>
            </a:defPPr>
            <a:lvl1pPr>
              <a:defRPr>
                <a:solidFill>
                  <a:srgbClr val="0099FF"/>
                </a:solidFill>
                <a:latin typeface="Calibri"/>
                <a:ea typeface="Calibri"/>
                <a:cs typeface="Calibri"/>
              </a:defRPr>
            </a:lvl1pPr>
          </a:lstStyle>
          <a:p>
            <a:r>
              <a:rPr lang="en-US" sz="3200" b="1" dirty="0" err="1">
                <a:solidFill>
                  <a:schemeClr val="accent1"/>
                </a:solidFill>
                <a:latin typeface="+mj-lt"/>
                <a:ea typeface="+mj-ea"/>
                <a:cs typeface="+mj-cs"/>
                <a:sym typeface="Calibri"/>
              </a:rPr>
              <a:t>Tipuri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întrebări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întrebare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pentru</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membri</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exemplu</a:t>
            </a:r>
            <a:endParaRPr lang="en-US" sz="3200" b="1" dirty="0">
              <a:solidFill>
                <a:schemeClr val="accent1"/>
              </a:solidFill>
              <a:latin typeface="+mj-lt"/>
              <a:ea typeface="+mj-ea"/>
              <a:cs typeface="+mj-cs"/>
              <a:sym typeface="Calibri"/>
            </a:endParaRPr>
          </a:p>
        </p:txBody>
      </p:sp>
      <p:grpSp>
        <p:nvGrpSpPr>
          <p:cNvPr id="5" name="Group 4">
            <a:extLst>
              <a:ext uri="{FF2B5EF4-FFF2-40B4-BE49-F238E27FC236}">
                <a16:creationId xmlns:a16="http://schemas.microsoft.com/office/drawing/2014/main" xmlns="" id="{86B5937C-3F27-789C-4F1D-67B295CFDC11}"/>
              </a:ext>
            </a:extLst>
          </p:cNvPr>
          <p:cNvGrpSpPr/>
          <p:nvPr/>
        </p:nvGrpSpPr>
        <p:grpSpPr>
          <a:xfrm>
            <a:off x="1537596" y="1887940"/>
            <a:ext cx="8069391" cy="4385538"/>
            <a:chOff x="553748" y="927241"/>
            <a:chExt cx="6075653" cy="3756795"/>
          </a:xfrm>
        </p:grpSpPr>
        <p:pic>
          <p:nvPicPr>
            <p:cNvPr id="6" name="Google Shape;854;p69">
              <a:extLst>
                <a:ext uri="{FF2B5EF4-FFF2-40B4-BE49-F238E27FC236}">
                  <a16:creationId xmlns:a16="http://schemas.microsoft.com/office/drawing/2014/main" xmlns="" id="{89742226-02CB-1B7E-305F-F708C72887AE}"/>
                </a:ext>
              </a:extLst>
            </p:cNvPr>
            <p:cNvPicPr preferRelativeResize="0"/>
            <p:nvPr/>
          </p:nvPicPr>
          <p:blipFill rotWithShape="1">
            <a:blip r:embed="rId3">
              <a:alphaModFix/>
            </a:blip>
            <a:srcRect/>
            <a:stretch/>
          </p:blipFill>
          <p:spPr>
            <a:xfrm>
              <a:off x="553748" y="927241"/>
              <a:ext cx="6075653" cy="3756795"/>
            </a:xfrm>
            <a:prstGeom prst="rect">
              <a:avLst/>
            </a:prstGeom>
            <a:noFill/>
            <a:ln>
              <a:noFill/>
            </a:ln>
          </p:spPr>
        </p:pic>
        <p:pic>
          <p:nvPicPr>
            <p:cNvPr id="7" name="Google Shape;859;p69">
              <a:extLst>
                <a:ext uri="{FF2B5EF4-FFF2-40B4-BE49-F238E27FC236}">
                  <a16:creationId xmlns:a16="http://schemas.microsoft.com/office/drawing/2014/main" xmlns="" id="{F74D7FAC-BFF9-DF2D-4675-39635F7CBF65}"/>
                </a:ext>
              </a:extLst>
            </p:cNvPr>
            <p:cNvPicPr preferRelativeResize="0"/>
            <p:nvPr/>
          </p:nvPicPr>
          <p:blipFill rotWithShape="1">
            <a:blip r:embed="rId4">
              <a:alphaModFix/>
            </a:blip>
            <a:srcRect b="35922"/>
            <a:stretch/>
          </p:blipFill>
          <p:spPr>
            <a:xfrm>
              <a:off x="1116825" y="1218350"/>
              <a:ext cx="5028301" cy="2416573"/>
            </a:xfrm>
            <a:prstGeom prst="rect">
              <a:avLst/>
            </a:prstGeom>
            <a:noFill/>
            <a:ln>
              <a:noFill/>
            </a:ln>
          </p:spPr>
        </p:pic>
      </p:grpSp>
      <p:sp>
        <p:nvSpPr>
          <p:cNvPr id="3" name="Footer Placeholder 2">
            <a:extLst>
              <a:ext uri="{FF2B5EF4-FFF2-40B4-BE49-F238E27FC236}">
                <a16:creationId xmlns:a16="http://schemas.microsoft.com/office/drawing/2014/main" xmlns="" id="{641B7C88-4EEA-5BF3-BDB8-51E49EEA1AF3}"/>
              </a:ext>
            </a:extLst>
          </p:cNvPr>
          <p:cNvSpPr>
            <a:spLocks noGrp="1"/>
          </p:cNvSpPr>
          <p:nvPr>
            <p:ph type="ftr" sz="quarter" idx="11"/>
          </p:nvPr>
        </p:nvSpPr>
        <p:spPr/>
        <p:txBody>
          <a:bodyPr/>
          <a:lstStyle/>
          <a:p>
            <a:r>
              <a:rPr lang="en-US"/>
              <a:t>Suport curs utilizare Observatorul Copilului</a:t>
            </a:r>
            <a:endParaRPr lang="en-US" dirty="0"/>
          </a:p>
        </p:txBody>
      </p:sp>
      <p:sp>
        <p:nvSpPr>
          <p:cNvPr id="8" name="TextBox 7">
            <a:extLst>
              <a:ext uri="{FF2B5EF4-FFF2-40B4-BE49-F238E27FC236}">
                <a16:creationId xmlns:a16="http://schemas.microsoft.com/office/drawing/2014/main" xmlns="" id="{AE5B138E-9FB4-5D1F-6868-66700C4592F9}"/>
              </a:ext>
            </a:extLst>
          </p:cNvPr>
          <p:cNvSpPr txBox="1"/>
          <p:nvPr/>
        </p:nvSpPr>
        <p:spPr>
          <a:xfrm>
            <a:off x="9606987" y="1887940"/>
            <a:ext cx="2386230" cy="3139321"/>
          </a:xfrm>
          <a:prstGeom prst="rect">
            <a:avLst/>
          </a:prstGeom>
          <a:noFill/>
        </p:spPr>
        <p:txBody>
          <a:bodyPr wrap="square" rtlCol="0">
            <a:spAutoFit/>
          </a:bodyPr>
          <a:lstStyle/>
          <a:p>
            <a:r>
              <a:rPr lang="en-US" dirty="0" err="1"/>
              <a:t>Sectiunea</a:t>
            </a:r>
            <a:r>
              <a:rPr lang="en-US" dirty="0"/>
              <a:t> </a:t>
            </a:r>
            <a:r>
              <a:rPr lang="en-US" dirty="0" err="1"/>
              <a:t>gri</a:t>
            </a:r>
            <a:r>
              <a:rPr lang="en-US" dirty="0"/>
              <a:t> </a:t>
            </a:r>
            <a:r>
              <a:rPr lang="en-US" dirty="0" err="1"/>
              <a:t>semnifica</a:t>
            </a:r>
            <a:r>
              <a:rPr lang="en-US" dirty="0"/>
              <a:t> </a:t>
            </a:r>
            <a:r>
              <a:rPr lang="en-US" dirty="0" err="1"/>
              <a:t>faptul</a:t>
            </a:r>
            <a:r>
              <a:rPr lang="en-US" dirty="0"/>
              <a:t> ca </a:t>
            </a:r>
            <a:r>
              <a:rPr lang="en-US" dirty="0" err="1"/>
              <a:t>Observatorul</a:t>
            </a:r>
            <a:r>
              <a:rPr lang="en-US" dirty="0"/>
              <a:t> </a:t>
            </a:r>
            <a:r>
              <a:rPr lang="en-US" dirty="0" err="1"/>
              <a:t>copilului</a:t>
            </a:r>
            <a:r>
              <a:rPr lang="en-US" dirty="0"/>
              <a:t> stie ca </a:t>
            </a:r>
            <a:r>
              <a:rPr lang="en-US" dirty="0" err="1"/>
              <a:t>intrebarea</a:t>
            </a:r>
            <a:r>
              <a:rPr lang="en-US" dirty="0"/>
              <a:t> nu se </a:t>
            </a:r>
            <a:r>
              <a:rPr lang="en-US" dirty="0" err="1"/>
              <a:t>aplica</a:t>
            </a:r>
            <a:r>
              <a:rPr lang="en-US" dirty="0"/>
              <a:t> la </a:t>
            </a:r>
            <a:r>
              <a:rPr lang="en-US" dirty="0" err="1"/>
              <a:t>acei</a:t>
            </a:r>
            <a:r>
              <a:rPr lang="en-US" dirty="0"/>
              <a:t> </a:t>
            </a:r>
            <a:r>
              <a:rPr lang="en-US" dirty="0" err="1"/>
              <a:t>membri</a:t>
            </a:r>
            <a:r>
              <a:rPr lang="en-US" dirty="0"/>
              <a:t> </a:t>
            </a:r>
            <a:r>
              <a:rPr lang="en-US" dirty="0" err="1"/>
              <a:t>si</a:t>
            </a:r>
            <a:r>
              <a:rPr lang="en-US" dirty="0"/>
              <a:t> nu ne </a:t>
            </a:r>
            <a:r>
              <a:rPr lang="en-US" dirty="0" err="1"/>
              <a:t>mai</a:t>
            </a:r>
            <a:r>
              <a:rPr lang="en-US" dirty="0"/>
              <a:t> cere </a:t>
            </a:r>
            <a:r>
              <a:rPr lang="en-US" dirty="0" err="1"/>
              <a:t>sa</a:t>
            </a:r>
            <a:r>
              <a:rPr lang="en-US" dirty="0"/>
              <a:t> </a:t>
            </a:r>
            <a:r>
              <a:rPr lang="en-US" dirty="0" err="1"/>
              <a:t>completam</a:t>
            </a:r>
            <a:r>
              <a:rPr lang="en-US" dirty="0"/>
              <a:t> DACA anterior am </a:t>
            </a:r>
            <a:r>
              <a:rPr lang="en-US" dirty="0" err="1"/>
              <a:t>completat</a:t>
            </a:r>
            <a:r>
              <a:rPr lang="en-US" dirty="0"/>
              <a:t> ca </a:t>
            </a:r>
            <a:r>
              <a:rPr lang="en-US" dirty="0" err="1"/>
              <a:t>tatal</a:t>
            </a:r>
            <a:r>
              <a:rPr lang="en-US" dirty="0"/>
              <a:t> nu </a:t>
            </a:r>
            <a:r>
              <a:rPr lang="en-US" dirty="0" err="1"/>
              <a:t>este</a:t>
            </a:r>
            <a:r>
              <a:rPr lang="en-US" dirty="0"/>
              <a:t> </a:t>
            </a:r>
            <a:r>
              <a:rPr lang="en-US" dirty="0" err="1"/>
              <a:t>prezent</a:t>
            </a:r>
            <a:r>
              <a:rPr lang="en-US" dirty="0"/>
              <a:t> in </a:t>
            </a:r>
            <a:r>
              <a:rPr lang="en-US" dirty="0" err="1"/>
              <a:t>gospodarie</a:t>
            </a:r>
            <a:r>
              <a:rPr lang="en-US" dirty="0"/>
              <a:t>)</a:t>
            </a:r>
          </a:p>
          <a:p>
            <a:endParaRPr lang="en-US" dirty="0"/>
          </a:p>
        </p:txBody>
      </p:sp>
    </p:spTree>
    <p:extLst>
      <p:ext uri="{BB962C8B-B14F-4D97-AF65-F5344CB8AC3E}">
        <p14:creationId xmlns:p14="http://schemas.microsoft.com/office/powerpoint/2010/main" xmlns="" val="2967429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a:extLst>
              <a:ext uri="{FF2B5EF4-FFF2-40B4-BE49-F238E27FC236}">
                <a16:creationId xmlns:a16="http://schemas.microsoft.com/office/drawing/2014/main" xmlns="" id="{1665C51B-BD86-BC81-3304-689B375CC010}"/>
              </a:ext>
            </a:extLst>
          </p:cNvPr>
          <p:cNvSpPr>
            <a:spLocks noGrp="1"/>
          </p:cNvSpPr>
          <p:nvPr>
            <p:ph type="ftr" sz="quarter" idx="11"/>
          </p:nvPr>
        </p:nvSpPr>
        <p:spPr/>
        <p:txBody>
          <a:bodyPr/>
          <a:lstStyle/>
          <a:p>
            <a:r>
              <a:rPr lang="en-US"/>
              <a:t>Suport curs utilizare Observatorul Copilului</a:t>
            </a:r>
            <a:endParaRPr lang="en-US" dirty="0"/>
          </a:p>
        </p:txBody>
      </p:sp>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57</a:t>
            </a:fld>
            <a:endParaRPr lang="en-US" dirty="0"/>
          </a:p>
        </p:txBody>
      </p:sp>
      <p:sp>
        <p:nvSpPr>
          <p:cNvPr id="2" name="TextBox 1">
            <a:extLst>
              <a:ext uri="{FF2B5EF4-FFF2-40B4-BE49-F238E27FC236}">
                <a16:creationId xmlns:a16="http://schemas.microsoft.com/office/drawing/2014/main" xmlns="" id="{63988C6D-7E96-6614-235D-1709163F56CD}"/>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(18)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FF927616-688E-A9EC-AC25-61561F372226}"/>
              </a:ext>
            </a:extLst>
          </p:cNvPr>
          <p:cNvSpPr txBox="1"/>
          <p:nvPr/>
        </p:nvSpPr>
        <p:spPr>
          <a:xfrm>
            <a:off x="952017" y="978589"/>
            <a:ext cx="8927917" cy="861774"/>
          </a:xfrm>
          <a:prstGeom prst="rect">
            <a:avLst/>
          </a:prstGeom>
          <a:noFill/>
        </p:spPr>
        <p:txBody>
          <a:bodyPr wrap="square">
            <a:spAutoFit/>
          </a:bodyPr>
          <a:lstStyle/>
          <a:p>
            <a:r>
              <a:rPr lang="it-IT" sz="3200" b="1" dirty="0">
                <a:solidFill>
                  <a:schemeClr val="accent1"/>
                </a:solidFill>
                <a:latin typeface="+mj-lt"/>
                <a:ea typeface="+mj-ea"/>
                <a:cs typeface="+mj-cs"/>
                <a:sym typeface="Calibri"/>
              </a:rPr>
              <a:t>Tipuri de întrebări: exemplu cu două variante</a:t>
            </a:r>
          </a:p>
          <a:p>
            <a:endParaRPr lang="en-US" dirty="0"/>
          </a:p>
        </p:txBody>
      </p:sp>
      <p:grpSp>
        <p:nvGrpSpPr>
          <p:cNvPr id="5" name="Group 4">
            <a:extLst>
              <a:ext uri="{FF2B5EF4-FFF2-40B4-BE49-F238E27FC236}">
                <a16:creationId xmlns:a16="http://schemas.microsoft.com/office/drawing/2014/main" xmlns="" id="{CB89A4FC-AAAA-F2F9-09A7-D751BA14762B}"/>
              </a:ext>
            </a:extLst>
          </p:cNvPr>
          <p:cNvGrpSpPr/>
          <p:nvPr/>
        </p:nvGrpSpPr>
        <p:grpSpPr>
          <a:xfrm>
            <a:off x="439838" y="1493135"/>
            <a:ext cx="10891777" cy="4835326"/>
            <a:chOff x="553748" y="927241"/>
            <a:chExt cx="6075653" cy="3756795"/>
          </a:xfrm>
        </p:grpSpPr>
        <p:pic>
          <p:nvPicPr>
            <p:cNvPr id="6" name="Google Shape;865;p70">
              <a:extLst>
                <a:ext uri="{FF2B5EF4-FFF2-40B4-BE49-F238E27FC236}">
                  <a16:creationId xmlns:a16="http://schemas.microsoft.com/office/drawing/2014/main" xmlns="" id="{75F89D10-46E2-D18B-1DA3-AE9BF25D9CF9}"/>
                </a:ext>
              </a:extLst>
            </p:cNvPr>
            <p:cNvPicPr preferRelativeResize="0"/>
            <p:nvPr/>
          </p:nvPicPr>
          <p:blipFill rotWithShape="1">
            <a:blip r:embed="rId3">
              <a:alphaModFix/>
            </a:blip>
            <a:srcRect/>
            <a:stretch/>
          </p:blipFill>
          <p:spPr>
            <a:xfrm>
              <a:off x="553748" y="927241"/>
              <a:ext cx="6075653" cy="3756795"/>
            </a:xfrm>
            <a:prstGeom prst="rect">
              <a:avLst/>
            </a:prstGeom>
            <a:noFill/>
            <a:ln>
              <a:noFill/>
            </a:ln>
          </p:spPr>
        </p:pic>
        <p:pic>
          <p:nvPicPr>
            <p:cNvPr id="7" name="Google Shape;870;p70">
              <a:extLst>
                <a:ext uri="{FF2B5EF4-FFF2-40B4-BE49-F238E27FC236}">
                  <a16:creationId xmlns:a16="http://schemas.microsoft.com/office/drawing/2014/main" xmlns="" id="{92954860-ECAF-0235-E2F4-0CEE0FAC71DF}"/>
                </a:ext>
              </a:extLst>
            </p:cNvPr>
            <p:cNvPicPr preferRelativeResize="0"/>
            <p:nvPr/>
          </p:nvPicPr>
          <p:blipFill rotWithShape="1">
            <a:blip r:embed="rId4">
              <a:alphaModFix/>
            </a:blip>
            <a:srcRect b="28886"/>
            <a:stretch/>
          </p:blipFill>
          <p:spPr>
            <a:xfrm>
              <a:off x="1095875" y="1247350"/>
              <a:ext cx="4980173" cy="2656151"/>
            </a:xfrm>
            <a:prstGeom prst="rect">
              <a:avLst/>
            </a:prstGeom>
            <a:noFill/>
            <a:ln>
              <a:noFill/>
            </a:ln>
          </p:spPr>
        </p:pic>
      </p:grpSp>
    </p:spTree>
    <p:extLst>
      <p:ext uri="{BB962C8B-B14F-4D97-AF65-F5344CB8AC3E}">
        <p14:creationId xmlns:p14="http://schemas.microsoft.com/office/powerpoint/2010/main" xmlns="" val="2259454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58</a:t>
            </a:fld>
            <a:endParaRPr lang="en-US" dirty="0"/>
          </a:p>
        </p:txBody>
      </p:sp>
      <p:sp>
        <p:nvSpPr>
          <p:cNvPr id="2" name="TextBox 1">
            <a:extLst>
              <a:ext uri="{FF2B5EF4-FFF2-40B4-BE49-F238E27FC236}">
                <a16:creationId xmlns:a16="http://schemas.microsoft.com/office/drawing/2014/main" xmlns="" id="{675458D4-F283-FA60-EA02-CC36D9326CB6}"/>
              </a:ext>
            </a:extLst>
          </p:cNvPr>
          <p:cNvSpPr txBox="1"/>
          <p:nvPr/>
        </p:nvSpPr>
        <p:spPr>
          <a:xfrm>
            <a:off x="798653" y="226568"/>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(19)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22ACB5E5-6393-9F2A-A90E-0C4A714E4CC9}"/>
              </a:ext>
            </a:extLst>
          </p:cNvPr>
          <p:cNvSpPr txBox="1"/>
          <p:nvPr/>
        </p:nvSpPr>
        <p:spPr>
          <a:xfrm>
            <a:off x="695325" y="696889"/>
            <a:ext cx="8514936"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it-IT" sz="1800" dirty="0">
                <a:solidFill>
                  <a:srgbClr val="0099FF"/>
                </a:solidFill>
                <a:latin typeface="Calibri"/>
                <a:ea typeface="Calibri"/>
                <a:cs typeface="Calibri"/>
                <a:sym typeface="Calibri"/>
              </a:rPr>
              <a:t>  </a:t>
            </a:r>
            <a:r>
              <a:rPr lang="it-IT" sz="3200" b="1" dirty="0">
                <a:solidFill>
                  <a:schemeClr val="accent1"/>
                </a:solidFill>
                <a:latin typeface="+mj-lt"/>
                <a:ea typeface="+mj-ea"/>
                <a:cs typeface="+mj-cs"/>
                <a:sym typeface="Calibri"/>
              </a:rPr>
              <a:t>Tipuri de întrebări: dată calendaristică - exemplu </a:t>
            </a:r>
          </a:p>
        </p:txBody>
      </p:sp>
      <p:grpSp>
        <p:nvGrpSpPr>
          <p:cNvPr id="5" name="Group 4">
            <a:extLst>
              <a:ext uri="{FF2B5EF4-FFF2-40B4-BE49-F238E27FC236}">
                <a16:creationId xmlns:a16="http://schemas.microsoft.com/office/drawing/2014/main" xmlns="" id="{C7621052-A51A-2EF4-6473-793D907AAE68}"/>
              </a:ext>
            </a:extLst>
          </p:cNvPr>
          <p:cNvGrpSpPr/>
          <p:nvPr/>
        </p:nvGrpSpPr>
        <p:grpSpPr>
          <a:xfrm>
            <a:off x="358816" y="1281663"/>
            <a:ext cx="10949650" cy="5026539"/>
            <a:chOff x="553748" y="927241"/>
            <a:chExt cx="6075653" cy="3756795"/>
          </a:xfrm>
        </p:grpSpPr>
        <p:pic>
          <p:nvPicPr>
            <p:cNvPr id="6" name="Google Shape;876;p71">
              <a:extLst>
                <a:ext uri="{FF2B5EF4-FFF2-40B4-BE49-F238E27FC236}">
                  <a16:creationId xmlns:a16="http://schemas.microsoft.com/office/drawing/2014/main" xmlns="" id="{C5088ADC-0095-41EB-9C4E-73E142EC6D02}"/>
                </a:ext>
              </a:extLst>
            </p:cNvPr>
            <p:cNvPicPr preferRelativeResize="0"/>
            <p:nvPr/>
          </p:nvPicPr>
          <p:blipFill rotWithShape="1">
            <a:blip r:embed="rId3">
              <a:alphaModFix/>
            </a:blip>
            <a:srcRect/>
            <a:stretch/>
          </p:blipFill>
          <p:spPr>
            <a:xfrm>
              <a:off x="553748" y="927241"/>
              <a:ext cx="6075653" cy="3756795"/>
            </a:xfrm>
            <a:prstGeom prst="rect">
              <a:avLst/>
            </a:prstGeom>
            <a:noFill/>
            <a:ln>
              <a:noFill/>
            </a:ln>
          </p:spPr>
        </p:pic>
        <p:pic>
          <p:nvPicPr>
            <p:cNvPr id="7" name="Google Shape;881;p71">
              <a:extLst>
                <a:ext uri="{FF2B5EF4-FFF2-40B4-BE49-F238E27FC236}">
                  <a16:creationId xmlns:a16="http://schemas.microsoft.com/office/drawing/2014/main" xmlns="" id="{FDE80D56-2254-A716-3BD0-86AAEF7599AB}"/>
                </a:ext>
              </a:extLst>
            </p:cNvPr>
            <p:cNvPicPr preferRelativeResize="0"/>
            <p:nvPr/>
          </p:nvPicPr>
          <p:blipFill rotWithShape="1">
            <a:blip r:embed="rId4">
              <a:alphaModFix/>
            </a:blip>
            <a:srcRect t="-1134" b="27965"/>
            <a:stretch/>
          </p:blipFill>
          <p:spPr>
            <a:xfrm>
              <a:off x="1079575" y="1193213"/>
              <a:ext cx="5023974" cy="2757074"/>
            </a:xfrm>
            <a:prstGeom prst="rect">
              <a:avLst/>
            </a:prstGeom>
            <a:noFill/>
            <a:ln>
              <a:noFill/>
            </a:ln>
          </p:spPr>
        </p:pic>
      </p:grpSp>
      <p:sp>
        <p:nvSpPr>
          <p:cNvPr id="3" name="Footer Placeholder 2">
            <a:extLst>
              <a:ext uri="{FF2B5EF4-FFF2-40B4-BE49-F238E27FC236}">
                <a16:creationId xmlns:a16="http://schemas.microsoft.com/office/drawing/2014/main" xmlns="" id="{B4DFB70B-1C8D-1601-9827-FCA2822EFBE7}"/>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038831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59</a:t>
            </a:fld>
            <a:endParaRPr lang="en-US" dirty="0"/>
          </a:p>
        </p:txBody>
      </p:sp>
      <p:sp>
        <p:nvSpPr>
          <p:cNvPr id="3" name="TextBox 2">
            <a:extLst>
              <a:ext uri="{FF2B5EF4-FFF2-40B4-BE49-F238E27FC236}">
                <a16:creationId xmlns:a16="http://schemas.microsoft.com/office/drawing/2014/main" xmlns="" id="{18C0BD0C-E10E-1663-E0A5-D8EC5DBFC438}"/>
              </a:ext>
            </a:extLst>
          </p:cNvPr>
          <p:cNvSpPr txBox="1"/>
          <p:nvPr/>
        </p:nvSpPr>
        <p:spPr>
          <a:xfrm>
            <a:off x="1333982" y="1285572"/>
            <a:ext cx="6094070" cy="584775"/>
          </a:xfrm>
          <a:prstGeom prst="rect">
            <a:avLst/>
          </a:prstGeom>
          <a:noFill/>
        </p:spPr>
        <p:txBody>
          <a:bodyPr wrap="square">
            <a:spAutoFit/>
          </a:bodyPr>
          <a:lstStyle/>
          <a:p>
            <a:r>
              <a:rPr lang="en-US" sz="3200" b="1" dirty="0" err="1">
                <a:solidFill>
                  <a:schemeClr val="accent1"/>
                </a:solidFill>
                <a:latin typeface="+mj-lt"/>
                <a:ea typeface="+mj-ea"/>
                <a:cs typeface="+mj-cs"/>
                <a:sym typeface="Calibri"/>
              </a:rPr>
              <a:t>Tipuri</a:t>
            </a:r>
            <a:r>
              <a:rPr lang="en-US" sz="3200" b="1" dirty="0">
                <a:solidFill>
                  <a:schemeClr val="accent1"/>
                </a:solidFill>
                <a:latin typeface="+mj-lt"/>
                <a:ea typeface="+mj-ea"/>
                <a:cs typeface="+mj-cs"/>
                <a:sym typeface="Calibri"/>
              </a:rPr>
              <a:t> de </a:t>
            </a:r>
            <a:r>
              <a:rPr lang="en-US" sz="3200" b="1" dirty="0" err="1">
                <a:solidFill>
                  <a:schemeClr val="accent1"/>
                </a:solidFill>
                <a:latin typeface="+mj-lt"/>
                <a:ea typeface="+mj-ea"/>
                <a:cs typeface="+mj-cs"/>
                <a:sym typeface="Calibri"/>
              </a:rPr>
              <a:t>întrebări</a:t>
            </a:r>
            <a:r>
              <a:rPr lang="en-US" sz="3200" b="1" dirty="0">
                <a:solidFill>
                  <a:schemeClr val="accent1"/>
                </a:solidFill>
                <a:latin typeface="+mj-lt"/>
                <a:ea typeface="+mj-ea"/>
                <a:cs typeface="+mj-cs"/>
                <a:sym typeface="Calibri"/>
              </a:rPr>
              <a:t>: CNP - </a:t>
            </a:r>
            <a:r>
              <a:rPr lang="en-US" sz="3200" b="1" dirty="0" err="1">
                <a:solidFill>
                  <a:schemeClr val="accent1"/>
                </a:solidFill>
                <a:latin typeface="+mj-lt"/>
                <a:ea typeface="+mj-ea"/>
                <a:cs typeface="+mj-cs"/>
                <a:sym typeface="Calibri"/>
              </a:rPr>
              <a:t>exemplu</a:t>
            </a:r>
            <a:endParaRPr lang="en-US" sz="3200" b="1" dirty="0">
              <a:solidFill>
                <a:schemeClr val="accent1"/>
              </a:solidFill>
              <a:latin typeface="+mj-lt"/>
              <a:ea typeface="+mj-ea"/>
              <a:cs typeface="+mj-cs"/>
              <a:sym typeface="Calibri"/>
            </a:endParaRPr>
          </a:p>
        </p:txBody>
      </p:sp>
      <p:sp>
        <p:nvSpPr>
          <p:cNvPr id="5" name="TextBox 4">
            <a:extLst>
              <a:ext uri="{FF2B5EF4-FFF2-40B4-BE49-F238E27FC236}">
                <a16:creationId xmlns:a16="http://schemas.microsoft.com/office/drawing/2014/main" xmlns="" id="{7A09225F-873F-89DC-9CF1-CF3FD016202B}"/>
              </a:ext>
            </a:extLst>
          </p:cNvPr>
          <p:cNvSpPr txBox="1"/>
          <p:nvPr/>
        </p:nvSpPr>
        <p:spPr>
          <a:xfrm>
            <a:off x="1179653" y="700797"/>
            <a:ext cx="6784904" cy="584775"/>
          </a:xfrm>
          <a:prstGeom prst="rect">
            <a:avLst/>
          </a:prstGeom>
          <a:noFill/>
        </p:spPr>
        <p:txBody>
          <a:bodyPr wrap="square">
            <a:spAutoFit/>
          </a:bodyPr>
          <a:lstStyle/>
          <a:p>
            <a:r>
              <a:rPr lang="en-US" sz="3200" b="1" dirty="0">
                <a:solidFill>
                  <a:schemeClr val="accent1"/>
                </a:solidFill>
                <a:latin typeface="+mj-lt"/>
                <a:ea typeface="+mj-ea"/>
                <a:cs typeface="+mj-cs"/>
              </a:rPr>
              <a:t> 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(20)    </a:t>
            </a:r>
          </a:p>
        </p:txBody>
      </p:sp>
      <p:sp>
        <p:nvSpPr>
          <p:cNvPr id="7" name="Google Shape;914;p73">
            <a:extLst>
              <a:ext uri="{FF2B5EF4-FFF2-40B4-BE49-F238E27FC236}">
                <a16:creationId xmlns:a16="http://schemas.microsoft.com/office/drawing/2014/main" xmlns="" id="{80123636-82D7-6EA6-4D83-AE440C99DC38}"/>
              </a:ext>
            </a:extLst>
          </p:cNvPr>
          <p:cNvSpPr/>
          <p:nvPr/>
        </p:nvSpPr>
        <p:spPr>
          <a:xfrm flipH="1">
            <a:off x="9062977" y="1870347"/>
            <a:ext cx="2431316"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CNP </a:t>
            </a:r>
            <a:r>
              <a:rPr lang="en-US" sz="1600" dirty="0" err="1">
                <a:solidFill>
                  <a:schemeClr val="dk1"/>
                </a:solidFill>
                <a:latin typeface="Calibri"/>
                <a:ea typeface="Calibri"/>
                <a:cs typeface="Calibri"/>
                <a:sym typeface="Calibri"/>
              </a:rPr>
              <a:t>este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compus</a:t>
            </a:r>
            <a:r>
              <a:rPr lang="en-US" sz="1600" dirty="0">
                <a:solidFill>
                  <a:schemeClr val="dk1"/>
                </a:solidFill>
                <a:latin typeface="Calibri"/>
                <a:ea typeface="Calibri"/>
                <a:cs typeface="Calibri"/>
                <a:sym typeface="Calibri"/>
              </a:rPr>
              <a:t> din 13 </a:t>
            </a:r>
            <a:r>
              <a:rPr lang="en-US" sz="1600" dirty="0" err="1">
                <a:solidFill>
                  <a:schemeClr val="dk1"/>
                </a:solidFill>
                <a:latin typeface="Calibri"/>
                <a:ea typeface="Calibri"/>
                <a:cs typeface="Calibri"/>
                <a:sym typeface="Calibri"/>
              </a:rPr>
              <a:t>cifre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și</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validat</a:t>
            </a:r>
            <a:r>
              <a:rPr lang="en-US" sz="1600" dirty="0">
                <a:solidFill>
                  <a:schemeClr val="dk1"/>
                </a:solidFill>
                <a:latin typeface="Calibri"/>
                <a:ea typeface="Calibri"/>
                <a:cs typeface="Calibri"/>
                <a:sym typeface="Calibri"/>
              </a:rPr>
              <a:t> conform </a:t>
            </a:r>
            <a:r>
              <a:rPr lang="en-US" sz="1600" dirty="0" err="1">
                <a:solidFill>
                  <a:schemeClr val="dk1"/>
                </a:solidFill>
                <a:latin typeface="Calibri"/>
                <a:ea typeface="Calibri"/>
                <a:cs typeface="Calibri"/>
                <a:sym typeface="Calibri"/>
              </a:rPr>
              <a:t>condițiilor</a:t>
            </a:r>
            <a:r>
              <a:rPr lang="en-US" sz="1600" dirty="0">
                <a:solidFill>
                  <a:schemeClr val="dk1"/>
                </a:solidFill>
                <a:latin typeface="Calibri"/>
                <a:ea typeface="Calibri"/>
                <a:cs typeface="Calibri"/>
                <a:sym typeface="Calibri"/>
              </a:rPr>
              <a:t> INS:</a:t>
            </a:r>
            <a:endParaRPr sz="1600" dirty="0"/>
          </a:p>
          <a:p>
            <a:pPr marL="285750" marR="0" lvl="0" indent="-285750" algn="l" rtl="0">
              <a:spcBef>
                <a:spcPts val="0"/>
              </a:spcBef>
              <a:spcAft>
                <a:spcPts val="0"/>
              </a:spcAft>
              <a:buClr>
                <a:schemeClr val="dk1"/>
              </a:buClr>
              <a:buSzPts val="1400"/>
              <a:buFont typeface="Noto Sans Symbols"/>
              <a:buChar char="−"/>
            </a:pPr>
            <a:r>
              <a:rPr lang="en-US" sz="1600" dirty="0" err="1">
                <a:solidFill>
                  <a:schemeClr val="dk1"/>
                </a:solidFill>
                <a:latin typeface="Calibri"/>
                <a:ea typeface="Calibri"/>
                <a:cs typeface="Calibri"/>
                <a:sym typeface="Calibri"/>
              </a:rPr>
              <a:t>Primele</a:t>
            </a:r>
            <a:r>
              <a:rPr lang="en-US" sz="1600" dirty="0">
                <a:solidFill>
                  <a:schemeClr val="dk1"/>
                </a:solidFill>
                <a:latin typeface="Calibri"/>
                <a:ea typeface="Calibri"/>
                <a:cs typeface="Calibri"/>
                <a:sym typeface="Calibri"/>
              </a:rPr>
              <a:t> 7 </a:t>
            </a:r>
            <a:r>
              <a:rPr lang="en-US" sz="1600" dirty="0" err="1">
                <a:solidFill>
                  <a:schemeClr val="dk1"/>
                </a:solidFill>
                <a:latin typeface="Calibri"/>
                <a:ea typeface="Calibri"/>
                <a:cs typeface="Calibri"/>
                <a:sym typeface="Calibri"/>
              </a:rPr>
              <a:t>cifre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reprezintă</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sexul,anul</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nașterii</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luna</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nașterii</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ziua</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nașterii</a:t>
            </a:r>
            <a:endParaRPr sz="1600" dirty="0"/>
          </a:p>
          <a:p>
            <a:pPr marL="285750" marR="0" lvl="0" indent="-285750" algn="l" rtl="0">
              <a:spcBef>
                <a:spcPts val="0"/>
              </a:spcBef>
              <a:spcAft>
                <a:spcPts val="0"/>
              </a:spcAft>
              <a:buClr>
                <a:schemeClr val="dk1"/>
              </a:buClr>
              <a:buSzPts val="1400"/>
              <a:buFont typeface="Noto Sans Symbols"/>
              <a:buChar char="−"/>
            </a:pPr>
            <a:r>
              <a:rPr lang="en-US" sz="1600" dirty="0">
                <a:solidFill>
                  <a:schemeClr val="dk1"/>
                </a:solidFill>
                <a:latin typeface="Calibri"/>
                <a:ea typeface="Calibri"/>
                <a:cs typeface="Calibri"/>
                <a:sym typeface="Calibri"/>
              </a:rPr>
              <a:t>Ultima </a:t>
            </a:r>
            <a:r>
              <a:rPr lang="en-US" sz="1600" dirty="0" err="1">
                <a:solidFill>
                  <a:schemeClr val="dk1"/>
                </a:solidFill>
                <a:latin typeface="Calibri"/>
                <a:ea typeface="Calibri"/>
                <a:cs typeface="Calibri"/>
                <a:sym typeface="Calibri"/>
              </a:rPr>
              <a:t>cifră</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este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cifra</a:t>
            </a:r>
            <a:r>
              <a:rPr lang="en-US" sz="1600" dirty="0">
                <a:solidFill>
                  <a:schemeClr val="dk1"/>
                </a:solidFill>
                <a:latin typeface="Calibri"/>
                <a:ea typeface="Calibri"/>
                <a:cs typeface="Calibri"/>
                <a:sym typeface="Calibri"/>
              </a:rPr>
              <a:t> de control</a:t>
            </a:r>
          </a:p>
          <a:p>
            <a:pPr marL="285750" marR="0" lvl="0" indent="-285750" algn="l" rtl="0">
              <a:spcBef>
                <a:spcPts val="0"/>
              </a:spcBef>
              <a:spcAft>
                <a:spcPts val="0"/>
              </a:spcAft>
              <a:buClr>
                <a:schemeClr val="dk1"/>
              </a:buClr>
              <a:buSzPts val="1400"/>
              <a:buFont typeface="Noto Sans Symbols"/>
              <a:buChar char="−"/>
            </a:pP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dirty="0" err="1">
                <a:solidFill>
                  <a:schemeClr val="dk1"/>
                </a:solidFill>
                <a:latin typeface="Calibri"/>
                <a:ea typeface="Calibri"/>
                <a:cs typeface="Calibri"/>
                <a:sym typeface="Calibri"/>
              </a:rPr>
              <a:t>Atenție</a:t>
            </a:r>
            <a:r>
              <a:rPr lang="en-US" sz="1600" dirty="0">
                <a:solidFill>
                  <a:schemeClr val="dk1"/>
                </a:solidFill>
                <a:latin typeface="Calibri"/>
                <a:ea typeface="Calibri"/>
                <a:cs typeface="Calibri"/>
                <a:sym typeface="Calibri"/>
              </a:rPr>
              <a:t> la </a:t>
            </a:r>
            <a:r>
              <a:rPr lang="en-US" sz="1600" dirty="0" err="1">
                <a:solidFill>
                  <a:schemeClr val="dk1"/>
                </a:solidFill>
                <a:latin typeface="Calibri"/>
                <a:ea typeface="Calibri"/>
                <a:cs typeface="Calibri"/>
                <a:sym typeface="Calibri"/>
              </a:rPr>
              <a:t>introducerea</a:t>
            </a:r>
            <a:r>
              <a:rPr lang="en-US" sz="1600" dirty="0">
                <a:solidFill>
                  <a:schemeClr val="dk1"/>
                </a:solidFill>
                <a:latin typeface="Calibri"/>
                <a:ea typeface="Calibri"/>
                <a:cs typeface="Calibri"/>
                <a:sym typeface="Calibri"/>
              </a:rPr>
              <a:t> CNP, </a:t>
            </a:r>
            <a:r>
              <a:rPr lang="en-US" sz="1600" dirty="0" err="1">
                <a:solidFill>
                  <a:schemeClr val="dk1"/>
                </a:solidFill>
                <a:latin typeface="Calibri"/>
                <a:ea typeface="Calibri"/>
                <a:cs typeface="Calibri"/>
                <a:sym typeface="Calibri"/>
              </a:rPr>
              <a:t>aplicația</a:t>
            </a:r>
            <a:r>
              <a:rPr lang="en-US" sz="1600" dirty="0">
                <a:solidFill>
                  <a:schemeClr val="dk1"/>
                </a:solidFill>
                <a:latin typeface="Calibri"/>
                <a:ea typeface="Calibri"/>
                <a:cs typeface="Calibri"/>
                <a:sym typeface="Calibri"/>
              </a:rPr>
              <a:t> nu </a:t>
            </a:r>
            <a:r>
              <a:rPr lang="en-US" sz="1600" dirty="0" err="1">
                <a:solidFill>
                  <a:schemeClr val="dk1"/>
                </a:solidFill>
                <a:latin typeface="Calibri"/>
                <a:ea typeface="Calibri"/>
                <a:cs typeface="Calibri"/>
                <a:sym typeface="Calibri"/>
              </a:rPr>
              <a:t>permite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trecerea</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mai</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departe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fără</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introducerea</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unui</a:t>
            </a:r>
            <a:r>
              <a:rPr lang="en-US" sz="1600" dirty="0">
                <a:solidFill>
                  <a:schemeClr val="dk1"/>
                </a:solidFill>
                <a:latin typeface="Calibri"/>
                <a:ea typeface="Calibri"/>
                <a:cs typeface="Calibri"/>
                <a:sym typeface="Calibri"/>
              </a:rPr>
              <a:t> CNP valid, </a:t>
            </a:r>
            <a:r>
              <a:rPr lang="en-US" sz="1600" dirty="0" err="1">
                <a:solidFill>
                  <a:schemeClr val="dk1"/>
                </a:solidFill>
                <a:latin typeface="Calibri"/>
                <a:ea typeface="Calibri"/>
                <a:cs typeface="Calibri"/>
                <a:sym typeface="Calibri"/>
              </a:rPr>
              <a:t>corect</a:t>
            </a:r>
            <a:r>
              <a:rPr lang="en-US" sz="1600" dirty="0">
                <a:solidFill>
                  <a:schemeClr val="dk1"/>
                </a:solidFill>
                <a:latin typeface="Calibri"/>
                <a:ea typeface="Calibri"/>
                <a:cs typeface="Calibri"/>
                <a:sym typeface="Calibri"/>
              </a:rPr>
              <a:t>.</a:t>
            </a:r>
            <a:endParaRPr sz="1600" b="1" dirty="0">
              <a:solidFill>
                <a:schemeClr val="dk1"/>
              </a:solidFill>
              <a:latin typeface="Calibri"/>
              <a:ea typeface="Calibri"/>
              <a:cs typeface="Calibri"/>
              <a:sym typeface="Calibri"/>
            </a:endParaRPr>
          </a:p>
        </p:txBody>
      </p:sp>
      <p:grpSp>
        <p:nvGrpSpPr>
          <p:cNvPr id="8" name="Group 7">
            <a:extLst>
              <a:ext uri="{FF2B5EF4-FFF2-40B4-BE49-F238E27FC236}">
                <a16:creationId xmlns:a16="http://schemas.microsoft.com/office/drawing/2014/main" xmlns="" id="{24E8F26B-2706-B596-5131-7A1D04445803}"/>
              </a:ext>
            </a:extLst>
          </p:cNvPr>
          <p:cNvGrpSpPr/>
          <p:nvPr/>
        </p:nvGrpSpPr>
        <p:grpSpPr>
          <a:xfrm>
            <a:off x="471638" y="1870347"/>
            <a:ext cx="8417719" cy="4437856"/>
            <a:chOff x="553748" y="927241"/>
            <a:chExt cx="6075653" cy="3756795"/>
          </a:xfrm>
        </p:grpSpPr>
        <p:pic>
          <p:nvPicPr>
            <p:cNvPr id="11" name="Google Shape;910;p73">
              <a:extLst>
                <a:ext uri="{FF2B5EF4-FFF2-40B4-BE49-F238E27FC236}">
                  <a16:creationId xmlns:a16="http://schemas.microsoft.com/office/drawing/2014/main" xmlns="" id="{B2486AD4-60BE-6D88-EE97-7EFBC27B1761}"/>
                </a:ext>
              </a:extLst>
            </p:cNvPr>
            <p:cNvPicPr preferRelativeResize="0"/>
            <p:nvPr/>
          </p:nvPicPr>
          <p:blipFill rotWithShape="1">
            <a:blip r:embed="rId3">
              <a:alphaModFix/>
            </a:blip>
            <a:srcRect/>
            <a:stretch/>
          </p:blipFill>
          <p:spPr>
            <a:xfrm>
              <a:off x="553748" y="927241"/>
              <a:ext cx="6075653" cy="3756795"/>
            </a:xfrm>
            <a:prstGeom prst="rect">
              <a:avLst/>
            </a:prstGeom>
            <a:noFill/>
            <a:ln>
              <a:noFill/>
            </a:ln>
          </p:spPr>
        </p:pic>
        <p:pic>
          <p:nvPicPr>
            <p:cNvPr id="13" name="Google Shape;916;p73">
              <a:extLst>
                <a:ext uri="{FF2B5EF4-FFF2-40B4-BE49-F238E27FC236}">
                  <a16:creationId xmlns:a16="http://schemas.microsoft.com/office/drawing/2014/main" xmlns="" id="{1B9C132A-225A-353C-7B26-78486D567C23}"/>
                </a:ext>
              </a:extLst>
            </p:cNvPr>
            <p:cNvPicPr preferRelativeResize="0"/>
            <p:nvPr/>
          </p:nvPicPr>
          <p:blipFill rotWithShape="1">
            <a:blip r:embed="rId4">
              <a:alphaModFix/>
            </a:blip>
            <a:srcRect b="21222"/>
            <a:stretch/>
          </p:blipFill>
          <p:spPr>
            <a:xfrm>
              <a:off x="1128119" y="1238650"/>
              <a:ext cx="4934548" cy="2915551"/>
            </a:xfrm>
            <a:prstGeom prst="rect">
              <a:avLst/>
            </a:prstGeom>
            <a:noFill/>
            <a:ln>
              <a:noFill/>
            </a:ln>
          </p:spPr>
        </p:pic>
      </p:grpSp>
      <p:sp>
        <p:nvSpPr>
          <p:cNvPr id="2" name="Footer Placeholder 1">
            <a:extLst>
              <a:ext uri="{FF2B5EF4-FFF2-40B4-BE49-F238E27FC236}">
                <a16:creationId xmlns:a16="http://schemas.microsoft.com/office/drawing/2014/main" xmlns="" id="{96409CF5-6917-64E7-51C6-38F602B0B8FE}"/>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58291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01. Introducere (</a:t>
            </a:r>
            <a:r>
              <a:rPr lang="en-US" dirty="0"/>
              <a:t>3</a:t>
            </a:r>
            <a:r>
              <a:rPr lang="ro-RO" dirty="0"/>
              <a:t>)</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291548" y="1166304"/>
            <a:ext cx="11661913" cy="5070983"/>
          </a:xfrm>
        </p:spPr>
        <p:txBody>
          <a:bodyPr>
            <a:normAutofit fontScale="85000" lnSpcReduction="20000"/>
          </a:bodyPr>
          <a:lstStyle/>
          <a:p>
            <a:endParaRPr lang="en-US" dirty="0"/>
          </a:p>
          <a:p>
            <a:endParaRPr lang="en-US" dirty="0"/>
          </a:p>
          <a:p>
            <a:pPr marL="0" algn="just">
              <a:spcBef>
                <a:spcPts val="600"/>
              </a:spcBef>
            </a:pPr>
            <a:r>
              <a:rPr lang="en-US" b="1" dirty="0" err="1"/>
              <a:t>Observatorul</a:t>
            </a:r>
            <a:r>
              <a:rPr lang="en-US" b="1" dirty="0"/>
              <a:t> </a:t>
            </a:r>
            <a:r>
              <a:rPr lang="en-US" b="1" dirty="0" err="1"/>
              <a:t>Copilului</a:t>
            </a:r>
            <a:r>
              <a:rPr lang="en-US" b="1" dirty="0"/>
              <a:t> </a:t>
            </a:r>
            <a:r>
              <a:rPr lang="en-US" dirty="0" err="1"/>
              <a:t>este</a:t>
            </a:r>
            <a:r>
              <a:rPr lang="en-US" dirty="0"/>
              <a:t> </a:t>
            </a:r>
            <a:r>
              <a:rPr lang="ro-RO" dirty="0"/>
              <a:t>modulul în cadrul sistemului informatic prin intermediul căruia </a:t>
            </a:r>
            <a:r>
              <a:rPr lang="ro-RO" dirty="0" err="1"/>
              <a:t>autorităţile</a:t>
            </a:r>
            <a:r>
              <a:rPr lang="ro-RO" dirty="0"/>
              <a:t> </a:t>
            </a:r>
            <a:r>
              <a:rPr lang="ro-RO" dirty="0" err="1"/>
              <a:t>administraţiei</a:t>
            </a:r>
            <a:r>
              <a:rPr lang="ro-RO" dirty="0"/>
              <a:t> publice locale  înregistrează copiii </a:t>
            </a:r>
            <a:r>
              <a:rPr lang="ro-RO" dirty="0" err="1"/>
              <a:t>aflaţi</a:t>
            </a:r>
            <a:r>
              <a:rPr lang="ro-RO" dirty="0"/>
              <a:t> în </a:t>
            </a:r>
            <a:r>
              <a:rPr lang="ro-RO" dirty="0" err="1"/>
              <a:t>situaţie</a:t>
            </a:r>
            <a:r>
              <a:rPr lang="ro-RO" dirty="0"/>
              <a:t> de risc.</a:t>
            </a:r>
          </a:p>
          <a:p>
            <a:pPr marL="0" algn="just">
              <a:spcBef>
                <a:spcPts val="600"/>
              </a:spcBef>
            </a:pPr>
            <a:r>
              <a:rPr lang="ro-RO" dirty="0"/>
              <a:t>Acest modul a fost dezvoltat de UNICEF, soluția informatică fiind testata și validata în perioada 2014 până în prezent, în cadrul unor proiecte pilot derulate în 8 județe</a:t>
            </a:r>
            <a:r>
              <a:rPr lang="en-US" dirty="0"/>
              <a:t> (Bac</a:t>
            </a:r>
            <a:r>
              <a:rPr lang="ro-RO" dirty="0"/>
              <a:t>ă</a:t>
            </a:r>
            <a:r>
              <a:rPr lang="en-US" dirty="0"/>
              <a:t>u</a:t>
            </a:r>
            <a:r>
              <a:rPr lang="ro-RO" dirty="0"/>
              <a:t>, Botoșani, Buzău, Iași, Neamț, Suceava, Vas</a:t>
            </a:r>
            <a:r>
              <a:rPr lang="en-US" dirty="0"/>
              <a:t>l</a:t>
            </a:r>
            <a:r>
              <a:rPr lang="ro-RO" dirty="0"/>
              <a:t>ui, Vrancea</a:t>
            </a:r>
            <a:r>
              <a:rPr lang="en-US" dirty="0"/>
              <a:t>)</a:t>
            </a:r>
            <a:r>
              <a:rPr lang="ro-RO" dirty="0"/>
              <a:t> și m</a:t>
            </a:r>
            <a:r>
              <a:rPr lang="en-US" dirty="0"/>
              <a:t>u</a:t>
            </a:r>
            <a:r>
              <a:rPr lang="ro-RO" dirty="0"/>
              <a:t>n</a:t>
            </a:r>
            <a:r>
              <a:rPr lang="en-US" dirty="0"/>
              <a:t>i</a:t>
            </a:r>
            <a:r>
              <a:rPr lang="ro-RO" dirty="0"/>
              <a:t>c</a:t>
            </a:r>
            <a:r>
              <a:rPr lang="en-US" dirty="0"/>
              <a:t>i</a:t>
            </a:r>
            <a:r>
              <a:rPr lang="ro-RO" dirty="0" err="1"/>
              <a:t>piul</a:t>
            </a:r>
            <a:r>
              <a:rPr lang="ro-RO" dirty="0"/>
              <a:t> Brașov.</a:t>
            </a:r>
            <a:endParaRPr lang="en-US" dirty="0"/>
          </a:p>
          <a:p>
            <a:pPr marL="0" marR="0" algn="just">
              <a:spcBef>
                <a:spcPts val="600"/>
              </a:spcBef>
              <a:spcAft>
                <a:spcPts val="0"/>
              </a:spcAft>
            </a:pPr>
            <a:r>
              <a:rPr lang="ro-RO" dirty="0"/>
              <a:t>.</a:t>
            </a:r>
            <a:r>
              <a:rPr lang="en-US" dirty="0"/>
              <a:t>E</a:t>
            </a:r>
            <a:r>
              <a:rPr lang="ro-RO" dirty="0" err="1"/>
              <a:t>ste</a:t>
            </a:r>
            <a:r>
              <a:rPr lang="ro-RO" dirty="0"/>
              <a:t> în proprietatea ANPDCA și va fi extinsa la nivel național, devenind astfel o componenta (independentă, la nivel software) a sistemului informatic SINA</a:t>
            </a:r>
            <a:r>
              <a:rPr lang="en-US" dirty="0"/>
              <a:t>. </a:t>
            </a:r>
          </a:p>
          <a:p>
            <a:pPr marL="0" marR="0" algn="just">
              <a:spcBef>
                <a:spcPts val="600"/>
              </a:spcBef>
              <a:spcAft>
                <a:spcPts val="0"/>
              </a:spcAft>
            </a:pPr>
            <a:endParaRPr lang="en-US" dirty="0"/>
          </a:p>
          <a:p>
            <a:pPr marL="0" marR="0" algn="just">
              <a:spcBef>
                <a:spcPts val="600"/>
              </a:spcBef>
              <a:spcAft>
                <a:spcPts val="0"/>
              </a:spcAft>
            </a:pPr>
            <a:r>
              <a:rPr lang="en-US" dirty="0"/>
              <a:t>Solutia informatica are 2 </a:t>
            </a:r>
            <a:r>
              <a:rPr lang="en-US" dirty="0" err="1"/>
              <a:t>componente</a:t>
            </a:r>
            <a:r>
              <a:rPr lang="en-US" dirty="0"/>
              <a:t>, </a:t>
            </a:r>
            <a:r>
              <a:rPr lang="en-US" dirty="0" err="1"/>
              <a:t>dezvoltarea</a:t>
            </a:r>
            <a:r>
              <a:rPr lang="en-US" dirty="0"/>
              <a:t> </a:t>
            </a:r>
            <a:r>
              <a:rPr lang="en-US" dirty="0" err="1"/>
              <a:t>acestora</a:t>
            </a:r>
            <a:r>
              <a:rPr lang="en-US" dirty="0"/>
              <a:t> </a:t>
            </a:r>
            <a:r>
              <a:rPr lang="en-US" dirty="0" err="1"/>
              <a:t>fiind</a:t>
            </a:r>
            <a:r>
              <a:rPr lang="en-US" dirty="0"/>
              <a:t> </a:t>
            </a:r>
            <a:r>
              <a:rPr lang="en-US" dirty="0" err="1"/>
              <a:t>bazata</a:t>
            </a:r>
            <a:r>
              <a:rPr lang="en-US" dirty="0"/>
              <a:t> pe </a:t>
            </a:r>
            <a:r>
              <a:rPr lang="en-US" dirty="0" err="1"/>
              <a:t>legislatia</a:t>
            </a:r>
            <a:r>
              <a:rPr lang="en-US" dirty="0"/>
              <a:t> </a:t>
            </a:r>
            <a:r>
              <a:rPr lang="en-US" dirty="0" err="1"/>
              <a:t>si</a:t>
            </a:r>
            <a:r>
              <a:rPr lang="en-US" dirty="0"/>
              <a:t> </a:t>
            </a:r>
            <a:r>
              <a:rPr lang="en-US" dirty="0" err="1"/>
              <a:t>metodologiile</a:t>
            </a:r>
            <a:r>
              <a:rPr lang="en-US" dirty="0"/>
              <a:t> in </a:t>
            </a:r>
            <a:r>
              <a:rPr lang="en-US" dirty="0" err="1"/>
              <a:t>vigoare</a:t>
            </a:r>
            <a:r>
              <a:rPr lang="en-US" dirty="0"/>
              <a:t>:</a:t>
            </a:r>
          </a:p>
          <a:p>
            <a:r>
              <a:rPr lang="ro-RO" dirty="0"/>
              <a:t>O aplicație mobilă Observatorul Copilului</a:t>
            </a:r>
          </a:p>
          <a:p>
            <a:r>
              <a:rPr lang="ro-RO" dirty="0"/>
              <a:t>O platformă web Observatorul Copilului</a:t>
            </a:r>
            <a:endParaRPr lang="en-US" dirty="0"/>
          </a:p>
          <a:p>
            <a:endParaRPr lang="en-US" dirty="0"/>
          </a:p>
          <a:p>
            <a:pPr algn="just"/>
            <a:r>
              <a:rPr lang="en-US" b="1" dirty="0"/>
              <a:t>Solutia </a:t>
            </a:r>
            <a:r>
              <a:rPr lang="ro-RO" b="1" dirty="0"/>
              <a:t>informatică</a:t>
            </a:r>
            <a:r>
              <a:rPr lang="en-US" dirty="0"/>
              <a:t> </a:t>
            </a:r>
            <a:r>
              <a:rPr lang="en-US" b="1" dirty="0" err="1"/>
              <a:t>este</a:t>
            </a:r>
            <a:r>
              <a:rPr lang="en-US" b="1" dirty="0"/>
              <a:t> un </a:t>
            </a:r>
            <a:r>
              <a:rPr lang="en-US" b="1" u="sng" dirty="0"/>
              <a:t>instrument</a:t>
            </a:r>
            <a:r>
              <a:rPr lang="en-US" b="1" dirty="0"/>
              <a:t> care </a:t>
            </a:r>
            <a:r>
              <a:rPr lang="en-US" b="1" dirty="0" err="1"/>
              <a:t>poate</a:t>
            </a:r>
            <a:r>
              <a:rPr lang="en-US" b="1" dirty="0"/>
              <a:t> </a:t>
            </a:r>
            <a:r>
              <a:rPr lang="en-US" b="1" dirty="0" err="1"/>
              <a:t>contribui</a:t>
            </a:r>
            <a:r>
              <a:rPr lang="en-US" b="1" dirty="0"/>
              <a:t> la </a:t>
            </a:r>
            <a:r>
              <a:rPr lang="en-US" b="1" dirty="0" err="1"/>
              <a:t>incluziunea</a:t>
            </a:r>
            <a:r>
              <a:rPr lang="en-US" b="1" dirty="0"/>
              <a:t> </a:t>
            </a:r>
            <a:r>
              <a:rPr lang="en-US" b="1" dirty="0" err="1"/>
              <a:t>socială</a:t>
            </a:r>
            <a:r>
              <a:rPr lang="en-US" b="1" dirty="0"/>
              <a:t> a </a:t>
            </a:r>
            <a:r>
              <a:rPr lang="en-US" b="1" dirty="0" err="1"/>
              <a:t>tuturor</a:t>
            </a:r>
            <a:r>
              <a:rPr lang="en-US" b="1" dirty="0"/>
              <a:t> </a:t>
            </a:r>
            <a:r>
              <a:rPr lang="en-US" b="1" dirty="0" err="1"/>
              <a:t>copiilor</a:t>
            </a:r>
            <a:r>
              <a:rPr lang="en-US" b="1" dirty="0"/>
              <a:t> </a:t>
            </a:r>
            <a:r>
              <a:rPr lang="en-US" b="1" dirty="0" err="1"/>
              <a:t>și</a:t>
            </a:r>
            <a:r>
              <a:rPr lang="en-US" b="1" dirty="0"/>
              <a:t> </a:t>
            </a:r>
            <a:r>
              <a:rPr lang="en-US" b="1" dirty="0" err="1"/>
              <a:t>adolescenților</a:t>
            </a:r>
            <a:r>
              <a:rPr lang="en-US" b="1" dirty="0"/>
              <a:t>, </a:t>
            </a:r>
            <a:r>
              <a:rPr lang="en-US" b="1" dirty="0" err="1"/>
              <a:t>în</a:t>
            </a:r>
            <a:r>
              <a:rPr lang="en-US" b="1" dirty="0"/>
              <a:t> special a </a:t>
            </a:r>
            <a:r>
              <a:rPr lang="en-US" b="1" dirty="0" err="1"/>
              <a:t>celor</a:t>
            </a:r>
            <a:r>
              <a:rPr lang="en-US" b="1" dirty="0"/>
              <a:t> </a:t>
            </a:r>
            <a:r>
              <a:rPr lang="en-US" b="1" dirty="0" err="1"/>
              <a:t>mai</a:t>
            </a:r>
            <a:r>
              <a:rPr lang="en-US" b="1" dirty="0"/>
              <a:t> </a:t>
            </a:r>
            <a:r>
              <a:rPr lang="en-US" b="1" dirty="0" err="1"/>
              <a:t>vulnerabili</a:t>
            </a:r>
            <a:r>
              <a:rPr lang="en-US" b="1" dirty="0"/>
              <a:t>, </a:t>
            </a:r>
            <a:r>
              <a:rPr lang="en-US" b="1" dirty="0" err="1"/>
              <a:t>prin</a:t>
            </a:r>
            <a:r>
              <a:rPr lang="en-US" b="1" dirty="0"/>
              <a:t> </a:t>
            </a:r>
            <a:r>
              <a:rPr lang="en-US" b="1" dirty="0" err="1"/>
              <a:t>servicii</a:t>
            </a:r>
            <a:r>
              <a:rPr lang="en-US" b="1" dirty="0"/>
              <a:t> de </a:t>
            </a:r>
            <a:r>
              <a:rPr lang="en-US" b="1" dirty="0" err="1"/>
              <a:t>sănătate</a:t>
            </a:r>
            <a:r>
              <a:rPr lang="en-US" b="1" dirty="0"/>
              <a:t>, </a:t>
            </a:r>
            <a:r>
              <a:rPr lang="en-US" b="1" dirty="0" err="1"/>
              <a:t>educație</a:t>
            </a:r>
            <a:r>
              <a:rPr lang="en-US" b="1" dirty="0"/>
              <a:t> </a:t>
            </a:r>
            <a:r>
              <a:rPr lang="en-US" b="1" dirty="0" err="1"/>
              <a:t>și</a:t>
            </a:r>
            <a:r>
              <a:rPr lang="en-US" b="1" dirty="0"/>
              <a:t> </a:t>
            </a:r>
            <a:r>
              <a:rPr lang="en-US" b="1" dirty="0" err="1"/>
              <a:t>protecție</a:t>
            </a:r>
            <a:r>
              <a:rPr lang="en-US" b="1" dirty="0"/>
              <a:t> de </a:t>
            </a:r>
            <a:r>
              <a:rPr lang="en-US" b="1" dirty="0" err="1"/>
              <a:t>calitate</a:t>
            </a:r>
            <a:r>
              <a:rPr lang="en-US" b="1" dirty="0"/>
              <a:t>, </a:t>
            </a:r>
            <a:r>
              <a:rPr lang="en-US" b="1" dirty="0" err="1"/>
              <a:t>echitabile</a:t>
            </a:r>
            <a:r>
              <a:rPr lang="en-US" b="1" dirty="0"/>
              <a:t> </a:t>
            </a:r>
            <a:r>
              <a:rPr lang="en-US" b="1" dirty="0" err="1"/>
              <a:t>și</a:t>
            </a:r>
            <a:r>
              <a:rPr lang="en-US" b="1" dirty="0"/>
              <a:t> </a:t>
            </a:r>
            <a:r>
              <a:rPr lang="en-US" b="1" dirty="0" err="1"/>
              <a:t>coordonate</a:t>
            </a:r>
            <a:r>
              <a:rPr lang="en-US" b="1" dirty="0"/>
              <a:t> (</a:t>
            </a:r>
            <a:r>
              <a:rPr lang="en-US" b="1" dirty="0" err="1"/>
              <a:t>servicii</a:t>
            </a:r>
            <a:r>
              <a:rPr lang="en-US" b="1" dirty="0"/>
              <a:t> de </a:t>
            </a:r>
            <a:r>
              <a:rPr lang="en-US" b="1" dirty="0" err="1"/>
              <a:t>bază</a:t>
            </a:r>
            <a:r>
              <a:rPr lang="en-US" b="1" dirty="0"/>
              <a:t> </a:t>
            </a:r>
            <a:r>
              <a:rPr lang="en-US" b="1" dirty="0" err="1"/>
              <a:t>și</a:t>
            </a:r>
            <a:r>
              <a:rPr lang="en-US" b="1" dirty="0"/>
              <a:t> </a:t>
            </a:r>
            <a:r>
              <a:rPr lang="en-US" b="1" dirty="0" err="1"/>
              <a:t>specializate</a:t>
            </a:r>
            <a:r>
              <a:rPr lang="en-US" b="1" dirty="0"/>
              <a:t> integrate la </a:t>
            </a:r>
            <a:r>
              <a:rPr lang="en-US" b="1" dirty="0" err="1"/>
              <a:t>nivelul</a:t>
            </a:r>
            <a:r>
              <a:rPr lang="en-US" b="1" dirty="0"/>
              <a:t> </a:t>
            </a:r>
            <a:r>
              <a:rPr lang="en-US" b="1" dirty="0" err="1"/>
              <a:t>comunității</a:t>
            </a:r>
            <a:r>
              <a:rPr lang="en-US" b="1" dirty="0"/>
              <a:t>).</a:t>
            </a:r>
          </a:p>
          <a:p>
            <a:pPr marL="0" indent="0" algn="just">
              <a:buNone/>
            </a:pPr>
            <a:endParaRPr lang="en-US" b="1" dirty="0"/>
          </a:p>
          <a:p>
            <a:pPr algn="just"/>
            <a:r>
              <a:rPr lang="en-US" sz="2100" b="1" dirty="0" err="1"/>
              <a:t>Scopul</a:t>
            </a:r>
            <a:r>
              <a:rPr lang="en-US" sz="2100" b="1" dirty="0"/>
              <a:t> principal al </a:t>
            </a:r>
            <a:r>
              <a:rPr lang="en-US" sz="2100" b="1" dirty="0" err="1"/>
              <a:t>colectării</a:t>
            </a:r>
            <a:r>
              <a:rPr lang="en-US" sz="2100" b="1" dirty="0"/>
              <a:t> de date cu </a:t>
            </a:r>
            <a:r>
              <a:rPr lang="en-US" sz="2100" b="1" dirty="0" err="1"/>
              <a:t>ajutorul</a:t>
            </a:r>
            <a:r>
              <a:rPr lang="en-US" sz="2100" b="1" dirty="0"/>
              <a:t> </a:t>
            </a:r>
            <a:r>
              <a:rPr lang="en-US" sz="2100" b="1" dirty="0" err="1"/>
              <a:t>solutiei</a:t>
            </a:r>
            <a:r>
              <a:rPr lang="en-US" sz="2100" b="1" dirty="0"/>
              <a:t> </a:t>
            </a:r>
            <a:r>
              <a:rPr lang="en-US" sz="2100" b="1" dirty="0" err="1"/>
              <a:t>este</a:t>
            </a:r>
            <a:r>
              <a:rPr lang="en-US" sz="2100" b="1" dirty="0"/>
              <a:t> </a:t>
            </a:r>
            <a:r>
              <a:rPr lang="ro-RO" sz="2100" b="1" dirty="0"/>
              <a:t>identificarea timpurie/</a:t>
            </a:r>
            <a:r>
              <a:rPr lang="en-US" sz="2100" b="1" dirty="0" err="1"/>
              <a:t>obţinerea</a:t>
            </a:r>
            <a:r>
              <a:rPr lang="en-US" sz="2100" b="1" dirty="0"/>
              <a:t> de </a:t>
            </a:r>
            <a:r>
              <a:rPr lang="en-US" sz="2100" b="1" dirty="0" err="1"/>
              <a:t>informaţii</a:t>
            </a:r>
            <a:r>
              <a:rPr lang="en-US" sz="2100" b="1" dirty="0"/>
              <a:t> </a:t>
            </a:r>
            <a:r>
              <a:rPr lang="en-US" sz="2100" b="1" dirty="0" err="1"/>
              <a:t>detaliate</a:t>
            </a:r>
            <a:r>
              <a:rPr lang="en-US" sz="2100" b="1" dirty="0"/>
              <a:t> </a:t>
            </a:r>
            <a:r>
              <a:rPr lang="en-US" sz="2100" b="1" dirty="0" err="1"/>
              <a:t>privind</a:t>
            </a:r>
            <a:r>
              <a:rPr lang="en-US" sz="2100" b="1" dirty="0"/>
              <a:t> </a:t>
            </a:r>
            <a:r>
              <a:rPr lang="en-US" sz="2100" b="1" dirty="0" err="1"/>
              <a:t>vulnerabilitățile</a:t>
            </a:r>
            <a:r>
              <a:rPr lang="en-US" sz="2100" b="1" dirty="0"/>
              <a:t> </a:t>
            </a:r>
            <a:r>
              <a:rPr lang="en-US" sz="2100" b="1" dirty="0" err="1"/>
              <a:t>individuale</a:t>
            </a:r>
            <a:r>
              <a:rPr lang="en-US" sz="2100" b="1" dirty="0"/>
              <a:t> (</a:t>
            </a:r>
            <a:r>
              <a:rPr lang="en-US" sz="2100" b="1" dirty="0" err="1"/>
              <a:t>în</a:t>
            </a:r>
            <a:r>
              <a:rPr lang="en-US" sz="2100" b="1" dirty="0"/>
              <a:t> special </a:t>
            </a:r>
            <a:r>
              <a:rPr lang="en-US" sz="2100" b="1" dirty="0" err="1"/>
              <a:t>cele</a:t>
            </a:r>
            <a:r>
              <a:rPr lang="en-US" sz="2100" b="1" dirty="0"/>
              <a:t> ale </a:t>
            </a:r>
            <a:r>
              <a:rPr lang="en-US" sz="2100" b="1" dirty="0" err="1"/>
              <a:t>copiilor</a:t>
            </a:r>
            <a:r>
              <a:rPr lang="en-US" sz="2100" b="1" dirty="0"/>
              <a:t>), care ulterior </a:t>
            </a:r>
            <a:r>
              <a:rPr lang="en-US" sz="2100" b="1" dirty="0" err="1"/>
              <a:t>să</a:t>
            </a:r>
            <a:r>
              <a:rPr lang="en-US" sz="2100" b="1" dirty="0"/>
              <a:t> fie </a:t>
            </a:r>
            <a:r>
              <a:rPr lang="en-US" sz="2100" b="1" dirty="0" err="1"/>
              <a:t>adresate</a:t>
            </a:r>
            <a:r>
              <a:rPr lang="en-US" sz="2100" b="1" dirty="0"/>
              <a:t> de </a:t>
            </a:r>
            <a:r>
              <a:rPr lang="en-US" sz="2100" b="1" dirty="0" err="1"/>
              <a:t>servicii</a:t>
            </a:r>
            <a:r>
              <a:rPr lang="en-US" sz="2100" b="1" dirty="0"/>
              <a:t> integrate – de </a:t>
            </a:r>
            <a:r>
              <a:rPr lang="en-US" sz="2100" b="1" dirty="0" err="1"/>
              <a:t>bază</a:t>
            </a:r>
            <a:r>
              <a:rPr lang="en-US" sz="2100" b="1" dirty="0"/>
              <a:t> </a:t>
            </a:r>
            <a:r>
              <a:rPr lang="en-US" sz="2100" b="1" dirty="0" err="1"/>
              <a:t>și</a:t>
            </a:r>
            <a:r>
              <a:rPr lang="en-US" sz="2100" b="1" dirty="0"/>
              <a:t> </a:t>
            </a:r>
            <a:r>
              <a:rPr lang="en-US" sz="2100" b="1" dirty="0" err="1"/>
              <a:t>specializate</a:t>
            </a:r>
            <a:r>
              <a:rPr lang="en-US" sz="2100" b="1" dirty="0"/>
              <a:t> – </a:t>
            </a:r>
            <a:r>
              <a:rPr lang="en-US" sz="2100" b="1" dirty="0" err="1"/>
              <a:t>furnizate</a:t>
            </a:r>
            <a:r>
              <a:rPr lang="en-US" sz="2100" b="1" dirty="0"/>
              <a:t> la </a:t>
            </a:r>
            <a:r>
              <a:rPr lang="en-US" sz="2100" b="1" dirty="0" err="1"/>
              <a:t>nivelul</a:t>
            </a:r>
            <a:r>
              <a:rPr lang="en-US" sz="2100" b="1" dirty="0"/>
              <a:t> </a:t>
            </a:r>
            <a:r>
              <a:rPr lang="en-US" sz="2100" b="1" dirty="0" err="1"/>
              <a:t>comunității</a:t>
            </a:r>
            <a:r>
              <a:rPr lang="en-US" sz="2100" b="1" dirty="0"/>
              <a:t> </a:t>
            </a:r>
            <a:r>
              <a:rPr lang="ro-RO" sz="2100" b="1" dirty="0"/>
              <a:t>, astfel încât copilul să poată fi </a:t>
            </a:r>
            <a:r>
              <a:rPr lang="ro-RO" sz="2100" b="1" dirty="0" err="1"/>
              <a:t>mențiut</a:t>
            </a:r>
            <a:r>
              <a:rPr lang="ro-RO" sz="2100" b="1" dirty="0"/>
              <a:t> în familia sa</a:t>
            </a:r>
            <a:r>
              <a:rPr lang="en-US" sz="2100" b="1" dirty="0"/>
              <a:t>.</a:t>
            </a:r>
            <a:endParaRPr lang="ro-RO" sz="2100" b="1"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dirty="0" err="1"/>
              <a:t>Suport</a:t>
            </a:r>
            <a:r>
              <a:rPr lang="en-US" dirty="0"/>
              <a:t> curs </a:t>
            </a:r>
            <a:r>
              <a:rPr lang="en-US" dirty="0" err="1"/>
              <a:t>utilizare</a:t>
            </a:r>
            <a:r>
              <a:rPr lang="en-US" dirty="0"/>
              <a:t> </a:t>
            </a:r>
            <a:r>
              <a:rPr lang="en-US" dirty="0" err="1"/>
              <a:t>Observatorul</a:t>
            </a:r>
            <a:r>
              <a:rPr lang="en-US" dirty="0"/>
              <a:t> </a:t>
            </a:r>
            <a:r>
              <a:rPr lang="en-US" dirty="0" err="1"/>
              <a:t>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6</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sz="3200" b="1" dirty="0">
                <a:solidFill>
                  <a:schemeClr val="accent1"/>
                </a:solidFill>
                <a:ea typeface="+mj-ea"/>
                <a:cs typeface="+mj-cs"/>
              </a:rPr>
              <a:t>Ce </a:t>
            </a:r>
            <a:r>
              <a:rPr lang="en-US" sz="3200" b="1" dirty="0" err="1">
                <a:solidFill>
                  <a:schemeClr val="accent1"/>
                </a:solidFill>
                <a:ea typeface="+mj-ea"/>
                <a:cs typeface="+mj-cs"/>
              </a:rPr>
              <a:t>este</a:t>
            </a:r>
            <a:r>
              <a:rPr lang="ro-RO" sz="3200" b="1" dirty="0">
                <a:solidFill>
                  <a:schemeClr val="accent1"/>
                </a:solidFill>
                <a:ea typeface="+mj-ea"/>
                <a:cs typeface="+mj-cs"/>
              </a:rPr>
              <a:t> Observatorul Copilului?</a:t>
            </a:r>
            <a:endParaRPr lang="en-US" sz="3200" b="1" dirty="0">
              <a:solidFill>
                <a:schemeClr val="accent1"/>
              </a:solidFill>
              <a:ea typeface="+mj-ea"/>
              <a:cs typeface="+mj-cs"/>
            </a:endParaRPr>
          </a:p>
        </p:txBody>
      </p:sp>
    </p:spTree>
    <p:extLst>
      <p:ext uri="{BB962C8B-B14F-4D97-AF65-F5344CB8AC3E}">
        <p14:creationId xmlns:p14="http://schemas.microsoft.com/office/powerpoint/2010/main" xmlns="" val="2342717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60</a:t>
            </a:fld>
            <a:endParaRPr lang="en-US" dirty="0"/>
          </a:p>
        </p:txBody>
      </p:sp>
      <p:sp>
        <p:nvSpPr>
          <p:cNvPr id="2" name="TextBox 1">
            <a:extLst>
              <a:ext uri="{FF2B5EF4-FFF2-40B4-BE49-F238E27FC236}">
                <a16:creationId xmlns:a16="http://schemas.microsoft.com/office/drawing/2014/main" xmlns="" id="{E08872F9-91BD-FC3B-3B82-3A6481F3B2B2}"/>
              </a:ext>
            </a:extLst>
          </p:cNvPr>
          <p:cNvSpPr txBox="1"/>
          <p:nvPr/>
        </p:nvSpPr>
        <p:spPr>
          <a:xfrm>
            <a:off x="833377" y="112114"/>
            <a:ext cx="8041511" cy="584775"/>
          </a:xfrm>
          <a:prstGeom prst="rect">
            <a:avLst/>
          </a:prstGeom>
          <a:noFill/>
        </p:spPr>
        <p:txBody>
          <a:bodyPr wrap="square">
            <a:spAutoFit/>
          </a:bodyPr>
          <a:lstStyle/>
          <a:p>
            <a:r>
              <a:rPr lang="ro-RO" sz="3200" b="1" dirty="0">
                <a:solidFill>
                  <a:schemeClr val="accent1"/>
                </a:solidFill>
                <a:latin typeface="+mj-lt"/>
                <a:ea typeface="+mj-ea"/>
                <a:cs typeface="+mj-cs"/>
              </a:rPr>
              <a:t>Observatorul</a:t>
            </a:r>
            <a:r>
              <a:rPr lang="ro-RO" dirty="0"/>
              <a:t> </a:t>
            </a:r>
            <a:r>
              <a:rPr lang="ro-RO" sz="3200" b="1" dirty="0">
                <a:solidFill>
                  <a:schemeClr val="accent1"/>
                </a:solidFill>
                <a:latin typeface="+mj-lt"/>
                <a:ea typeface="+mj-ea"/>
                <a:cs typeface="+mj-cs"/>
              </a:rPr>
              <a:t>Copilului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F775CDF1-3E74-9F66-5FE8-E6F5C69FF858}"/>
              </a:ext>
            </a:extLst>
          </p:cNvPr>
          <p:cNvSpPr txBox="1"/>
          <p:nvPr/>
        </p:nvSpPr>
        <p:spPr>
          <a:xfrm>
            <a:off x="917294" y="955440"/>
            <a:ext cx="6094070"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Tipuri</a:t>
            </a:r>
            <a:r>
              <a:rPr lang="en-US" sz="3200" b="1" dirty="0">
                <a:solidFill>
                  <a:schemeClr val="accent1"/>
                </a:solidFill>
                <a:latin typeface="+mj-lt"/>
                <a:ea typeface="+mj-ea"/>
                <a:cs typeface="+mj-cs"/>
                <a:sym typeface="Calibri"/>
              </a:rPr>
              <a:t> de </a:t>
            </a:r>
            <a:r>
              <a:rPr lang="en-US" sz="3200" b="1" dirty="0" err="1">
                <a:solidFill>
                  <a:schemeClr val="accent1"/>
                </a:solidFill>
                <a:latin typeface="+mj-lt"/>
                <a:ea typeface="+mj-ea"/>
                <a:cs typeface="+mj-cs"/>
                <a:sym typeface="Calibri"/>
              </a:rPr>
              <a:t>întrebări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Persoane</a:t>
            </a:r>
            <a:endParaRPr lang="en-US" sz="3200" b="1" dirty="0">
              <a:solidFill>
                <a:schemeClr val="accent1"/>
              </a:solidFill>
              <a:latin typeface="+mj-lt"/>
              <a:ea typeface="+mj-ea"/>
              <a:cs typeface="+mj-cs"/>
              <a:sym typeface="Calibri"/>
            </a:endParaRPr>
          </a:p>
        </p:txBody>
      </p:sp>
      <p:grpSp>
        <p:nvGrpSpPr>
          <p:cNvPr id="7" name="Group 6">
            <a:extLst>
              <a:ext uri="{FF2B5EF4-FFF2-40B4-BE49-F238E27FC236}">
                <a16:creationId xmlns:a16="http://schemas.microsoft.com/office/drawing/2014/main" xmlns="" id="{984CA133-6645-1F3C-6D13-B5105B5A95F5}"/>
              </a:ext>
            </a:extLst>
          </p:cNvPr>
          <p:cNvGrpSpPr/>
          <p:nvPr/>
        </p:nvGrpSpPr>
        <p:grpSpPr>
          <a:xfrm>
            <a:off x="1049154" y="1490972"/>
            <a:ext cx="9278753" cy="4276166"/>
            <a:chOff x="553748" y="927241"/>
            <a:chExt cx="6075653" cy="3756795"/>
          </a:xfrm>
        </p:grpSpPr>
        <p:pic>
          <p:nvPicPr>
            <p:cNvPr id="8" name="Google Shape;922;p74">
              <a:extLst>
                <a:ext uri="{FF2B5EF4-FFF2-40B4-BE49-F238E27FC236}">
                  <a16:creationId xmlns:a16="http://schemas.microsoft.com/office/drawing/2014/main" xmlns="" id="{477608E4-BC81-69D0-2027-E09ED5EBCBC8}"/>
                </a:ext>
              </a:extLst>
            </p:cNvPr>
            <p:cNvPicPr preferRelativeResize="0"/>
            <p:nvPr/>
          </p:nvPicPr>
          <p:blipFill rotWithShape="1">
            <a:blip r:embed="rId3">
              <a:alphaModFix/>
            </a:blip>
            <a:srcRect/>
            <a:stretch/>
          </p:blipFill>
          <p:spPr>
            <a:xfrm>
              <a:off x="553748" y="927241"/>
              <a:ext cx="6075653" cy="3756795"/>
            </a:xfrm>
            <a:prstGeom prst="rect">
              <a:avLst/>
            </a:prstGeom>
            <a:noFill/>
            <a:ln>
              <a:noFill/>
            </a:ln>
          </p:spPr>
        </p:pic>
        <p:pic>
          <p:nvPicPr>
            <p:cNvPr id="11" name="Google Shape;927;p74">
              <a:extLst>
                <a:ext uri="{FF2B5EF4-FFF2-40B4-BE49-F238E27FC236}">
                  <a16:creationId xmlns:a16="http://schemas.microsoft.com/office/drawing/2014/main" xmlns="" id="{3672567D-EBDC-2AFF-3DF1-B8CCC2A4D135}"/>
                </a:ext>
              </a:extLst>
            </p:cNvPr>
            <p:cNvPicPr preferRelativeResize="0"/>
            <p:nvPr/>
          </p:nvPicPr>
          <p:blipFill rotWithShape="1">
            <a:blip r:embed="rId4">
              <a:alphaModFix/>
            </a:blip>
            <a:srcRect b="33466"/>
            <a:stretch/>
          </p:blipFill>
          <p:spPr>
            <a:xfrm>
              <a:off x="1103700" y="1199600"/>
              <a:ext cx="4976026" cy="2483075"/>
            </a:xfrm>
            <a:prstGeom prst="rect">
              <a:avLst/>
            </a:prstGeom>
            <a:noFill/>
            <a:ln>
              <a:noFill/>
            </a:ln>
          </p:spPr>
        </p:pic>
      </p:grpSp>
      <p:sp>
        <p:nvSpPr>
          <p:cNvPr id="3" name="Footer Placeholder 2">
            <a:extLst>
              <a:ext uri="{FF2B5EF4-FFF2-40B4-BE49-F238E27FC236}">
                <a16:creationId xmlns:a16="http://schemas.microsoft.com/office/drawing/2014/main" xmlns="" id="{C11FFDEC-A0F3-35F0-CCBE-62EE31C1791D}"/>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1322623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61</a:t>
            </a:fld>
            <a:endParaRPr lang="en-US" dirty="0"/>
          </a:p>
        </p:txBody>
      </p:sp>
      <p:sp>
        <p:nvSpPr>
          <p:cNvPr id="2" name="TextBox 1">
            <a:extLst>
              <a:ext uri="{FF2B5EF4-FFF2-40B4-BE49-F238E27FC236}">
                <a16:creationId xmlns:a16="http://schemas.microsoft.com/office/drawing/2014/main" xmlns="" id="{2C5DC43E-6EB9-0682-BF1B-C4598DB356F0}"/>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(21)</a:t>
            </a:r>
          </a:p>
        </p:txBody>
      </p:sp>
      <p:sp>
        <p:nvSpPr>
          <p:cNvPr id="4" name="TextBox 3">
            <a:extLst>
              <a:ext uri="{FF2B5EF4-FFF2-40B4-BE49-F238E27FC236}">
                <a16:creationId xmlns:a16="http://schemas.microsoft.com/office/drawing/2014/main" xmlns="" id="{340515A6-AD22-E63F-7091-C6BF784B505F}"/>
              </a:ext>
            </a:extLst>
          </p:cNvPr>
          <p:cNvSpPr txBox="1"/>
          <p:nvPr/>
        </p:nvSpPr>
        <p:spPr>
          <a:xfrm>
            <a:off x="983847" y="925974"/>
            <a:ext cx="5943599" cy="584775"/>
          </a:xfrm>
          <a:prstGeom prst="rect">
            <a:avLst/>
          </a:prstGeom>
          <a:noFill/>
        </p:spPr>
        <p:txBody>
          <a:bodyPr wrap="square">
            <a:spAutoFit/>
          </a:bodyPr>
          <a:lstStyle/>
          <a:p>
            <a:r>
              <a:rPr lang="en-US" sz="3200" b="1" dirty="0" err="1">
                <a:solidFill>
                  <a:schemeClr val="accent1"/>
                </a:solidFill>
                <a:latin typeface="+mj-lt"/>
                <a:ea typeface="+mj-ea"/>
                <a:cs typeface="+mj-cs"/>
              </a:rPr>
              <a:t>Validari</a:t>
            </a:r>
            <a:r>
              <a:rPr lang="en-US" sz="3200" b="1" dirty="0">
                <a:solidFill>
                  <a:schemeClr val="accent1"/>
                </a:solidFill>
                <a:latin typeface="+mj-lt"/>
                <a:ea typeface="+mj-ea"/>
                <a:cs typeface="+mj-cs"/>
              </a:rPr>
              <a:t> - </a:t>
            </a:r>
            <a:r>
              <a:rPr lang="en-US" sz="3200" b="1" dirty="0" err="1">
                <a:solidFill>
                  <a:schemeClr val="accent1"/>
                </a:solidFill>
                <a:latin typeface="+mj-lt"/>
                <a:ea typeface="+mj-ea"/>
                <a:cs typeface="+mj-cs"/>
              </a:rPr>
              <a:t>exemple</a:t>
            </a:r>
            <a:endParaRPr lang="en-US" sz="3200" b="1" dirty="0">
              <a:solidFill>
                <a:schemeClr val="accent1"/>
              </a:solidFill>
              <a:latin typeface="+mj-lt"/>
              <a:ea typeface="+mj-ea"/>
              <a:cs typeface="+mj-cs"/>
            </a:endParaRPr>
          </a:p>
        </p:txBody>
      </p:sp>
      <p:grpSp>
        <p:nvGrpSpPr>
          <p:cNvPr id="5" name="Group 4">
            <a:extLst>
              <a:ext uri="{FF2B5EF4-FFF2-40B4-BE49-F238E27FC236}">
                <a16:creationId xmlns:a16="http://schemas.microsoft.com/office/drawing/2014/main" xmlns="" id="{9D64EF7E-0846-51D6-1C95-3BE6B933EFF6}"/>
              </a:ext>
            </a:extLst>
          </p:cNvPr>
          <p:cNvGrpSpPr/>
          <p:nvPr/>
        </p:nvGrpSpPr>
        <p:grpSpPr>
          <a:xfrm>
            <a:off x="1104901" y="1510749"/>
            <a:ext cx="9563100" cy="4236611"/>
            <a:chOff x="553748" y="927241"/>
            <a:chExt cx="6075653" cy="3756795"/>
          </a:xfrm>
        </p:grpSpPr>
        <p:pic>
          <p:nvPicPr>
            <p:cNvPr id="6" name="Google Shape;933;p75">
              <a:extLst>
                <a:ext uri="{FF2B5EF4-FFF2-40B4-BE49-F238E27FC236}">
                  <a16:creationId xmlns:a16="http://schemas.microsoft.com/office/drawing/2014/main" xmlns="" id="{C7889006-3340-6E74-2BB1-22B2A20D00D0}"/>
                </a:ext>
              </a:extLst>
            </p:cNvPr>
            <p:cNvPicPr preferRelativeResize="0"/>
            <p:nvPr/>
          </p:nvPicPr>
          <p:blipFill rotWithShape="1">
            <a:blip r:embed="rId3">
              <a:alphaModFix/>
            </a:blip>
            <a:srcRect/>
            <a:stretch/>
          </p:blipFill>
          <p:spPr>
            <a:xfrm>
              <a:off x="553748" y="927241"/>
              <a:ext cx="6075653" cy="3756795"/>
            </a:xfrm>
            <a:prstGeom prst="rect">
              <a:avLst/>
            </a:prstGeom>
            <a:noFill/>
            <a:ln>
              <a:noFill/>
            </a:ln>
          </p:spPr>
        </p:pic>
        <p:pic>
          <p:nvPicPr>
            <p:cNvPr id="7" name="Google Shape;938;p75">
              <a:extLst>
                <a:ext uri="{FF2B5EF4-FFF2-40B4-BE49-F238E27FC236}">
                  <a16:creationId xmlns:a16="http://schemas.microsoft.com/office/drawing/2014/main" xmlns="" id="{0A1DAF4C-F2F8-2BEC-8262-31BCC31344CE}"/>
                </a:ext>
              </a:extLst>
            </p:cNvPr>
            <p:cNvPicPr preferRelativeResize="0"/>
            <p:nvPr/>
          </p:nvPicPr>
          <p:blipFill rotWithShape="1">
            <a:blip r:embed="rId4">
              <a:alphaModFix/>
            </a:blip>
            <a:srcRect b="41643"/>
            <a:stretch/>
          </p:blipFill>
          <p:spPr>
            <a:xfrm>
              <a:off x="1084700" y="1334625"/>
              <a:ext cx="5078502" cy="2222700"/>
            </a:xfrm>
            <a:prstGeom prst="rect">
              <a:avLst/>
            </a:prstGeom>
            <a:noFill/>
            <a:ln>
              <a:noFill/>
            </a:ln>
          </p:spPr>
        </p:pic>
      </p:grpSp>
      <p:sp>
        <p:nvSpPr>
          <p:cNvPr id="3" name="Footer Placeholder 2">
            <a:extLst>
              <a:ext uri="{FF2B5EF4-FFF2-40B4-BE49-F238E27FC236}">
                <a16:creationId xmlns:a16="http://schemas.microsoft.com/office/drawing/2014/main" xmlns="" id="{7B893B39-E859-17B4-6C8F-9A7604A0344B}"/>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241043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62</a:t>
            </a:fld>
            <a:endParaRPr lang="en-US" dirty="0"/>
          </a:p>
        </p:txBody>
      </p:sp>
      <p:sp>
        <p:nvSpPr>
          <p:cNvPr id="2" name="TextBox 1">
            <a:extLst>
              <a:ext uri="{FF2B5EF4-FFF2-40B4-BE49-F238E27FC236}">
                <a16:creationId xmlns:a16="http://schemas.microsoft.com/office/drawing/2014/main" xmlns="" id="{B5C317C5-8B11-5D01-BB3F-CBB3719F1A3F}"/>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(22)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EA7B2D61-F73B-C551-F1AC-0784707DC8E0}"/>
              </a:ext>
            </a:extLst>
          </p:cNvPr>
          <p:cNvSpPr txBox="1"/>
          <p:nvPr/>
        </p:nvSpPr>
        <p:spPr>
          <a:xfrm>
            <a:off x="833377" y="851268"/>
            <a:ext cx="6094070"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Tipuri</a:t>
            </a:r>
            <a:r>
              <a:rPr lang="en-US" sz="1800" dirty="0">
                <a:solidFill>
                  <a:srgbClr val="0099FF"/>
                </a:solidFill>
                <a:latin typeface="Calibri"/>
                <a:ea typeface="Calibri"/>
                <a:cs typeface="Calibri"/>
                <a:sym typeface="Calibri"/>
              </a:rPr>
              <a:t> </a:t>
            </a:r>
            <a:r>
              <a:rPr lang="en-US" sz="3200" b="1" dirty="0">
                <a:solidFill>
                  <a:schemeClr val="accent1"/>
                </a:solidFill>
                <a:latin typeface="+mj-lt"/>
                <a:ea typeface="+mj-ea"/>
                <a:cs typeface="+mj-cs"/>
                <a:sym typeface="Calibri"/>
              </a:rPr>
              <a:t>de </a:t>
            </a:r>
            <a:r>
              <a:rPr lang="en-US" sz="3200" b="1" dirty="0" err="1">
                <a:solidFill>
                  <a:schemeClr val="accent1"/>
                </a:solidFill>
                <a:latin typeface="+mj-lt"/>
                <a:ea typeface="+mj-ea"/>
                <a:cs typeface="+mj-cs"/>
                <a:sym typeface="Calibri"/>
              </a:rPr>
              <a:t>întrebări</a:t>
            </a:r>
            <a:r>
              <a:rPr lang="en-US" sz="3200" b="1" dirty="0">
                <a:solidFill>
                  <a:schemeClr val="accent1"/>
                </a:solidFill>
                <a:latin typeface="+mj-lt"/>
                <a:ea typeface="+mj-ea"/>
                <a:cs typeface="+mj-cs"/>
                <a:sym typeface="Calibri"/>
              </a:rPr>
              <a:t>: Text - </a:t>
            </a:r>
            <a:r>
              <a:rPr lang="en-US" sz="3200" b="1" dirty="0" err="1">
                <a:solidFill>
                  <a:schemeClr val="accent1"/>
                </a:solidFill>
                <a:latin typeface="+mj-lt"/>
                <a:ea typeface="+mj-ea"/>
                <a:cs typeface="+mj-cs"/>
                <a:sym typeface="Calibri"/>
              </a:rPr>
              <a:t>exemplu</a:t>
            </a:r>
            <a:endParaRPr lang="en-US" sz="3200" b="1" dirty="0">
              <a:solidFill>
                <a:schemeClr val="accent1"/>
              </a:solidFill>
              <a:latin typeface="+mj-lt"/>
              <a:ea typeface="+mj-ea"/>
              <a:cs typeface="+mj-cs"/>
              <a:sym typeface="Calibri"/>
            </a:endParaRPr>
          </a:p>
        </p:txBody>
      </p:sp>
      <p:grpSp>
        <p:nvGrpSpPr>
          <p:cNvPr id="20" name="Group 19">
            <a:extLst>
              <a:ext uri="{FF2B5EF4-FFF2-40B4-BE49-F238E27FC236}">
                <a16:creationId xmlns:a16="http://schemas.microsoft.com/office/drawing/2014/main" xmlns="" id="{7F6C75E9-B6EC-5579-CEC2-D22F050BB2B0}"/>
              </a:ext>
            </a:extLst>
          </p:cNvPr>
          <p:cNvGrpSpPr/>
          <p:nvPr/>
        </p:nvGrpSpPr>
        <p:grpSpPr>
          <a:xfrm>
            <a:off x="956109" y="1338241"/>
            <a:ext cx="9798518" cy="4581626"/>
            <a:chOff x="553749" y="906882"/>
            <a:chExt cx="6075653" cy="3756795"/>
          </a:xfrm>
        </p:grpSpPr>
        <p:grpSp>
          <p:nvGrpSpPr>
            <p:cNvPr id="21" name="Group 20">
              <a:extLst>
                <a:ext uri="{FF2B5EF4-FFF2-40B4-BE49-F238E27FC236}">
                  <a16:creationId xmlns:a16="http://schemas.microsoft.com/office/drawing/2014/main" xmlns="" id="{FCA88100-2B35-93A6-2138-A41E98DA141B}"/>
                </a:ext>
              </a:extLst>
            </p:cNvPr>
            <p:cNvGrpSpPr/>
            <p:nvPr/>
          </p:nvGrpSpPr>
          <p:grpSpPr>
            <a:xfrm>
              <a:off x="553749" y="906882"/>
              <a:ext cx="6075653" cy="3756795"/>
              <a:chOff x="553748" y="927241"/>
              <a:chExt cx="6075653" cy="3756795"/>
            </a:xfrm>
          </p:grpSpPr>
          <p:pic>
            <p:nvPicPr>
              <p:cNvPr id="23" name="Google Shape;954;p76">
                <a:extLst>
                  <a:ext uri="{FF2B5EF4-FFF2-40B4-BE49-F238E27FC236}">
                    <a16:creationId xmlns:a16="http://schemas.microsoft.com/office/drawing/2014/main" xmlns="" id="{89282A78-2A2F-AFFB-C5CF-D8EF46251FB4}"/>
                  </a:ext>
                </a:extLst>
              </p:cNvPr>
              <p:cNvPicPr preferRelativeResize="0"/>
              <p:nvPr/>
            </p:nvPicPr>
            <p:blipFill rotWithShape="1">
              <a:blip r:embed="rId3">
                <a:alphaModFix/>
              </a:blip>
              <a:srcRect/>
              <a:stretch/>
            </p:blipFill>
            <p:spPr>
              <a:xfrm>
                <a:off x="553748" y="927241"/>
                <a:ext cx="6075653" cy="3756795"/>
              </a:xfrm>
              <a:prstGeom prst="rect">
                <a:avLst/>
              </a:prstGeom>
              <a:noFill/>
              <a:ln>
                <a:noFill/>
              </a:ln>
            </p:spPr>
          </p:pic>
          <p:pic>
            <p:nvPicPr>
              <p:cNvPr id="24" name="Google Shape;955;p76" descr="2015-04-19 19.23.32.png">
                <a:extLst>
                  <a:ext uri="{FF2B5EF4-FFF2-40B4-BE49-F238E27FC236}">
                    <a16:creationId xmlns:a16="http://schemas.microsoft.com/office/drawing/2014/main" xmlns="" id="{BE0E19EC-9854-7A29-098F-599435457741}"/>
                  </a:ext>
                </a:extLst>
              </p:cNvPr>
              <p:cNvPicPr preferRelativeResize="0"/>
              <p:nvPr/>
            </p:nvPicPr>
            <p:blipFill rotWithShape="1">
              <a:blip r:embed="rId4">
                <a:alphaModFix/>
              </a:blip>
              <a:srcRect/>
              <a:stretch/>
            </p:blipFill>
            <p:spPr>
              <a:xfrm>
                <a:off x="1181443" y="1309521"/>
                <a:ext cx="4919212" cy="3074015"/>
              </a:xfrm>
              <a:prstGeom prst="rect">
                <a:avLst/>
              </a:prstGeom>
              <a:noFill/>
              <a:ln>
                <a:noFill/>
              </a:ln>
            </p:spPr>
          </p:pic>
        </p:grpSp>
        <p:pic>
          <p:nvPicPr>
            <p:cNvPr id="22" name="Google Shape;959;p76">
              <a:extLst>
                <a:ext uri="{FF2B5EF4-FFF2-40B4-BE49-F238E27FC236}">
                  <a16:creationId xmlns:a16="http://schemas.microsoft.com/office/drawing/2014/main" xmlns="" id="{087FB1DB-F0A6-1A4F-5332-39CCB270FE43}"/>
                </a:ext>
              </a:extLst>
            </p:cNvPr>
            <p:cNvPicPr preferRelativeResize="0"/>
            <p:nvPr/>
          </p:nvPicPr>
          <p:blipFill rotWithShape="1">
            <a:blip r:embed="rId5">
              <a:alphaModFix/>
            </a:blip>
            <a:srcRect b="79774"/>
            <a:stretch/>
          </p:blipFill>
          <p:spPr>
            <a:xfrm>
              <a:off x="1181450" y="1309525"/>
              <a:ext cx="4919199" cy="746200"/>
            </a:xfrm>
            <a:prstGeom prst="rect">
              <a:avLst/>
            </a:prstGeom>
            <a:noFill/>
            <a:ln>
              <a:noFill/>
            </a:ln>
          </p:spPr>
        </p:pic>
      </p:grpSp>
      <p:sp>
        <p:nvSpPr>
          <p:cNvPr id="3" name="Footer Placeholder 2">
            <a:extLst>
              <a:ext uri="{FF2B5EF4-FFF2-40B4-BE49-F238E27FC236}">
                <a16:creationId xmlns:a16="http://schemas.microsoft.com/office/drawing/2014/main" xmlns="" id="{CFC7278C-BED0-DFCB-4C3C-3785DA5B6839}"/>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459489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63</a:t>
            </a:fld>
            <a:endParaRPr lang="en-US" dirty="0"/>
          </a:p>
        </p:txBody>
      </p:sp>
      <p:sp>
        <p:nvSpPr>
          <p:cNvPr id="2" name="TextBox 1">
            <a:extLst>
              <a:ext uri="{FF2B5EF4-FFF2-40B4-BE49-F238E27FC236}">
                <a16:creationId xmlns:a16="http://schemas.microsoft.com/office/drawing/2014/main" xmlns="" id="{D15F5809-AC3F-435C-90F3-D7C5BC60E318}"/>
              </a:ext>
            </a:extLst>
          </p:cNvPr>
          <p:cNvSpPr txBox="1"/>
          <p:nvPr/>
        </p:nvSpPr>
        <p:spPr>
          <a:xfrm>
            <a:off x="920004"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 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(23)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99FBB9F4-4461-6F99-7D8F-BC23525E82D3}"/>
              </a:ext>
            </a:extLst>
          </p:cNvPr>
          <p:cNvSpPr txBox="1"/>
          <p:nvPr/>
        </p:nvSpPr>
        <p:spPr>
          <a:xfrm>
            <a:off x="1016256" y="720953"/>
            <a:ext cx="7352239"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Completare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chestionar</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recapitulare</a:t>
            </a:r>
            <a:endParaRPr lang="en-US" sz="3200" b="1" dirty="0">
              <a:solidFill>
                <a:schemeClr val="accent1"/>
              </a:solidFill>
              <a:latin typeface="+mj-lt"/>
              <a:ea typeface="+mj-ea"/>
              <a:cs typeface="+mj-cs"/>
              <a:sym typeface="Calibri"/>
            </a:endParaRPr>
          </a:p>
        </p:txBody>
      </p:sp>
      <p:sp>
        <p:nvSpPr>
          <p:cNvPr id="8" name="TextBox 7">
            <a:extLst>
              <a:ext uri="{FF2B5EF4-FFF2-40B4-BE49-F238E27FC236}">
                <a16:creationId xmlns:a16="http://schemas.microsoft.com/office/drawing/2014/main" xmlns="" id="{FE4FE54F-4470-2C3F-EA05-C8548594A250}"/>
              </a:ext>
            </a:extLst>
          </p:cNvPr>
          <p:cNvSpPr txBox="1"/>
          <p:nvPr/>
        </p:nvSpPr>
        <p:spPr>
          <a:xfrm>
            <a:off x="335280" y="1280548"/>
            <a:ext cx="11521440" cy="5170646"/>
          </a:xfrm>
          <a:prstGeom prst="rect">
            <a:avLst/>
          </a:prstGeom>
          <a:noFill/>
        </p:spPr>
        <p:txBody>
          <a:bodyPr wrap="square">
            <a:spAutoFit/>
          </a:bodyPr>
          <a:lstStyle/>
          <a:p>
            <a:pPr lvl="0" algn="l" rtl="0">
              <a:lnSpc>
                <a:spcPct val="90000"/>
              </a:lnSpc>
              <a:spcBef>
                <a:spcPts val="0"/>
              </a:spcBef>
              <a:spcAft>
                <a:spcPts val="0"/>
              </a:spcAft>
              <a:buClr>
                <a:schemeClr val="dk1"/>
              </a:buClr>
              <a:buSzPts val="1950"/>
            </a:pPr>
            <a:r>
              <a:rPr lang="en-US" sz="2000" b="1" dirty="0" err="1"/>
              <a:t>Chestionarul</a:t>
            </a:r>
            <a:r>
              <a:rPr lang="en-US" sz="2000" b="1" dirty="0"/>
              <a:t> are 8 </a:t>
            </a:r>
            <a:r>
              <a:rPr lang="en-US" sz="2000" b="1" dirty="0" err="1"/>
              <a:t>Secțiuni</a:t>
            </a:r>
            <a:endParaRPr lang="en-US" sz="2000" b="1" dirty="0"/>
          </a:p>
          <a:p>
            <a:pPr marL="342900" lvl="0" indent="-342900" algn="l" rtl="0">
              <a:lnSpc>
                <a:spcPct val="90000"/>
              </a:lnSpc>
              <a:spcBef>
                <a:spcPts val="0"/>
              </a:spcBef>
              <a:spcAft>
                <a:spcPts val="0"/>
              </a:spcAft>
              <a:buClr>
                <a:schemeClr val="dk1"/>
              </a:buClr>
              <a:buSzPts val="1950"/>
              <a:buFont typeface="Noto Sans Symbols"/>
              <a:buChar char="−"/>
            </a:pPr>
            <a:endParaRPr lang="en-US" sz="2000" dirty="0"/>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Există</a:t>
            </a:r>
            <a:r>
              <a:rPr lang="en-US" sz="2000" dirty="0"/>
              <a:t> </a:t>
            </a:r>
            <a:r>
              <a:rPr lang="en-US" sz="2000" dirty="0" err="1"/>
              <a:t>secțiuni</a:t>
            </a:r>
            <a:r>
              <a:rPr lang="en-US" sz="2000" dirty="0"/>
              <a:t> cu </a:t>
            </a:r>
            <a:r>
              <a:rPr lang="en-US" sz="2000" dirty="0" err="1"/>
              <a:t>întrebări</a:t>
            </a:r>
            <a:r>
              <a:rPr lang="en-US" sz="2000" dirty="0"/>
              <a:t> care se </a:t>
            </a:r>
            <a:r>
              <a:rPr lang="en-US" sz="2000" dirty="0" err="1"/>
              <a:t>aplică</a:t>
            </a:r>
            <a:r>
              <a:rPr lang="en-US" sz="2000" dirty="0"/>
              <a:t> </a:t>
            </a:r>
            <a:r>
              <a:rPr lang="en-US" sz="2000" dirty="0" err="1"/>
              <a:t>pentru</a:t>
            </a:r>
            <a:r>
              <a:rPr lang="en-US" sz="2000" dirty="0"/>
              <a:t> </a:t>
            </a:r>
            <a:r>
              <a:rPr lang="en-US" sz="2000" dirty="0" err="1"/>
              <a:t>toată</a:t>
            </a:r>
            <a:r>
              <a:rPr lang="en-US" sz="2000" dirty="0"/>
              <a:t> </a:t>
            </a:r>
            <a:r>
              <a:rPr lang="en-US" sz="2000" dirty="0" err="1"/>
              <a:t>gospodăria</a:t>
            </a:r>
            <a:r>
              <a:rPr lang="en-US" sz="2000" dirty="0"/>
              <a:t>, </a:t>
            </a:r>
            <a:r>
              <a:rPr lang="en-US" sz="2000" dirty="0" err="1"/>
              <a:t>și</a:t>
            </a:r>
            <a:r>
              <a:rPr lang="en-US" sz="2000" dirty="0"/>
              <a:t> nu </a:t>
            </a:r>
            <a:r>
              <a:rPr lang="en-US" sz="2000" dirty="0" err="1"/>
              <a:t>fiecărui</a:t>
            </a:r>
            <a:r>
              <a:rPr lang="en-US" sz="2000" dirty="0"/>
              <a:t> </a:t>
            </a:r>
            <a:r>
              <a:rPr lang="en-US" sz="2000" dirty="0" err="1"/>
              <a:t>membru</a:t>
            </a:r>
            <a:r>
              <a:rPr lang="en-US" sz="2000" dirty="0"/>
              <a:t> </a:t>
            </a:r>
            <a:r>
              <a:rPr lang="en-US" sz="2000" dirty="0" err="1"/>
              <a:t>în</a:t>
            </a:r>
            <a:r>
              <a:rPr lang="en-US" sz="2000" dirty="0"/>
              <a:t> </a:t>
            </a:r>
            <a:r>
              <a:rPr lang="en-US" sz="2000" dirty="0" err="1"/>
              <a:t>parte</a:t>
            </a:r>
            <a:endParaRPr lang="en-US" sz="2000" dirty="0"/>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Secțiunile</a:t>
            </a:r>
            <a:r>
              <a:rPr lang="en-US" sz="2000" dirty="0"/>
              <a:t> </a:t>
            </a:r>
            <a:r>
              <a:rPr lang="en-US" sz="2000" dirty="0" err="1"/>
              <a:t>și</a:t>
            </a:r>
            <a:r>
              <a:rPr lang="en-US" sz="2000" dirty="0"/>
              <a:t> </a:t>
            </a:r>
            <a:r>
              <a:rPr lang="en-US" sz="2000" dirty="0" err="1"/>
              <a:t>întrebările</a:t>
            </a:r>
            <a:r>
              <a:rPr lang="en-US" sz="2000" dirty="0"/>
              <a:t> </a:t>
            </a:r>
            <a:r>
              <a:rPr lang="en-US" sz="2000" dirty="0">
                <a:latin typeface="Calibri"/>
                <a:ea typeface="Calibri"/>
                <a:cs typeface="Calibri"/>
                <a:sym typeface="Calibri"/>
              </a:rPr>
              <a:t>–</a:t>
            </a:r>
            <a:r>
              <a:rPr lang="en-US" sz="2000" dirty="0"/>
              <a:t> activate </a:t>
            </a:r>
            <a:r>
              <a:rPr lang="en-US" sz="2000" dirty="0" err="1"/>
              <a:t>doar</a:t>
            </a:r>
            <a:r>
              <a:rPr lang="en-US" sz="2000" dirty="0"/>
              <a:t> </a:t>
            </a:r>
            <a:r>
              <a:rPr lang="en-US" sz="2000" dirty="0" err="1"/>
              <a:t>dacă</a:t>
            </a:r>
            <a:r>
              <a:rPr lang="en-US" sz="2000" dirty="0"/>
              <a:t> </a:t>
            </a:r>
            <a:r>
              <a:rPr lang="en-US" sz="2000" dirty="0" err="1"/>
              <a:t>este</a:t>
            </a:r>
            <a:r>
              <a:rPr lang="en-US" sz="2000" dirty="0"/>
              <a:t> </a:t>
            </a:r>
            <a:r>
              <a:rPr lang="en-US" sz="2000" dirty="0" err="1"/>
              <a:t>cazul</a:t>
            </a:r>
            <a:endParaRPr lang="en-US" sz="2000" dirty="0"/>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Majoritatea</a:t>
            </a:r>
            <a:r>
              <a:rPr lang="en-US" sz="2000" dirty="0"/>
              <a:t> </a:t>
            </a:r>
            <a:r>
              <a:rPr lang="en-US" sz="2000" dirty="0" err="1"/>
              <a:t>întrebărilor</a:t>
            </a:r>
            <a:r>
              <a:rPr lang="en-US" sz="2000" dirty="0"/>
              <a:t> au </a:t>
            </a:r>
            <a:r>
              <a:rPr lang="en-US" sz="2000" dirty="0" err="1"/>
              <a:t>răspunsuri</a:t>
            </a:r>
            <a:r>
              <a:rPr lang="en-US" sz="2000" dirty="0"/>
              <a:t> </a:t>
            </a:r>
            <a:r>
              <a:rPr lang="en-US" sz="2000" dirty="0" err="1"/>
              <a:t>predefinite</a:t>
            </a:r>
            <a:r>
              <a:rPr lang="en-US" sz="2000" dirty="0"/>
              <a:t> (</a:t>
            </a:r>
            <a:r>
              <a:rPr lang="en-US" sz="2000" dirty="0" err="1"/>
              <a:t>selecție</a:t>
            </a:r>
            <a:r>
              <a:rPr lang="en-US" sz="2000" dirty="0"/>
              <a:t> din 2 </a:t>
            </a:r>
            <a:r>
              <a:rPr lang="en-US" sz="2000" dirty="0" err="1"/>
              <a:t>sau</a:t>
            </a:r>
            <a:r>
              <a:rPr lang="en-US" sz="2000" dirty="0"/>
              <a:t> </a:t>
            </a:r>
            <a:r>
              <a:rPr lang="en-US" sz="2000" dirty="0" err="1"/>
              <a:t>mai</a:t>
            </a:r>
            <a:r>
              <a:rPr lang="en-US" sz="2000" dirty="0"/>
              <a:t> </a:t>
            </a:r>
            <a:r>
              <a:rPr lang="en-US" sz="2000" dirty="0" err="1"/>
              <a:t>multe</a:t>
            </a:r>
            <a:r>
              <a:rPr lang="en-US" sz="2000" dirty="0"/>
              <a:t> </a:t>
            </a:r>
            <a:r>
              <a:rPr lang="en-US" sz="2000" dirty="0" err="1"/>
              <a:t>variante</a:t>
            </a:r>
            <a:r>
              <a:rPr lang="en-US" sz="2000" dirty="0"/>
              <a:t> de </a:t>
            </a:r>
            <a:r>
              <a:rPr lang="en-US" sz="2000" dirty="0" err="1"/>
              <a:t>răspuns</a:t>
            </a:r>
            <a:r>
              <a:rPr lang="en-US" sz="2000" dirty="0"/>
              <a:t>)</a:t>
            </a:r>
          </a:p>
          <a:p>
            <a:pPr marL="342900" lvl="0" indent="-342900" algn="l" rtl="0">
              <a:lnSpc>
                <a:spcPct val="90000"/>
              </a:lnSpc>
              <a:spcBef>
                <a:spcPts val="750"/>
              </a:spcBef>
              <a:spcAft>
                <a:spcPts val="0"/>
              </a:spcAft>
              <a:buClr>
                <a:schemeClr val="dk1"/>
              </a:buClr>
              <a:buSzPts val="1950"/>
              <a:buFont typeface="Noto Sans Symbols"/>
              <a:buChar char="−"/>
            </a:pPr>
            <a:r>
              <a:rPr lang="en-US" sz="2000" dirty="0"/>
              <a:t>Lista </a:t>
            </a:r>
            <a:r>
              <a:rPr lang="en-US" sz="2000" dirty="0" err="1"/>
              <a:t>membrilor</a:t>
            </a:r>
            <a:r>
              <a:rPr lang="en-US" sz="2000" dirty="0"/>
              <a:t> </a:t>
            </a:r>
            <a:r>
              <a:rPr lang="en-US" sz="2000" dirty="0" err="1"/>
              <a:t>gospodăriei</a:t>
            </a:r>
            <a:r>
              <a:rPr lang="en-US" sz="2000" dirty="0"/>
              <a:t> </a:t>
            </a:r>
            <a:r>
              <a:rPr lang="en-US" sz="2000" dirty="0" err="1"/>
              <a:t>poate</a:t>
            </a:r>
            <a:r>
              <a:rPr lang="en-US" sz="2000" dirty="0"/>
              <a:t> fi </a:t>
            </a:r>
            <a:r>
              <a:rPr lang="en-US" sz="2000" dirty="0" err="1"/>
              <a:t>modificată</a:t>
            </a:r>
            <a:endParaRPr lang="en-US" sz="2000" dirty="0"/>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Răspunsurile</a:t>
            </a:r>
            <a:r>
              <a:rPr lang="en-US" sz="2000" dirty="0"/>
              <a:t> </a:t>
            </a:r>
            <a:r>
              <a:rPr lang="en-US" sz="2000" dirty="0" err="1"/>
              <a:t>pentru</a:t>
            </a:r>
            <a:r>
              <a:rPr lang="en-US" sz="2000" dirty="0"/>
              <a:t> </a:t>
            </a:r>
            <a:r>
              <a:rPr lang="en-US" sz="2000" dirty="0" err="1"/>
              <a:t>anumite</a:t>
            </a:r>
            <a:r>
              <a:rPr lang="en-US" sz="2000" dirty="0"/>
              <a:t> </a:t>
            </a:r>
            <a:r>
              <a:rPr lang="en-US" sz="2000" dirty="0" err="1"/>
              <a:t>întrebări</a:t>
            </a:r>
            <a:r>
              <a:rPr lang="en-US" sz="2000" dirty="0"/>
              <a:t> sunt validate (pe </a:t>
            </a:r>
            <a:r>
              <a:rPr lang="en-US" sz="2000" dirty="0" err="1"/>
              <a:t>baza</a:t>
            </a:r>
            <a:r>
              <a:rPr lang="en-US" sz="2000" dirty="0"/>
              <a:t> </a:t>
            </a:r>
            <a:r>
              <a:rPr lang="en-US" sz="2000" dirty="0" err="1"/>
              <a:t>răspunsurilor</a:t>
            </a:r>
            <a:r>
              <a:rPr lang="en-US" sz="2000" dirty="0"/>
              <a:t> </a:t>
            </a:r>
            <a:r>
              <a:rPr lang="en-US" sz="2000" dirty="0" err="1"/>
              <a:t>anterioare</a:t>
            </a:r>
            <a:r>
              <a:rPr lang="en-US" sz="2000" dirty="0"/>
              <a:t>) </a:t>
            </a:r>
            <a:r>
              <a:rPr lang="en-US" sz="2000" dirty="0" err="1"/>
              <a:t>și</a:t>
            </a:r>
            <a:r>
              <a:rPr lang="en-US" sz="2000" dirty="0"/>
              <a:t> nu permit </a:t>
            </a:r>
            <a:r>
              <a:rPr lang="en-US" sz="2000" dirty="0" err="1"/>
              <a:t>trecerea</a:t>
            </a:r>
            <a:r>
              <a:rPr lang="en-US" sz="2000" dirty="0"/>
              <a:t> </a:t>
            </a:r>
            <a:r>
              <a:rPr lang="en-US" sz="2000" dirty="0" err="1"/>
              <a:t>mai</a:t>
            </a:r>
            <a:r>
              <a:rPr lang="en-US" sz="2000" dirty="0"/>
              <a:t> </a:t>
            </a:r>
            <a:r>
              <a:rPr lang="en-US" sz="2000" dirty="0" err="1"/>
              <a:t>departe</a:t>
            </a:r>
            <a:r>
              <a:rPr lang="en-US" sz="2000" dirty="0"/>
              <a:t> </a:t>
            </a:r>
            <a:r>
              <a:rPr lang="en-US" sz="2000" dirty="0" err="1"/>
              <a:t>fără</a:t>
            </a:r>
            <a:r>
              <a:rPr lang="en-US" sz="2000" dirty="0"/>
              <a:t> </a:t>
            </a:r>
            <a:r>
              <a:rPr lang="en-US" sz="2000" dirty="0" err="1"/>
              <a:t>răspuns</a:t>
            </a:r>
            <a:r>
              <a:rPr lang="en-US" sz="2000" dirty="0"/>
              <a:t> </a:t>
            </a:r>
            <a:r>
              <a:rPr lang="en-US" sz="2000" dirty="0" err="1"/>
              <a:t>sau</a:t>
            </a:r>
            <a:r>
              <a:rPr lang="en-US" sz="2000" dirty="0"/>
              <a:t> cu </a:t>
            </a:r>
            <a:r>
              <a:rPr lang="en-US" sz="2000" dirty="0" err="1"/>
              <a:t>răspunsuri</a:t>
            </a:r>
            <a:r>
              <a:rPr lang="en-US" sz="2000" dirty="0"/>
              <a:t> </a:t>
            </a:r>
            <a:r>
              <a:rPr lang="en-US" sz="2000" dirty="0" err="1"/>
              <a:t>eronate</a:t>
            </a:r>
            <a:endParaRPr lang="en-US" sz="2000" dirty="0"/>
          </a:p>
          <a:p>
            <a:pPr marL="342900" lvl="0" indent="-342900" algn="l" rtl="0">
              <a:lnSpc>
                <a:spcPct val="90000"/>
              </a:lnSpc>
              <a:spcBef>
                <a:spcPts val="0"/>
              </a:spcBef>
              <a:spcAft>
                <a:spcPts val="0"/>
              </a:spcAft>
              <a:buClr>
                <a:schemeClr val="dk1"/>
              </a:buClr>
              <a:buSzPts val="1950"/>
              <a:buFont typeface="Noto Sans Symbols"/>
              <a:buChar char="−"/>
            </a:pPr>
            <a:r>
              <a:rPr lang="en-US" sz="2000" dirty="0" err="1"/>
              <a:t>Chestionarul</a:t>
            </a:r>
            <a:r>
              <a:rPr lang="en-US" sz="2000" dirty="0"/>
              <a:t> nu </a:t>
            </a:r>
            <a:r>
              <a:rPr lang="en-US" sz="2000" dirty="0" err="1"/>
              <a:t>poate</a:t>
            </a:r>
            <a:r>
              <a:rPr lang="en-US" sz="2000" dirty="0"/>
              <a:t> fi </a:t>
            </a:r>
            <a:r>
              <a:rPr lang="en-US" sz="2000" dirty="0" err="1"/>
              <a:t>închis</a:t>
            </a:r>
            <a:r>
              <a:rPr lang="en-US" sz="2000" dirty="0"/>
              <a:t> </a:t>
            </a:r>
            <a:r>
              <a:rPr lang="en-US" sz="2000" dirty="0" err="1"/>
              <a:t>fără</a:t>
            </a:r>
            <a:r>
              <a:rPr lang="en-US" sz="2000" dirty="0"/>
              <a:t> </a:t>
            </a:r>
            <a:r>
              <a:rPr lang="en-US" sz="2000" dirty="0" err="1"/>
              <a:t>completarea</a:t>
            </a:r>
            <a:r>
              <a:rPr lang="en-US" sz="2000" dirty="0"/>
              <a:t> </a:t>
            </a:r>
            <a:r>
              <a:rPr lang="en-US" sz="2000" dirty="0" err="1"/>
              <a:t>tuturor</a:t>
            </a:r>
            <a:r>
              <a:rPr lang="en-US" sz="2000" dirty="0"/>
              <a:t> </a:t>
            </a:r>
            <a:r>
              <a:rPr lang="en-US" sz="2000" dirty="0" err="1"/>
              <a:t>întrebărilor</a:t>
            </a:r>
            <a:endParaRPr lang="en-US" sz="2000" dirty="0"/>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Există</a:t>
            </a:r>
            <a:r>
              <a:rPr lang="en-US" sz="2000" dirty="0"/>
              <a:t> </a:t>
            </a:r>
            <a:r>
              <a:rPr lang="en-US" sz="2000" dirty="0" err="1"/>
              <a:t>întrebări</a:t>
            </a:r>
            <a:r>
              <a:rPr lang="en-US" sz="2000" dirty="0"/>
              <a:t> legate de </a:t>
            </a:r>
            <a:r>
              <a:rPr lang="en-US" sz="2000" dirty="0" err="1"/>
              <a:t>participarea</a:t>
            </a:r>
            <a:r>
              <a:rPr lang="en-US" sz="2000" dirty="0"/>
              <a:t> </a:t>
            </a:r>
            <a:r>
              <a:rPr lang="en-US" sz="2000" dirty="0" err="1"/>
              <a:t>școlară</a:t>
            </a:r>
            <a:r>
              <a:rPr lang="en-US" sz="2000" dirty="0"/>
              <a:t> </a:t>
            </a:r>
            <a:r>
              <a:rPr lang="en-US" sz="2000" dirty="0" err="1"/>
              <a:t>și</a:t>
            </a:r>
            <a:r>
              <a:rPr lang="en-US" sz="2000" dirty="0"/>
              <a:t> de </a:t>
            </a:r>
            <a:r>
              <a:rPr lang="en-US" sz="2000" dirty="0" err="1"/>
              <a:t>situația</a:t>
            </a:r>
            <a:r>
              <a:rPr lang="en-US" sz="2000" dirty="0"/>
              <a:t> </a:t>
            </a:r>
            <a:r>
              <a:rPr lang="en-US" sz="2000" dirty="0" err="1"/>
              <a:t>acoperirii</a:t>
            </a:r>
            <a:r>
              <a:rPr lang="en-US" sz="2000" dirty="0"/>
              <a:t> </a:t>
            </a:r>
            <a:r>
              <a:rPr lang="en-US" sz="2000" dirty="0" err="1"/>
              <a:t>schemei</a:t>
            </a:r>
            <a:r>
              <a:rPr lang="en-US" sz="2000" dirty="0"/>
              <a:t> </a:t>
            </a:r>
            <a:r>
              <a:rPr lang="en-US" sz="2000" dirty="0" err="1"/>
              <a:t>naționale</a:t>
            </a:r>
            <a:r>
              <a:rPr lang="en-US" sz="2000" dirty="0"/>
              <a:t> de </a:t>
            </a:r>
            <a:r>
              <a:rPr lang="en-US" sz="2000" dirty="0" err="1"/>
              <a:t>vaccinare</a:t>
            </a:r>
            <a:r>
              <a:rPr lang="en-US" sz="2000" dirty="0"/>
              <a:t> care </a:t>
            </a:r>
            <a:r>
              <a:rPr lang="en-US" sz="2000" dirty="0" err="1"/>
              <a:t>trebuie</a:t>
            </a:r>
            <a:r>
              <a:rPr lang="en-US" sz="2000" dirty="0"/>
              <a:t> validate cu </a:t>
            </a:r>
            <a:r>
              <a:rPr lang="en-US" sz="2000" dirty="0" err="1"/>
              <a:t>școala</a:t>
            </a:r>
            <a:r>
              <a:rPr lang="en-US" sz="2000" dirty="0"/>
              <a:t>, </a:t>
            </a:r>
            <a:r>
              <a:rPr lang="en-US" sz="2000" dirty="0" err="1"/>
              <a:t>respectiv</a:t>
            </a:r>
            <a:r>
              <a:rPr lang="en-US" sz="2000" dirty="0"/>
              <a:t> </a:t>
            </a:r>
            <a:r>
              <a:rPr lang="en-US" sz="2000" dirty="0" err="1"/>
              <a:t>medicul</a:t>
            </a:r>
            <a:r>
              <a:rPr lang="en-US" sz="2000" dirty="0"/>
              <a:t> de </a:t>
            </a:r>
            <a:r>
              <a:rPr lang="en-US" sz="2000" dirty="0" err="1"/>
              <a:t>familie</a:t>
            </a:r>
            <a:endParaRPr lang="en-US" sz="2000" dirty="0"/>
          </a:p>
          <a:p>
            <a:pPr marL="342900" lvl="0" indent="-342900" algn="l" rtl="0">
              <a:lnSpc>
                <a:spcPct val="90000"/>
              </a:lnSpc>
              <a:spcBef>
                <a:spcPts val="750"/>
              </a:spcBef>
              <a:spcAft>
                <a:spcPts val="0"/>
              </a:spcAft>
              <a:buClr>
                <a:schemeClr val="dk1"/>
              </a:buClr>
              <a:buSzPts val="1950"/>
              <a:buFont typeface="Noto Sans Symbols"/>
              <a:buChar char="−"/>
            </a:pPr>
            <a:r>
              <a:rPr lang="en-US" sz="2000" b="1" dirty="0" err="1"/>
              <a:t>Durata</a:t>
            </a:r>
            <a:r>
              <a:rPr lang="en-US" sz="2000" b="1" dirty="0"/>
              <a:t> de </a:t>
            </a:r>
            <a:r>
              <a:rPr lang="en-US" sz="2000" b="1" dirty="0" err="1"/>
              <a:t>viață</a:t>
            </a:r>
            <a:r>
              <a:rPr lang="en-US" sz="2000" b="1" dirty="0"/>
              <a:t> a </a:t>
            </a:r>
            <a:r>
              <a:rPr lang="en-US" sz="2000" b="1" dirty="0" err="1"/>
              <a:t>unei</a:t>
            </a:r>
            <a:r>
              <a:rPr lang="en-US" sz="2000" b="1" dirty="0"/>
              <a:t> </a:t>
            </a:r>
            <a:r>
              <a:rPr lang="en-US" sz="2000" b="1" dirty="0" err="1"/>
              <a:t>diagnoze</a:t>
            </a:r>
            <a:r>
              <a:rPr lang="en-US" sz="2000" b="1" dirty="0"/>
              <a:t> </a:t>
            </a:r>
            <a:r>
              <a:rPr lang="en-US" sz="2000" b="1" dirty="0" err="1"/>
              <a:t>este</a:t>
            </a:r>
            <a:r>
              <a:rPr lang="en-US" sz="2000" b="1" dirty="0"/>
              <a:t> de 14 </a:t>
            </a:r>
            <a:r>
              <a:rPr lang="en-US" sz="2000" b="1" dirty="0" err="1"/>
              <a:t>zile</a:t>
            </a:r>
            <a:r>
              <a:rPr lang="en-US" sz="2000" b="1" dirty="0"/>
              <a:t>, </a:t>
            </a:r>
            <a:r>
              <a:rPr lang="en-US" sz="2000" b="1" dirty="0" err="1"/>
              <a:t>iar</a:t>
            </a:r>
            <a:r>
              <a:rPr lang="en-US" sz="2000" b="1" dirty="0"/>
              <a:t> </a:t>
            </a:r>
            <a:r>
              <a:rPr lang="en-US" sz="2000" b="1" dirty="0" err="1"/>
              <a:t>datele</a:t>
            </a:r>
            <a:r>
              <a:rPr lang="en-US" sz="2000" b="1" dirty="0"/>
              <a:t> sunt </a:t>
            </a:r>
            <a:r>
              <a:rPr lang="en-US" sz="2000" b="1" dirty="0" err="1"/>
              <a:t>stocate</a:t>
            </a:r>
            <a:r>
              <a:rPr lang="en-US" sz="2000" b="1" dirty="0"/>
              <a:t> pe </a:t>
            </a:r>
            <a:r>
              <a:rPr lang="en-US" sz="2000" b="1" dirty="0" err="1"/>
              <a:t>tabletă</a:t>
            </a:r>
            <a:r>
              <a:rPr lang="en-US" sz="2000" b="1" dirty="0"/>
              <a:t> (nu pot fi </a:t>
            </a:r>
            <a:r>
              <a:rPr lang="en-US" sz="2000" b="1" dirty="0" err="1"/>
              <a:t>vizualizate</a:t>
            </a:r>
            <a:r>
              <a:rPr lang="en-US" sz="2000" b="1" dirty="0"/>
              <a:t> </a:t>
            </a:r>
            <a:r>
              <a:rPr lang="en-US" sz="2000" b="1" dirty="0" err="1"/>
              <a:t>în</a:t>
            </a:r>
            <a:r>
              <a:rPr lang="en-US" sz="2000" b="1" dirty="0"/>
              <a:t> </a:t>
            </a:r>
            <a:r>
              <a:rPr lang="en-US" sz="2000" b="1" dirty="0" err="1"/>
              <a:t>platformă</a:t>
            </a:r>
            <a:r>
              <a:rPr lang="en-US" sz="2000" b="1" dirty="0"/>
              <a:t>). </a:t>
            </a:r>
            <a:r>
              <a:rPr lang="en-US" sz="2000" b="1" dirty="0" err="1"/>
              <a:t>Dacă</a:t>
            </a:r>
            <a:r>
              <a:rPr lang="en-US" sz="2000" b="1" dirty="0"/>
              <a:t> </a:t>
            </a:r>
            <a:r>
              <a:rPr lang="en-US" sz="2000" b="1" dirty="0" err="1"/>
              <a:t>în</a:t>
            </a:r>
            <a:r>
              <a:rPr lang="en-US" sz="2000" b="1" dirty="0"/>
              <a:t> termen 14 </a:t>
            </a:r>
            <a:r>
              <a:rPr lang="en-US" sz="2000" b="1" dirty="0" err="1"/>
              <a:t>zile</a:t>
            </a:r>
            <a:r>
              <a:rPr lang="en-US" sz="2000" b="1" dirty="0"/>
              <a:t> </a:t>
            </a:r>
            <a:r>
              <a:rPr lang="en-US" sz="2000" b="1" dirty="0" err="1"/>
              <a:t>diagnoza</a:t>
            </a:r>
            <a:r>
              <a:rPr lang="en-US" sz="2000" b="1" dirty="0"/>
              <a:t> nu </a:t>
            </a:r>
            <a:r>
              <a:rPr lang="en-US" sz="2000" b="1" dirty="0" err="1"/>
              <a:t>este</a:t>
            </a:r>
            <a:r>
              <a:rPr lang="en-US" sz="2000" b="1" dirty="0"/>
              <a:t> </a:t>
            </a:r>
            <a:r>
              <a:rPr lang="en-US" sz="2000" b="1" dirty="0" err="1"/>
              <a:t>finalizată</a:t>
            </a:r>
            <a:r>
              <a:rPr lang="en-US" sz="2000" b="1" dirty="0"/>
              <a:t>, </a:t>
            </a:r>
            <a:r>
              <a:rPr lang="en-US" sz="2000" b="1" dirty="0" err="1"/>
              <a:t>aceasta</a:t>
            </a:r>
            <a:r>
              <a:rPr lang="en-US" sz="2000" b="1" dirty="0"/>
              <a:t> </a:t>
            </a:r>
            <a:r>
              <a:rPr lang="en-US" sz="2000" b="1" dirty="0" err="1"/>
              <a:t>va</a:t>
            </a:r>
            <a:r>
              <a:rPr lang="en-US" sz="2000" b="1" dirty="0"/>
              <a:t> fi </a:t>
            </a:r>
            <a:r>
              <a:rPr lang="en-US" sz="2000" b="1" dirty="0" err="1"/>
              <a:t>ștearsă</a:t>
            </a:r>
            <a:endParaRPr lang="en-US" sz="2000" b="1" dirty="0"/>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Odată</a:t>
            </a:r>
            <a:r>
              <a:rPr lang="en-US" sz="2000" dirty="0"/>
              <a:t> </a:t>
            </a:r>
            <a:r>
              <a:rPr lang="en-US" sz="2000" dirty="0" err="1"/>
              <a:t>finalizat</a:t>
            </a:r>
            <a:r>
              <a:rPr lang="en-US" sz="2000" dirty="0"/>
              <a:t> un </a:t>
            </a:r>
            <a:r>
              <a:rPr lang="en-US" sz="2000" dirty="0" err="1"/>
              <a:t>chestionar</a:t>
            </a:r>
            <a:r>
              <a:rPr lang="en-US" sz="2000" dirty="0"/>
              <a:t>, </a:t>
            </a:r>
            <a:r>
              <a:rPr lang="en-US" sz="2000" dirty="0" err="1"/>
              <a:t>datele</a:t>
            </a:r>
            <a:r>
              <a:rPr lang="en-US" sz="2000" dirty="0"/>
              <a:t> sunt </a:t>
            </a:r>
            <a:r>
              <a:rPr lang="en-US" sz="2000" dirty="0" err="1"/>
              <a:t>sincronizate</a:t>
            </a:r>
            <a:r>
              <a:rPr lang="en-US" sz="2000" dirty="0"/>
              <a:t> pe server </a:t>
            </a:r>
            <a:r>
              <a:rPr lang="en-US" sz="2000" dirty="0" err="1"/>
              <a:t>și</a:t>
            </a:r>
            <a:r>
              <a:rPr lang="en-US" sz="2000" dirty="0"/>
              <a:t> pot fi </a:t>
            </a:r>
            <a:r>
              <a:rPr lang="en-US" sz="2000" dirty="0" err="1"/>
              <a:t>vizualizate</a:t>
            </a:r>
            <a:r>
              <a:rPr lang="en-US" sz="2000" dirty="0"/>
              <a:t> </a:t>
            </a:r>
            <a:r>
              <a:rPr lang="en-US" sz="2000" dirty="0" err="1"/>
              <a:t>în</a:t>
            </a:r>
            <a:r>
              <a:rPr lang="en-US" sz="2000" dirty="0"/>
              <a:t> </a:t>
            </a:r>
            <a:r>
              <a:rPr lang="en-US" sz="2000" dirty="0" err="1"/>
              <a:t>platforma</a:t>
            </a:r>
            <a:r>
              <a:rPr lang="en-US" sz="2000" dirty="0"/>
              <a:t> web</a:t>
            </a:r>
          </a:p>
          <a:p>
            <a:pPr marL="342900" lvl="0" indent="-342900" algn="l" rtl="0">
              <a:lnSpc>
                <a:spcPct val="90000"/>
              </a:lnSpc>
              <a:spcBef>
                <a:spcPts val="750"/>
              </a:spcBef>
              <a:spcAft>
                <a:spcPts val="0"/>
              </a:spcAft>
              <a:buClr>
                <a:schemeClr val="dk1"/>
              </a:buClr>
              <a:buSzPts val="1950"/>
              <a:buFont typeface="Noto Sans Symbols"/>
              <a:buChar char="−"/>
            </a:pPr>
            <a:endParaRPr lang="en-US" sz="2000" dirty="0"/>
          </a:p>
        </p:txBody>
      </p:sp>
      <p:sp>
        <p:nvSpPr>
          <p:cNvPr id="3" name="Footer Placeholder 2">
            <a:extLst>
              <a:ext uri="{FF2B5EF4-FFF2-40B4-BE49-F238E27FC236}">
                <a16:creationId xmlns:a16="http://schemas.microsoft.com/office/drawing/2014/main" xmlns="" id="{5228FAB2-121C-E64D-949C-C8917D303C82}"/>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193184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64</a:t>
            </a:fld>
            <a:endParaRPr lang="en-US" dirty="0"/>
          </a:p>
        </p:txBody>
      </p:sp>
      <p:sp>
        <p:nvSpPr>
          <p:cNvPr id="2" name="TextBox 1">
            <a:extLst>
              <a:ext uri="{FF2B5EF4-FFF2-40B4-BE49-F238E27FC236}">
                <a16:creationId xmlns:a16="http://schemas.microsoft.com/office/drawing/2014/main" xmlns="" id="{D26F4C2B-43E3-C0E1-5630-EE2083CFBEE3}"/>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  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(24)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3" name="TextBox 2">
            <a:extLst>
              <a:ext uri="{FF2B5EF4-FFF2-40B4-BE49-F238E27FC236}">
                <a16:creationId xmlns:a16="http://schemas.microsoft.com/office/drawing/2014/main" xmlns="" id="{49BC7C25-F701-A4B2-4FC9-0FA16C83533C}"/>
              </a:ext>
            </a:extLst>
          </p:cNvPr>
          <p:cNvSpPr txBox="1"/>
          <p:nvPr/>
        </p:nvSpPr>
        <p:spPr>
          <a:xfrm>
            <a:off x="933651" y="721510"/>
            <a:ext cx="8453387"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Arial"/>
              <a:buNone/>
            </a:pPr>
            <a:r>
              <a:rPr lang="en-US" sz="3200" b="1" dirty="0" err="1">
                <a:solidFill>
                  <a:schemeClr val="accent1"/>
                </a:solidFill>
                <a:latin typeface="+mj-lt"/>
                <a:ea typeface="+mj-ea"/>
                <a:cs typeface="+mj-cs"/>
                <a:sym typeface="Arial"/>
              </a:rPr>
              <a:t>Finalizare</a:t>
            </a:r>
            <a:r>
              <a:rPr lang="en-US" sz="3200" b="1" dirty="0">
                <a:solidFill>
                  <a:schemeClr val="accent1"/>
                </a:solidFill>
                <a:latin typeface="+mj-lt"/>
                <a:ea typeface="+mj-ea"/>
                <a:cs typeface="+mj-cs"/>
                <a:sym typeface="Arial"/>
              </a:rPr>
              <a:t> </a:t>
            </a:r>
            <a:r>
              <a:rPr lang="en-US" sz="3200" b="1" dirty="0" err="1">
                <a:solidFill>
                  <a:schemeClr val="accent1"/>
                </a:solidFill>
                <a:latin typeface="+mj-lt"/>
                <a:ea typeface="+mj-ea"/>
                <a:cs typeface="+mj-cs"/>
                <a:sym typeface="Arial"/>
              </a:rPr>
              <a:t>chestionar</a:t>
            </a:r>
            <a:r>
              <a:rPr lang="en-US" sz="3200" b="1" dirty="0">
                <a:solidFill>
                  <a:schemeClr val="accent1"/>
                </a:solidFill>
                <a:latin typeface="+mj-lt"/>
                <a:ea typeface="+mj-ea"/>
                <a:cs typeface="+mj-cs"/>
                <a:sym typeface="Arial"/>
              </a:rPr>
              <a:t>: </a:t>
            </a:r>
            <a:r>
              <a:rPr lang="en-US" sz="3200" b="1" dirty="0" err="1">
                <a:solidFill>
                  <a:schemeClr val="accent1"/>
                </a:solidFill>
                <a:latin typeface="+mj-lt"/>
                <a:ea typeface="+mj-ea"/>
                <a:cs typeface="+mj-cs"/>
                <a:sym typeface="Arial"/>
              </a:rPr>
              <a:t>incomplet</a:t>
            </a:r>
            <a:r>
              <a:rPr lang="en-US" sz="3200" b="1" dirty="0">
                <a:solidFill>
                  <a:schemeClr val="accent1"/>
                </a:solidFill>
                <a:latin typeface="+mj-lt"/>
                <a:ea typeface="+mj-ea"/>
                <a:cs typeface="+mj-cs"/>
                <a:sym typeface="Arial"/>
              </a:rPr>
              <a:t> - </a:t>
            </a:r>
            <a:r>
              <a:rPr lang="en-US" sz="3200" b="1" dirty="0" err="1">
                <a:solidFill>
                  <a:schemeClr val="accent1"/>
                </a:solidFill>
                <a:latin typeface="+mj-lt"/>
                <a:ea typeface="+mj-ea"/>
                <a:cs typeface="+mj-cs"/>
                <a:sym typeface="Arial"/>
              </a:rPr>
              <a:t>exemplu</a:t>
            </a:r>
            <a:endParaRPr lang="en-US" sz="3200" b="1" dirty="0">
              <a:solidFill>
                <a:schemeClr val="accent1"/>
              </a:solidFill>
              <a:latin typeface="+mj-lt"/>
              <a:ea typeface="+mj-ea"/>
              <a:cs typeface="+mj-cs"/>
              <a:sym typeface="Arial"/>
            </a:endParaRPr>
          </a:p>
        </p:txBody>
      </p:sp>
      <p:sp>
        <p:nvSpPr>
          <p:cNvPr id="4" name="Footer Placeholder 3">
            <a:extLst>
              <a:ext uri="{FF2B5EF4-FFF2-40B4-BE49-F238E27FC236}">
                <a16:creationId xmlns:a16="http://schemas.microsoft.com/office/drawing/2014/main" xmlns="" id="{42A2E968-CE27-088D-A171-578BAD52470A}"/>
              </a:ext>
            </a:extLst>
          </p:cNvPr>
          <p:cNvSpPr>
            <a:spLocks noGrp="1"/>
          </p:cNvSpPr>
          <p:nvPr>
            <p:ph type="ftr" sz="quarter" idx="11"/>
          </p:nvPr>
        </p:nvSpPr>
        <p:spPr/>
        <p:txBody>
          <a:bodyPr/>
          <a:lstStyle/>
          <a:p>
            <a:r>
              <a:rPr lang="en-US"/>
              <a:t>Suport curs utilizare Observatorul Copilului</a:t>
            </a:r>
            <a:endParaRPr lang="en-US" dirty="0"/>
          </a:p>
        </p:txBody>
      </p:sp>
      <p:sp>
        <p:nvSpPr>
          <p:cNvPr id="6" name="TextBox 5">
            <a:extLst>
              <a:ext uri="{FF2B5EF4-FFF2-40B4-BE49-F238E27FC236}">
                <a16:creationId xmlns:a16="http://schemas.microsoft.com/office/drawing/2014/main" xmlns="" id="{38711F66-8D4A-74ED-20B6-57C5B0828A6D}"/>
              </a:ext>
            </a:extLst>
          </p:cNvPr>
          <p:cNvSpPr txBox="1"/>
          <p:nvPr/>
        </p:nvSpPr>
        <p:spPr>
          <a:xfrm>
            <a:off x="1219200" y="1893145"/>
            <a:ext cx="10275093" cy="1477328"/>
          </a:xfrm>
          <a:prstGeom prst="rect">
            <a:avLst/>
          </a:prstGeom>
          <a:noFill/>
        </p:spPr>
        <p:txBody>
          <a:bodyPr wrap="square" rtlCol="0">
            <a:spAutoFit/>
          </a:bodyPr>
          <a:lstStyle/>
          <a:p>
            <a:r>
              <a:rPr lang="en-US" b="1" i="0" dirty="0">
                <a:solidFill>
                  <a:srgbClr val="404040"/>
                </a:solidFill>
                <a:effectLst/>
                <a:latin typeface="Noto Sans" panose="020B0502040504020204" pitchFamily="34" charset="0"/>
              </a:rPr>
              <a:t>DACA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dupa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parcurgerea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chestionarului</a:t>
            </a:r>
            <a:r>
              <a:rPr lang="en-US" b="0" i="0" dirty="0">
                <a:solidFill>
                  <a:srgbClr val="404040"/>
                </a:solidFill>
                <a:effectLst/>
                <a:latin typeface="Noto Sans" panose="020B0502040504020204" pitchFamily="34" charset="0"/>
              </a:rPr>
              <a:t> NU au </a:t>
            </a:r>
            <a:r>
              <a:rPr lang="en-US" b="0" i="0" dirty="0" err="1">
                <a:solidFill>
                  <a:srgbClr val="404040"/>
                </a:solidFill>
                <a:effectLst/>
                <a:latin typeface="Noto Sans" panose="020B0502040504020204" pitchFamily="34" charset="0"/>
              </a:rPr>
              <a:t>fost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introduse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toate</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răspunsurile</a:t>
            </a:r>
            <a:r>
              <a:rPr lang="en-US" b="0" i="0" dirty="0">
                <a:solidFill>
                  <a:srgbClr val="404040"/>
                </a:solidFill>
                <a:effectLst/>
                <a:latin typeface="Noto Sans" panose="020B0502040504020204" pitchFamily="34" charset="0"/>
              </a:rPr>
              <a:t>, se </a:t>
            </a:r>
            <a:r>
              <a:rPr lang="en-US" b="0" i="0" dirty="0" err="1">
                <a:solidFill>
                  <a:srgbClr val="404040"/>
                </a:solidFill>
                <a:effectLst/>
                <a:latin typeface="Noto Sans" panose="020B0502040504020204" pitchFamily="34" charset="0"/>
              </a:rPr>
              <a:t>va</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afișa</a:t>
            </a:r>
            <a:r>
              <a:rPr lang="en-US" b="0" i="0" dirty="0">
                <a:solidFill>
                  <a:srgbClr val="404040"/>
                </a:solidFill>
                <a:effectLst/>
                <a:latin typeface="Noto Sans" panose="020B0502040504020204" pitchFamily="34" charset="0"/>
              </a:rPr>
              <a:t> un </a:t>
            </a:r>
            <a:r>
              <a:rPr lang="en-US" b="0" i="0" dirty="0" err="1">
                <a:solidFill>
                  <a:srgbClr val="404040"/>
                </a:solidFill>
                <a:effectLst/>
                <a:latin typeface="Noto Sans" panose="020B0502040504020204" pitchFamily="34" charset="0"/>
              </a:rPr>
              <a:t>rezultat</a:t>
            </a:r>
            <a:r>
              <a:rPr lang="en-US" b="0" i="0" dirty="0">
                <a:solidFill>
                  <a:srgbClr val="404040"/>
                </a:solidFill>
                <a:effectLst/>
                <a:latin typeface="Noto Sans" panose="020B0502040504020204" pitchFamily="34" charset="0"/>
              </a:rPr>
              <a:t> </a:t>
            </a:r>
            <a:r>
              <a:rPr lang="en-US" b="0" i="0" dirty="0" err="1">
                <a:solidFill>
                  <a:srgbClr val="404040"/>
                </a:solidFill>
                <a:effectLst/>
                <a:latin typeface="Noto Sans" panose="020B0502040504020204" pitchFamily="34" charset="0"/>
              </a:rPr>
              <a:t>parțial</a:t>
            </a:r>
            <a:r>
              <a:rPr lang="en-US" b="0" i="0" dirty="0">
                <a:solidFill>
                  <a:srgbClr val="404040"/>
                </a:solidFill>
                <a:effectLst/>
                <a:latin typeface="Noto Sans" panose="020B0502040504020204" pitchFamily="34" charset="0"/>
              </a:rPr>
              <a:t> al </a:t>
            </a:r>
            <a:r>
              <a:rPr lang="en-US" b="0" i="0" dirty="0" err="1">
                <a:solidFill>
                  <a:srgbClr val="404040"/>
                </a:solidFill>
                <a:effectLst/>
                <a:latin typeface="Noto Sans" panose="020B0502040504020204" pitchFamily="34" charset="0"/>
              </a:rPr>
              <a:t>completării</a:t>
            </a:r>
            <a:r>
              <a:rPr lang="en-US" b="0" i="0" dirty="0">
                <a:solidFill>
                  <a:srgbClr val="404040"/>
                </a:solidFill>
                <a:effectLst/>
                <a:latin typeface="Noto Sans" panose="020B0502040504020204" pitchFamily="34" charset="0"/>
              </a:rPr>
              <a:t>.</a:t>
            </a:r>
          </a:p>
          <a:p>
            <a:endParaRPr lang="en-US" dirty="0">
              <a:solidFill>
                <a:srgbClr val="404040"/>
              </a:solidFill>
              <a:latin typeface="Noto Sans" panose="020B0502040504020204" pitchFamily="34" charset="0"/>
            </a:endParaRPr>
          </a:p>
          <a:p>
            <a:r>
              <a:rPr lang="en-US" b="1" i="0" dirty="0" err="1">
                <a:solidFill>
                  <a:srgbClr val="404040"/>
                </a:solidFill>
                <a:effectLst/>
                <a:latin typeface="Noto Sans" panose="020B0502040504020204" pitchFamily="34" charset="0"/>
              </a:rPr>
              <a:t>Aplicația</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vă</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va</a:t>
            </a:r>
            <a:r>
              <a:rPr lang="en-US" b="1" i="0" dirty="0">
                <a:solidFill>
                  <a:srgbClr val="404040"/>
                </a:solidFill>
                <a:effectLst/>
                <a:latin typeface="Noto Sans" panose="020B0502040504020204" pitchFamily="34" charset="0"/>
              </a:rPr>
              <a:t> indica </a:t>
            </a:r>
            <a:r>
              <a:rPr lang="en-US" b="1" i="0" dirty="0" err="1">
                <a:solidFill>
                  <a:srgbClr val="404040"/>
                </a:solidFill>
                <a:effectLst/>
                <a:latin typeface="Noto Sans" panose="020B0502040504020204" pitchFamily="34" charset="0"/>
              </a:rPr>
              <a:t>unde</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trebuie</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să</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reveniți</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și</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să</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completați</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răspunsul</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pentru</a:t>
            </a:r>
            <a:r>
              <a:rPr lang="en-US" b="1" i="0" dirty="0">
                <a:solidFill>
                  <a:srgbClr val="404040"/>
                </a:solidFill>
                <a:effectLst/>
                <a:latin typeface="Noto Sans" panose="020B0502040504020204" pitchFamily="34" charset="0"/>
              </a:rPr>
              <a:t> a </a:t>
            </a:r>
            <a:r>
              <a:rPr lang="en-US" b="1" i="0" dirty="0" err="1">
                <a:solidFill>
                  <a:srgbClr val="404040"/>
                </a:solidFill>
                <a:effectLst/>
                <a:latin typeface="Noto Sans" panose="020B0502040504020204" pitchFamily="34" charset="0"/>
              </a:rPr>
              <a:t>putea</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încheia</a:t>
            </a:r>
            <a:r>
              <a:rPr lang="en-US" b="1" i="0" dirty="0">
                <a:solidFill>
                  <a:srgbClr val="404040"/>
                </a:solidFill>
                <a:effectLst/>
                <a:latin typeface="Noto Sans" panose="020B0502040504020204" pitchFamily="34" charset="0"/>
              </a:rPr>
              <a:t> </a:t>
            </a:r>
            <a:r>
              <a:rPr lang="en-US" b="1" i="0" dirty="0" err="1">
                <a:solidFill>
                  <a:srgbClr val="404040"/>
                </a:solidFill>
                <a:effectLst/>
                <a:latin typeface="Noto Sans" panose="020B0502040504020204" pitchFamily="34" charset="0"/>
              </a:rPr>
              <a:t>chestionarul</a:t>
            </a:r>
            <a:r>
              <a:rPr lang="en-US" b="1" i="0" dirty="0">
                <a:solidFill>
                  <a:srgbClr val="404040"/>
                </a:solidFill>
                <a:effectLst/>
                <a:latin typeface="Noto Sans" panose="020B0502040504020204" pitchFamily="34" charset="0"/>
              </a:rPr>
              <a:t>. </a:t>
            </a:r>
            <a:endParaRPr lang="en-US" b="1" dirty="0"/>
          </a:p>
        </p:txBody>
      </p:sp>
    </p:spTree>
    <p:extLst>
      <p:ext uri="{BB962C8B-B14F-4D97-AF65-F5344CB8AC3E}">
        <p14:creationId xmlns:p14="http://schemas.microsoft.com/office/powerpoint/2010/main" xmlns="" val="3492159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65</a:t>
            </a:fld>
            <a:endParaRPr lang="en-US" dirty="0"/>
          </a:p>
        </p:txBody>
      </p:sp>
      <p:sp>
        <p:nvSpPr>
          <p:cNvPr id="2" name="TextBox 1">
            <a:extLst>
              <a:ext uri="{FF2B5EF4-FFF2-40B4-BE49-F238E27FC236}">
                <a16:creationId xmlns:a16="http://schemas.microsoft.com/office/drawing/2014/main" xmlns="" id="{CC8E2CD0-346F-30BF-8EF8-29572C778DDD}"/>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(25)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B5A22445-0C51-A10D-E386-332C8694E281}"/>
              </a:ext>
            </a:extLst>
          </p:cNvPr>
          <p:cNvSpPr txBox="1"/>
          <p:nvPr/>
        </p:nvSpPr>
        <p:spPr>
          <a:xfrm>
            <a:off x="916227" y="696889"/>
            <a:ext cx="8183880"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Arial"/>
              <a:buNone/>
            </a:pPr>
            <a:r>
              <a:rPr lang="en-US" sz="3200" b="1" dirty="0" err="1">
                <a:solidFill>
                  <a:schemeClr val="accent1"/>
                </a:solidFill>
                <a:latin typeface="+mj-lt"/>
                <a:ea typeface="+mj-ea"/>
                <a:cs typeface="+mj-cs"/>
                <a:sym typeface="Arial"/>
              </a:rPr>
              <a:t>Finalizare</a:t>
            </a:r>
            <a:r>
              <a:rPr lang="en-US" sz="1800" b="1" dirty="0">
                <a:solidFill>
                  <a:schemeClr val="accent1"/>
                </a:solidFill>
                <a:latin typeface="+mj-lt"/>
                <a:ea typeface="+mj-ea"/>
                <a:cs typeface="+mj-cs"/>
                <a:sym typeface="Arial"/>
              </a:rPr>
              <a:t> </a:t>
            </a:r>
            <a:r>
              <a:rPr lang="en-US" sz="3200" b="1" dirty="0" err="1">
                <a:solidFill>
                  <a:schemeClr val="accent1"/>
                </a:solidFill>
                <a:latin typeface="+mj-lt"/>
                <a:ea typeface="+mj-ea"/>
                <a:cs typeface="+mj-cs"/>
                <a:sym typeface="Arial"/>
              </a:rPr>
              <a:t>chestionar</a:t>
            </a:r>
            <a:r>
              <a:rPr lang="en-US" sz="3200" b="1" dirty="0">
                <a:solidFill>
                  <a:schemeClr val="accent1"/>
                </a:solidFill>
                <a:latin typeface="+mj-lt"/>
                <a:ea typeface="+mj-ea"/>
                <a:cs typeface="+mj-cs"/>
                <a:sym typeface="Arial"/>
              </a:rPr>
              <a:t>: </a:t>
            </a:r>
            <a:r>
              <a:rPr lang="en-US" sz="3200" b="1" dirty="0" err="1">
                <a:solidFill>
                  <a:schemeClr val="accent1"/>
                </a:solidFill>
                <a:latin typeface="+mj-lt"/>
                <a:ea typeface="+mj-ea"/>
                <a:cs typeface="+mj-cs"/>
                <a:sym typeface="Arial"/>
              </a:rPr>
              <a:t>exemplu</a:t>
            </a:r>
            <a:r>
              <a:rPr lang="en-US" sz="3200" b="1" dirty="0">
                <a:solidFill>
                  <a:schemeClr val="accent1"/>
                </a:solidFill>
                <a:latin typeface="+mj-lt"/>
                <a:ea typeface="+mj-ea"/>
                <a:cs typeface="+mj-cs"/>
                <a:sym typeface="Arial"/>
              </a:rPr>
              <a:t> - </a:t>
            </a:r>
            <a:r>
              <a:rPr lang="en-US" sz="3200" b="1" dirty="0" err="1">
                <a:solidFill>
                  <a:schemeClr val="accent1"/>
                </a:solidFill>
                <a:latin typeface="+mj-lt"/>
                <a:ea typeface="+mj-ea"/>
                <a:cs typeface="+mj-cs"/>
                <a:sym typeface="Arial"/>
              </a:rPr>
              <a:t>complet</a:t>
            </a:r>
            <a:r>
              <a:rPr lang="en-US" sz="3200" b="1" dirty="0">
                <a:solidFill>
                  <a:schemeClr val="accent1"/>
                </a:solidFill>
                <a:latin typeface="+mj-lt"/>
                <a:ea typeface="+mj-ea"/>
                <a:cs typeface="+mj-cs"/>
                <a:sym typeface="Arial"/>
              </a:rPr>
              <a:t> </a:t>
            </a:r>
          </a:p>
        </p:txBody>
      </p:sp>
      <p:pic>
        <p:nvPicPr>
          <p:cNvPr id="6" name="Picture 5">
            <a:extLst>
              <a:ext uri="{FF2B5EF4-FFF2-40B4-BE49-F238E27FC236}">
                <a16:creationId xmlns:a16="http://schemas.microsoft.com/office/drawing/2014/main" xmlns="" id="{2AB3A597-7F6E-DB78-3961-9D492AE12D41}"/>
              </a:ext>
            </a:extLst>
          </p:cNvPr>
          <p:cNvPicPr>
            <a:picLocks noChangeAspect="1"/>
          </p:cNvPicPr>
          <p:nvPr/>
        </p:nvPicPr>
        <p:blipFill>
          <a:blip r:embed="rId3"/>
          <a:stretch>
            <a:fillRect/>
          </a:stretch>
        </p:blipFill>
        <p:spPr>
          <a:xfrm>
            <a:off x="287920" y="1717576"/>
            <a:ext cx="8497266" cy="4560075"/>
          </a:xfrm>
          <a:prstGeom prst="rect">
            <a:avLst/>
          </a:prstGeom>
        </p:spPr>
      </p:pic>
      <p:sp>
        <p:nvSpPr>
          <p:cNvPr id="3" name="TextBox 2">
            <a:extLst>
              <a:ext uri="{FF2B5EF4-FFF2-40B4-BE49-F238E27FC236}">
                <a16:creationId xmlns:a16="http://schemas.microsoft.com/office/drawing/2014/main" xmlns="" id="{48C19277-AAC7-1179-85D0-72E4851860EF}"/>
              </a:ext>
            </a:extLst>
          </p:cNvPr>
          <p:cNvSpPr txBox="1"/>
          <p:nvPr/>
        </p:nvSpPr>
        <p:spPr>
          <a:xfrm>
            <a:off x="7964557" y="1302521"/>
            <a:ext cx="3939523" cy="5232202"/>
          </a:xfrm>
          <a:prstGeom prst="rect">
            <a:avLst/>
          </a:prstGeom>
          <a:noFill/>
        </p:spPr>
        <p:txBody>
          <a:bodyPr wrap="square" rtlCol="0">
            <a:spAutoFit/>
          </a:bodyPr>
          <a:lstStyle/>
          <a:p>
            <a:r>
              <a:rPr lang="en-US" sz="2000" b="1" dirty="0" err="1">
                <a:solidFill>
                  <a:srgbClr val="404040"/>
                </a:solidFill>
              </a:rPr>
              <a:t>Doar</a:t>
            </a:r>
            <a:r>
              <a:rPr lang="en-US" sz="2000" b="1" dirty="0">
                <a:solidFill>
                  <a:srgbClr val="404040"/>
                </a:solidFill>
              </a:rPr>
              <a:t> </a:t>
            </a:r>
            <a:r>
              <a:rPr lang="en-US" sz="2000" b="1" dirty="0" err="1">
                <a:solidFill>
                  <a:srgbClr val="404040"/>
                </a:solidFill>
              </a:rPr>
              <a:t>după</a:t>
            </a:r>
            <a:r>
              <a:rPr lang="en-US" sz="2000" b="1" dirty="0">
                <a:solidFill>
                  <a:srgbClr val="404040"/>
                </a:solidFill>
              </a:rPr>
              <a:t> </a:t>
            </a:r>
            <a:r>
              <a:rPr lang="en-US" sz="2000" b="1" dirty="0" err="1">
                <a:solidFill>
                  <a:srgbClr val="404040"/>
                </a:solidFill>
              </a:rPr>
              <a:t>finalizarea</a:t>
            </a:r>
            <a:r>
              <a:rPr lang="en-US" sz="2000" b="1" dirty="0">
                <a:solidFill>
                  <a:srgbClr val="404040"/>
                </a:solidFill>
              </a:rPr>
              <a:t> </a:t>
            </a:r>
            <a:r>
              <a:rPr lang="en-US" sz="2000" b="1" dirty="0" err="1">
                <a:solidFill>
                  <a:srgbClr val="404040"/>
                </a:solidFill>
              </a:rPr>
              <a:t>chestionarului</a:t>
            </a:r>
            <a:r>
              <a:rPr lang="en-US" sz="2000" b="1" dirty="0">
                <a:solidFill>
                  <a:srgbClr val="404040"/>
                </a:solidFill>
              </a:rPr>
              <a:t> se </a:t>
            </a:r>
            <a:r>
              <a:rPr lang="en-US" sz="2000" b="1" dirty="0" err="1">
                <a:solidFill>
                  <a:srgbClr val="404040"/>
                </a:solidFill>
              </a:rPr>
              <a:t>consideră</a:t>
            </a:r>
            <a:r>
              <a:rPr lang="en-US" sz="2000" b="1" dirty="0">
                <a:solidFill>
                  <a:srgbClr val="404040"/>
                </a:solidFill>
              </a:rPr>
              <a:t> </a:t>
            </a:r>
            <a:r>
              <a:rPr lang="en-US" sz="2000" b="1" dirty="0" err="1">
                <a:solidFill>
                  <a:srgbClr val="404040"/>
                </a:solidFill>
              </a:rPr>
              <a:t>că</a:t>
            </a:r>
            <a:r>
              <a:rPr lang="en-US" sz="2000" b="1" dirty="0">
                <a:solidFill>
                  <a:srgbClr val="404040"/>
                </a:solidFill>
              </a:rPr>
              <a:t> </a:t>
            </a:r>
            <a:r>
              <a:rPr lang="en-US" sz="2000" b="1" dirty="0" err="1">
                <a:solidFill>
                  <a:srgbClr val="404040"/>
                </a:solidFill>
              </a:rPr>
              <a:t>diagnosticarea</a:t>
            </a:r>
            <a:r>
              <a:rPr lang="en-US" sz="2000" b="1" dirty="0">
                <a:solidFill>
                  <a:srgbClr val="404040"/>
                </a:solidFill>
              </a:rPr>
              <a:t> a </a:t>
            </a:r>
            <a:r>
              <a:rPr lang="en-US" sz="2000" b="1" dirty="0" err="1">
                <a:solidFill>
                  <a:srgbClr val="404040"/>
                </a:solidFill>
              </a:rPr>
              <a:t>fost</a:t>
            </a:r>
            <a:r>
              <a:rPr lang="en-US" sz="2000" b="1" dirty="0">
                <a:solidFill>
                  <a:srgbClr val="404040"/>
                </a:solidFill>
              </a:rPr>
              <a:t> </a:t>
            </a:r>
            <a:r>
              <a:rPr lang="en-US" sz="2000" b="1" dirty="0" err="1">
                <a:solidFill>
                  <a:srgbClr val="404040"/>
                </a:solidFill>
              </a:rPr>
              <a:t>realizată</a:t>
            </a:r>
            <a:r>
              <a:rPr lang="en-US" sz="2000" b="1" dirty="0">
                <a:solidFill>
                  <a:srgbClr val="404040"/>
                </a:solidFill>
              </a:rPr>
              <a:t>. Din </a:t>
            </a:r>
            <a:r>
              <a:rPr lang="en-US" sz="2000" b="1" dirty="0" err="1">
                <a:solidFill>
                  <a:srgbClr val="404040"/>
                </a:solidFill>
              </a:rPr>
              <a:t>acest</a:t>
            </a:r>
            <a:r>
              <a:rPr lang="en-US" sz="2000" b="1" dirty="0">
                <a:solidFill>
                  <a:srgbClr val="404040"/>
                </a:solidFill>
              </a:rPr>
              <a:t> moment se </a:t>
            </a:r>
            <a:r>
              <a:rPr lang="en-US" sz="2000" b="1" dirty="0" err="1">
                <a:solidFill>
                  <a:srgbClr val="404040"/>
                </a:solidFill>
              </a:rPr>
              <a:t>vor</a:t>
            </a:r>
            <a:r>
              <a:rPr lang="en-US" sz="2000" b="1" dirty="0">
                <a:solidFill>
                  <a:srgbClr val="404040"/>
                </a:solidFill>
              </a:rPr>
              <a:t> </a:t>
            </a:r>
            <a:r>
              <a:rPr lang="en-US" sz="2000" b="1" dirty="0" err="1">
                <a:solidFill>
                  <a:srgbClr val="404040"/>
                </a:solidFill>
              </a:rPr>
              <a:t>afișa</a:t>
            </a:r>
            <a:r>
              <a:rPr lang="en-US" sz="2000" b="1" dirty="0">
                <a:solidFill>
                  <a:srgbClr val="404040"/>
                </a:solidFill>
              </a:rPr>
              <a:t> </a:t>
            </a:r>
            <a:r>
              <a:rPr lang="en-US" sz="2000" b="1" dirty="0" err="1">
                <a:solidFill>
                  <a:srgbClr val="404040"/>
                </a:solidFill>
              </a:rPr>
              <a:t>vulnerabilitățile</a:t>
            </a:r>
            <a:r>
              <a:rPr lang="en-US" sz="2000" b="1" dirty="0">
                <a:solidFill>
                  <a:srgbClr val="404040"/>
                </a:solidFill>
              </a:rPr>
              <a:t> </a:t>
            </a:r>
            <a:r>
              <a:rPr lang="en-US" sz="2000" b="1" dirty="0" err="1">
                <a:solidFill>
                  <a:srgbClr val="404040"/>
                </a:solidFill>
              </a:rPr>
              <a:t>identificate</a:t>
            </a:r>
            <a:r>
              <a:rPr lang="en-US" sz="2000" b="1" dirty="0">
                <a:solidFill>
                  <a:srgbClr val="404040"/>
                </a:solidFill>
              </a:rPr>
              <a:t> </a:t>
            </a:r>
            <a:r>
              <a:rPr lang="en-US" sz="2000" b="1" dirty="0" err="1">
                <a:solidFill>
                  <a:srgbClr val="404040"/>
                </a:solidFill>
              </a:rPr>
              <a:t>și</a:t>
            </a:r>
            <a:r>
              <a:rPr lang="en-US" sz="2000" b="1" dirty="0">
                <a:solidFill>
                  <a:srgbClr val="404040"/>
                </a:solidFill>
              </a:rPr>
              <a:t> </a:t>
            </a:r>
            <a:r>
              <a:rPr lang="en-US" sz="2000" b="1" dirty="0" err="1">
                <a:solidFill>
                  <a:srgbClr val="404040"/>
                </a:solidFill>
              </a:rPr>
              <a:t>serviciile</a:t>
            </a:r>
            <a:r>
              <a:rPr lang="en-US" sz="2000" b="1" dirty="0">
                <a:solidFill>
                  <a:srgbClr val="404040"/>
                </a:solidFill>
              </a:rPr>
              <a:t> pe care </a:t>
            </a:r>
            <a:r>
              <a:rPr lang="it-IT" sz="2000" b="1" dirty="0">
                <a:solidFill>
                  <a:srgbClr val="404040"/>
                </a:solidFill>
              </a:rPr>
              <a:t>asistentul social/tehnicianul in asistență socială</a:t>
            </a:r>
            <a:r>
              <a:rPr lang="en-US" sz="2000" b="1" dirty="0">
                <a:solidFill>
                  <a:srgbClr val="404040"/>
                </a:solidFill>
              </a:rPr>
              <a:t> </a:t>
            </a:r>
            <a:r>
              <a:rPr lang="en-US" sz="2000" b="1" dirty="0" err="1">
                <a:solidFill>
                  <a:srgbClr val="404040"/>
                </a:solidFill>
              </a:rPr>
              <a:t>trebuie</a:t>
            </a:r>
            <a:r>
              <a:rPr lang="en-US" sz="2000" b="1" dirty="0">
                <a:solidFill>
                  <a:srgbClr val="404040"/>
                </a:solidFill>
              </a:rPr>
              <a:t> </a:t>
            </a:r>
            <a:r>
              <a:rPr lang="en-US" sz="2000" b="1" dirty="0" err="1">
                <a:solidFill>
                  <a:srgbClr val="404040"/>
                </a:solidFill>
              </a:rPr>
              <a:t>să</a:t>
            </a:r>
            <a:r>
              <a:rPr lang="en-US" sz="2000" b="1" dirty="0">
                <a:solidFill>
                  <a:srgbClr val="404040"/>
                </a:solidFill>
              </a:rPr>
              <a:t> le </a:t>
            </a:r>
            <a:r>
              <a:rPr lang="en-US" sz="2000" b="1" dirty="0" err="1">
                <a:solidFill>
                  <a:srgbClr val="404040"/>
                </a:solidFill>
              </a:rPr>
              <a:t>realizeze</a:t>
            </a:r>
            <a:r>
              <a:rPr lang="en-US" sz="2000" b="1" dirty="0">
                <a:solidFill>
                  <a:srgbClr val="404040"/>
                </a:solidFill>
              </a:rPr>
              <a:t>. </a:t>
            </a:r>
          </a:p>
          <a:p>
            <a:endParaRPr lang="en-US" sz="1400" dirty="0">
              <a:solidFill>
                <a:srgbClr val="404040"/>
              </a:solidFill>
              <a:latin typeface="Noto Sans" panose="020B0502040504020204" pitchFamily="34" charset="0"/>
            </a:endParaRPr>
          </a:p>
          <a:p>
            <a:r>
              <a:rPr lang="en-US" sz="2000" b="1" i="0" dirty="0" err="1">
                <a:solidFill>
                  <a:srgbClr val="FF0000"/>
                </a:solidFill>
                <a:effectLst/>
              </a:rPr>
              <a:t>Atenție</a:t>
            </a:r>
            <a:r>
              <a:rPr lang="en-US" sz="2000" b="0" i="0" dirty="0">
                <a:solidFill>
                  <a:srgbClr val="404040"/>
                </a:solidFill>
                <a:effectLst/>
              </a:rPr>
              <a:t>: din </a:t>
            </a:r>
            <a:r>
              <a:rPr lang="en-US" sz="2000" b="0" i="0" dirty="0" err="1">
                <a:solidFill>
                  <a:srgbClr val="404040"/>
                </a:solidFill>
                <a:effectLst/>
              </a:rPr>
              <a:t>momentul</a:t>
            </a:r>
            <a:r>
              <a:rPr lang="en-US" sz="2000" b="0" i="0" dirty="0">
                <a:solidFill>
                  <a:srgbClr val="404040"/>
                </a:solidFill>
                <a:effectLst/>
              </a:rPr>
              <a:t> </a:t>
            </a:r>
            <a:r>
              <a:rPr lang="en-US" sz="2000" b="0" i="0" dirty="0" err="1">
                <a:solidFill>
                  <a:srgbClr val="404040"/>
                </a:solidFill>
                <a:effectLst/>
              </a:rPr>
              <a:t>în</a:t>
            </a:r>
            <a:r>
              <a:rPr lang="en-US" sz="2000" b="0" i="0" dirty="0">
                <a:solidFill>
                  <a:srgbClr val="404040"/>
                </a:solidFill>
                <a:effectLst/>
              </a:rPr>
              <a:t> care a </a:t>
            </a:r>
            <a:r>
              <a:rPr lang="en-US" sz="2000" b="0" i="0" dirty="0" err="1">
                <a:solidFill>
                  <a:srgbClr val="404040"/>
                </a:solidFill>
                <a:effectLst/>
              </a:rPr>
              <a:t>fost</a:t>
            </a:r>
            <a:r>
              <a:rPr lang="en-US" sz="2000" b="0" i="0" dirty="0">
                <a:solidFill>
                  <a:srgbClr val="404040"/>
                </a:solidFill>
                <a:effectLst/>
              </a:rPr>
              <a:t> </a:t>
            </a:r>
            <a:r>
              <a:rPr lang="en-US" sz="2000" b="0" i="0" dirty="0" err="1">
                <a:solidFill>
                  <a:srgbClr val="404040"/>
                </a:solidFill>
                <a:effectLst/>
              </a:rPr>
              <a:t>finalizat</a:t>
            </a:r>
            <a:r>
              <a:rPr lang="en-US" sz="2000" b="0" i="0" dirty="0">
                <a:solidFill>
                  <a:srgbClr val="404040"/>
                </a:solidFill>
                <a:effectLst/>
              </a:rPr>
              <a:t> </a:t>
            </a:r>
            <a:r>
              <a:rPr lang="en-US" sz="2000" b="0" i="0" dirty="0" err="1">
                <a:solidFill>
                  <a:srgbClr val="404040"/>
                </a:solidFill>
                <a:effectLst/>
              </a:rPr>
              <a:t>chestionarul</a:t>
            </a:r>
            <a:r>
              <a:rPr lang="en-US" sz="2000" b="0" i="0" dirty="0">
                <a:solidFill>
                  <a:srgbClr val="404040"/>
                </a:solidFill>
                <a:effectLst/>
              </a:rPr>
              <a:t> nu se </a:t>
            </a:r>
            <a:r>
              <a:rPr lang="en-US" sz="2000" b="0" i="0" dirty="0" err="1">
                <a:solidFill>
                  <a:srgbClr val="404040"/>
                </a:solidFill>
                <a:effectLst/>
              </a:rPr>
              <a:t>vor</a:t>
            </a:r>
            <a:r>
              <a:rPr lang="en-US" sz="2000" b="0" i="0" dirty="0">
                <a:solidFill>
                  <a:srgbClr val="404040"/>
                </a:solidFill>
                <a:effectLst/>
              </a:rPr>
              <a:t> </a:t>
            </a:r>
            <a:r>
              <a:rPr lang="en-US" sz="2000" b="0" i="0" dirty="0" err="1">
                <a:solidFill>
                  <a:srgbClr val="404040"/>
                </a:solidFill>
                <a:effectLst/>
              </a:rPr>
              <a:t>mai</a:t>
            </a:r>
            <a:r>
              <a:rPr lang="en-US" sz="2000" b="0" i="0" dirty="0">
                <a:solidFill>
                  <a:srgbClr val="404040"/>
                </a:solidFill>
                <a:effectLst/>
              </a:rPr>
              <a:t> </a:t>
            </a:r>
            <a:r>
              <a:rPr lang="en-US" sz="2000" b="0" i="0" dirty="0" err="1">
                <a:solidFill>
                  <a:srgbClr val="404040"/>
                </a:solidFill>
                <a:effectLst/>
              </a:rPr>
              <a:t>putea</a:t>
            </a:r>
            <a:r>
              <a:rPr lang="en-US" sz="2000" b="0" i="0" dirty="0">
                <a:solidFill>
                  <a:srgbClr val="404040"/>
                </a:solidFill>
                <a:effectLst/>
              </a:rPr>
              <a:t> opera </a:t>
            </a:r>
            <a:r>
              <a:rPr lang="en-US" sz="2000" b="0" i="0" dirty="0" err="1">
                <a:solidFill>
                  <a:srgbClr val="404040"/>
                </a:solidFill>
                <a:effectLst/>
              </a:rPr>
              <a:t>modificări</a:t>
            </a:r>
            <a:r>
              <a:rPr lang="en-US" sz="2000" b="0" i="0" dirty="0">
                <a:solidFill>
                  <a:srgbClr val="404040"/>
                </a:solidFill>
                <a:effectLst/>
              </a:rPr>
              <a:t> ale </a:t>
            </a:r>
            <a:r>
              <a:rPr lang="en-US" sz="2000" b="0" i="0" dirty="0" err="1">
                <a:solidFill>
                  <a:srgbClr val="404040"/>
                </a:solidFill>
                <a:effectLst/>
              </a:rPr>
              <a:t>datelor</a:t>
            </a:r>
            <a:r>
              <a:rPr lang="en-US" sz="2000" b="0" i="0" dirty="0">
                <a:solidFill>
                  <a:srgbClr val="404040"/>
                </a:solidFill>
                <a:effectLst/>
              </a:rPr>
              <a:t> care au </a:t>
            </a:r>
            <a:r>
              <a:rPr lang="en-US" sz="2000" b="0" i="0" dirty="0" err="1">
                <a:solidFill>
                  <a:srgbClr val="404040"/>
                </a:solidFill>
                <a:effectLst/>
              </a:rPr>
              <a:t>fost</a:t>
            </a:r>
            <a:r>
              <a:rPr lang="en-US" sz="2000" b="0" i="0" dirty="0">
                <a:solidFill>
                  <a:srgbClr val="404040"/>
                </a:solidFill>
                <a:effectLst/>
              </a:rPr>
              <a:t> </a:t>
            </a:r>
            <a:r>
              <a:rPr lang="en-US" sz="2000" b="0" i="0" dirty="0" err="1">
                <a:solidFill>
                  <a:srgbClr val="404040"/>
                </a:solidFill>
                <a:effectLst/>
              </a:rPr>
              <a:t>înregistrate</a:t>
            </a:r>
            <a:r>
              <a:rPr lang="en-US" sz="2000" b="0" i="0" dirty="0">
                <a:solidFill>
                  <a:srgbClr val="404040"/>
                </a:solidFill>
                <a:effectLst/>
              </a:rPr>
              <a:t>. </a:t>
            </a:r>
          </a:p>
          <a:p>
            <a:endParaRPr lang="en-US" sz="2000" dirty="0">
              <a:solidFill>
                <a:srgbClr val="404040"/>
              </a:solidFill>
            </a:endParaRPr>
          </a:p>
          <a:p>
            <a:r>
              <a:rPr lang="en-US" sz="2000" b="1" i="0" dirty="0" err="1">
                <a:solidFill>
                  <a:srgbClr val="FF0000"/>
                </a:solidFill>
                <a:effectLst/>
              </a:rPr>
              <a:t>Pentru</a:t>
            </a:r>
            <a:r>
              <a:rPr lang="en-US" sz="2000" b="1" i="0" dirty="0">
                <a:solidFill>
                  <a:srgbClr val="FF0000"/>
                </a:solidFill>
                <a:effectLst/>
              </a:rPr>
              <a:t> a </a:t>
            </a:r>
            <a:r>
              <a:rPr lang="en-US" sz="2000" b="1" i="0" dirty="0" err="1">
                <a:solidFill>
                  <a:srgbClr val="FF0000"/>
                </a:solidFill>
                <a:effectLst/>
              </a:rPr>
              <a:t>modifica</a:t>
            </a:r>
            <a:r>
              <a:rPr lang="en-US" sz="2000" b="1" i="0" dirty="0">
                <a:solidFill>
                  <a:srgbClr val="FF0000"/>
                </a:solidFill>
                <a:effectLst/>
              </a:rPr>
              <a:t> </a:t>
            </a:r>
            <a:r>
              <a:rPr lang="en-US" sz="2000" b="1" i="0" dirty="0" err="1">
                <a:solidFill>
                  <a:srgbClr val="FF0000"/>
                </a:solidFill>
                <a:effectLst/>
              </a:rPr>
              <a:t>informațiile</a:t>
            </a:r>
            <a:r>
              <a:rPr lang="en-US" sz="2000" b="1" i="0" dirty="0">
                <a:solidFill>
                  <a:srgbClr val="FF0000"/>
                </a:solidFill>
                <a:effectLst/>
              </a:rPr>
              <a:t> </a:t>
            </a:r>
            <a:r>
              <a:rPr lang="en-US" sz="2000" b="1" i="0" dirty="0" err="1">
                <a:solidFill>
                  <a:srgbClr val="FF0000"/>
                </a:solidFill>
                <a:effectLst/>
              </a:rPr>
              <a:t>înregistrate</a:t>
            </a:r>
            <a:r>
              <a:rPr lang="en-US" sz="2000" b="1" i="0" dirty="0">
                <a:solidFill>
                  <a:srgbClr val="FF0000"/>
                </a:solidFill>
                <a:effectLst/>
              </a:rPr>
              <a:t> </a:t>
            </a:r>
            <a:r>
              <a:rPr lang="en-US" sz="2000" b="1" i="0" dirty="0" err="1">
                <a:solidFill>
                  <a:srgbClr val="FF0000"/>
                </a:solidFill>
                <a:effectLst/>
              </a:rPr>
              <a:t>despre</a:t>
            </a:r>
            <a:r>
              <a:rPr lang="en-US" sz="2000" b="1" i="0" dirty="0">
                <a:solidFill>
                  <a:srgbClr val="FF0000"/>
                </a:solidFill>
                <a:effectLst/>
              </a:rPr>
              <a:t> </a:t>
            </a:r>
            <a:r>
              <a:rPr lang="en-US" sz="2000" b="1" i="0" dirty="0" err="1">
                <a:solidFill>
                  <a:srgbClr val="FF0000"/>
                </a:solidFill>
                <a:effectLst/>
              </a:rPr>
              <a:t>gospodărie</a:t>
            </a:r>
            <a:r>
              <a:rPr lang="en-US" sz="2000" b="1" i="0" dirty="0">
                <a:solidFill>
                  <a:srgbClr val="FF0000"/>
                </a:solidFill>
                <a:effectLst/>
              </a:rPr>
              <a:t> </a:t>
            </a:r>
            <a:r>
              <a:rPr lang="en-US" sz="2000" b="1" i="0" dirty="0" err="1">
                <a:solidFill>
                  <a:srgbClr val="FF0000"/>
                </a:solidFill>
                <a:effectLst/>
              </a:rPr>
              <a:t>după</a:t>
            </a:r>
            <a:r>
              <a:rPr lang="en-US" sz="2000" b="1" i="0" dirty="0">
                <a:solidFill>
                  <a:srgbClr val="FF0000"/>
                </a:solidFill>
                <a:effectLst/>
              </a:rPr>
              <a:t> </a:t>
            </a:r>
            <a:r>
              <a:rPr lang="en-US" sz="2000" b="1" i="0" dirty="0" err="1">
                <a:solidFill>
                  <a:srgbClr val="FF0000"/>
                </a:solidFill>
                <a:effectLst/>
              </a:rPr>
              <a:t>finalizarea</a:t>
            </a:r>
            <a:r>
              <a:rPr lang="en-US" sz="2000" b="1" i="0" dirty="0">
                <a:solidFill>
                  <a:srgbClr val="FF0000"/>
                </a:solidFill>
                <a:effectLst/>
              </a:rPr>
              <a:t> </a:t>
            </a:r>
            <a:r>
              <a:rPr lang="en-US" sz="2000" b="1" i="0" dirty="0" err="1">
                <a:solidFill>
                  <a:srgbClr val="FF0000"/>
                </a:solidFill>
                <a:effectLst/>
              </a:rPr>
              <a:t>chestionarului</a:t>
            </a:r>
            <a:r>
              <a:rPr lang="en-US" sz="2000" b="1" i="0" dirty="0">
                <a:solidFill>
                  <a:srgbClr val="FF0000"/>
                </a:solidFill>
                <a:effectLst/>
              </a:rPr>
              <a:t>, </a:t>
            </a:r>
            <a:r>
              <a:rPr lang="en-US" sz="2000" b="1" i="0" dirty="0" err="1">
                <a:solidFill>
                  <a:srgbClr val="FF0000"/>
                </a:solidFill>
                <a:effectLst/>
              </a:rPr>
              <a:t>gospodăria</a:t>
            </a:r>
            <a:r>
              <a:rPr lang="en-US" sz="2000" b="1" i="0" dirty="0">
                <a:solidFill>
                  <a:srgbClr val="FF0000"/>
                </a:solidFill>
                <a:effectLst/>
              </a:rPr>
              <a:t> </a:t>
            </a:r>
            <a:r>
              <a:rPr lang="en-US" sz="2000" b="1" i="0" dirty="0" err="1">
                <a:solidFill>
                  <a:srgbClr val="FF0000"/>
                </a:solidFill>
                <a:effectLst/>
              </a:rPr>
              <a:t>introdusă</a:t>
            </a:r>
            <a:r>
              <a:rPr lang="en-US" sz="2000" b="1" i="0" dirty="0">
                <a:solidFill>
                  <a:srgbClr val="FF0000"/>
                </a:solidFill>
                <a:effectLst/>
              </a:rPr>
              <a:t> </a:t>
            </a:r>
            <a:r>
              <a:rPr lang="en-US" sz="2000" b="1" i="0" dirty="0" err="1">
                <a:solidFill>
                  <a:srgbClr val="FF0000"/>
                </a:solidFill>
                <a:effectLst/>
              </a:rPr>
              <a:t>trebuie</a:t>
            </a:r>
            <a:r>
              <a:rPr lang="en-US" sz="2000" b="1" i="0" dirty="0">
                <a:solidFill>
                  <a:srgbClr val="FF0000"/>
                </a:solidFill>
                <a:effectLst/>
              </a:rPr>
              <a:t> re-</a:t>
            </a:r>
            <a:r>
              <a:rPr lang="en-US" sz="2000" b="1" i="0" dirty="0" err="1">
                <a:solidFill>
                  <a:srgbClr val="FF0000"/>
                </a:solidFill>
                <a:effectLst/>
              </a:rPr>
              <a:t>introdusă</a:t>
            </a:r>
            <a:endParaRPr lang="en-US" sz="2000" b="1" dirty="0">
              <a:solidFill>
                <a:srgbClr val="FF0000"/>
              </a:solidFill>
            </a:endParaRPr>
          </a:p>
        </p:txBody>
      </p:sp>
      <p:sp>
        <p:nvSpPr>
          <p:cNvPr id="5" name="Footer Placeholder 4">
            <a:extLst>
              <a:ext uri="{FF2B5EF4-FFF2-40B4-BE49-F238E27FC236}">
                <a16:creationId xmlns:a16="http://schemas.microsoft.com/office/drawing/2014/main" xmlns="" id="{9718BDDF-A6E3-578C-80BB-F9597F41F76D}"/>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4205325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66</a:t>
            </a:fld>
            <a:endParaRPr lang="en-US" dirty="0"/>
          </a:p>
        </p:txBody>
      </p:sp>
      <p:sp>
        <p:nvSpPr>
          <p:cNvPr id="2" name="TextBox 1">
            <a:extLst>
              <a:ext uri="{FF2B5EF4-FFF2-40B4-BE49-F238E27FC236}">
                <a16:creationId xmlns:a16="http://schemas.microsoft.com/office/drawing/2014/main" xmlns="" id="{9F8FB0D0-C593-1A9C-B8D2-344F872A13E0}"/>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(26)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AC27F168-57CF-FDE4-97CB-DEDDE65C5CDC}"/>
              </a:ext>
            </a:extLst>
          </p:cNvPr>
          <p:cNvSpPr txBox="1"/>
          <p:nvPr/>
        </p:nvSpPr>
        <p:spPr>
          <a:xfrm>
            <a:off x="833377" y="818147"/>
            <a:ext cx="8313029"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Vizualizare</a:t>
            </a:r>
            <a:r>
              <a:rPr lang="en-US" sz="1800" dirty="0">
                <a:solidFill>
                  <a:srgbClr val="0099FF"/>
                </a:solidFill>
                <a:latin typeface="Calibri"/>
                <a:ea typeface="Calibri"/>
                <a:cs typeface="Calibri"/>
                <a:sym typeface="Calibri"/>
              </a:rPr>
              <a:t> </a:t>
            </a:r>
            <a:r>
              <a:rPr lang="en-US" sz="3200" b="1" dirty="0" err="1">
                <a:solidFill>
                  <a:schemeClr val="accent1"/>
                </a:solidFill>
                <a:latin typeface="+mj-lt"/>
                <a:ea typeface="+mj-ea"/>
                <a:cs typeface="+mj-cs"/>
                <a:sym typeface="Calibri"/>
              </a:rPr>
              <a:t>rezultat</a:t>
            </a:r>
            <a:endParaRPr lang="en-US" sz="3200" b="1" dirty="0">
              <a:solidFill>
                <a:schemeClr val="accent1"/>
              </a:solidFill>
              <a:latin typeface="+mj-lt"/>
              <a:ea typeface="+mj-ea"/>
              <a:cs typeface="+mj-cs"/>
              <a:sym typeface="Calibri"/>
            </a:endParaRPr>
          </a:p>
        </p:txBody>
      </p:sp>
      <p:pic>
        <p:nvPicPr>
          <p:cNvPr id="8" name="Picture 7">
            <a:extLst>
              <a:ext uri="{FF2B5EF4-FFF2-40B4-BE49-F238E27FC236}">
                <a16:creationId xmlns:a16="http://schemas.microsoft.com/office/drawing/2014/main" xmlns="" id="{0336B1BE-3775-3E38-C159-E41BE7AA26FC}"/>
              </a:ext>
            </a:extLst>
          </p:cNvPr>
          <p:cNvPicPr>
            <a:picLocks noChangeAspect="1"/>
          </p:cNvPicPr>
          <p:nvPr/>
        </p:nvPicPr>
        <p:blipFill>
          <a:blip r:embed="rId3"/>
          <a:stretch>
            <a:fillRect/>
          </a:stretch>
        </p:blipFill>
        <p:spPr>
          <a:xfrm>
            <a:off x="0" y="1474936"/>
            <a:ext cx="9280216" cy="4974384"/>
          </a:xfrm>
          <a:prstGeom prst="rect">
            <a:avLst/>
          </a:prstGeom>
        </p:spPr>
      </p:pic>
      <p:sp>
        <p:nvSpPr>
          <p:cNvPr id="3" name="TextBox 2">
            <a:extLst>
              <a:ext uri="{FF2B5EF4-FFF2-40B4-BE49-F238E27FC236}">
                <a16:creationId xmlns:a16="http://schemas.microsoft.com/office/drawing/2014/main" xmlns="" id="{4CF0E8D3-F2DE-AFCA-298E-E353FB2C8501}"/>
              </a:ext>
            </a:extLst>
          </p:cNvPr>
          <p:cNvSpPr txBox="1"/>
          <p:nvPr/>
        </p:nvSpPr>
        <p:spPr>
          <a:xfrm>
            <a:off x="9146406" y="1169043"/>
            <a:ext cx="2625047" cy="5016758"/>
          </a:xfrm>
          <a:prstGeom prst="rect">
            <a:avLst/>
          </a:prstGeom>
          <a:noFill/>
        </p:spPr>
        <p:txBody>
          <a:bodyPr wrap="square" rtlCol="0">
            <a:spAutoFit/>
          </a:bodyPr>
          <a:lstStyle/>
          <a:p>
            <a:r>
              <a:rPr lang="en-US" sz="2000" b="0" i="0" dirty="0" err="1">
                <a:solidFill>
                  <a:srgbClr val="404040"/>
                </a:solidFill>
                <a:effectLst/>
              </a:rPr>
              <a:t>Rezultatele</a:t>
            </a:r>
            <a:r>
              <a:rPr lang="en-US" sz="2000" b="0" i="0" dirty="0">
                <a:solidFill>
                  <a:srgbClr val="404040"/>
                </a:solidFill>
                <a:effectLst/>
              </a:rPr>
              <a:t> </a:t>
            </a:r>
            <a:r>
              <a:rPr lang="en-US" sz="2000" b="0" i="0" dirty="0" err="1">
                <a:solidFill>
                  <a:srgbClr val="404040"/>
                </a:solidFill>
                <a:effectLst/>
              </a:rPr>
              <a:t>diagnosticării</a:t>
            </a:r>
            <a:r>
              <a:rPr lang="en-US" sz="2000" b="0" i="0" dirty="0">
                <a:solidFill>
                  <a:srgbClr val="404040"/>
                </a:solidFill>
                <a:effectLst/>
              </a:rPr>
              <a:t> (</a:t>
            </a:r>
            <a:r>
              <a:rPr lang="en-US" sz="2000" b="0" i="0" dirty="0" err="1">
                <a:solidFill>
                  <a:srgbClr val="404040"/>
                </a:solidFill>
                <a:effectLst/>
              </a:rPr>
              <a:t>vulnerabilitățile</a:t>
            </a:r>
            <a:r>
              <a:rPr lang="en-US" sz="2000" b="0" i="0" dirty="0">
                <a:solidFill>
                  <a:srgbClr val="404040"/>
                </a:solidFill>
                <a:effectLst/>
              </a:rPr>
              <a:t> </a:t>
            </a:r>
            <a:r>
              <a:rPr lang="en-US" sz="2000" b="0" i="0" dirty="0" err="1">
                <a:solidFill>
                  <a:srgbClr val="404040"/>
                </a:solidFill>
                <a:effectLst/>
              </a:rPr>
              <a:t>identificate</a:t>
            </a:r>
            <a:r>
              <a:rPr lang="en-US" sz="2000" b="0" i="0" dirty="0">
                <a:solidFill>
                  <a:srgbClr val="404040"/>
                </a:solidFill>
                <a:effectLst/>
              </a:rPr>
              <a:t>) </a:t>
            </a:r>
            <a:r>
              <a:rPr lang="en-US" sz="2000" b="0" i="0" dirty="0" err="1">
                <a:solidFill>
                  <a:srgbClr val="404040"/>
                </a:solidFill>
                <a:effectLst/>
              </a:rPr>
              <a:t>vor</a:t>
            </a:r>
            <a:r>
              <a:rPr lang="en-US" sz="2000" b="0" i="0" dirty="0">
                <a:solidFill>
                  <a:srgbClr val="404040"/>
                </a:solidFill>
                <a:effectLst/>
              </a:rPr>
              <a:t> fi </a:t>
            </a:r>
            <a:r>
              <a:rPr lang="en-US" sz="2000" b="0" i="0" dirty="0" err="1">
                <a:solidFill>
                  <a:srgbClr val="404040"/>
                </a:solidFill>
                <a:effectLst/>
              </a:rPr>
              <a:t>afișate</a:t>
            </a:r>
            <a:r>
              <a:rPr lang="en-US" sz="2000" b="0" i="0" dirty="0">
                <a:solidFill>
                  <a:srgbClr val="404040"/>
                </a:solidFill>
                <a:effectLst/>
              </a:rPr>
              <a:t> </a:t>
            </a:r>
            <a:r>
              <a:rPr lang="en-US" sz="2000" b="0" i="0" dirty="0" err="1">
                <a:solidFill>
                  <a:srgbClr val="404040"/>
                </a:solidFill>
                <a:effectLst/>
              </a:rPr>
              <a:t>pentru</a:t>
            </a:r>
            <a:r>
              <a:rPr lang="en-US" sz="2000" b="0" i="0" dirty="0">
                <a:solidFill>
                  <a:srgbClr val="404040"/>
                </a:solidFill>
                <a:effectLst/>
              </a:rPr>
              <a:t> </a:t>
            </a:r>
            <a:r>
              <a:rPr lang="en-US" sz="2000" b="0" i="0" dirty="0" err="1">
                <a:solidFill>
                  <a:srgbClr val="404040"/>
                </a:solidFill>
                <a:effectLst/>
              </a:rPr>
              <a:t>fiecare</a:t>
            </a:r>
            <a:r>
              <a:rPr lang="en-US" sz="2000" b="0" i="0" dirty="0">
                <a:solidFill>
                  <a:srgbClr val="404040"/>
                </a:solidFill>
                <a:effectLst/>
              </a:rPr>
              <a:t> </a:t>
            </a:r>
            <a:r>
              <a:rPr lang="en-US" sz="2000" b="0" i="0" dirty="0" err="1">
                <a:solidFill>
                  <a:srgbClr val="404040"/>
                </a:solidFill>
                <a:effectLst/>
              </a:rPr>
              <a:t>membru</a:t>
            </a:r>
            <a:r>
              <a:rPr lang="en-US" sz="2000" b="0" i="0" dirty="0">
                <a:solidFill>
                  <a:srgbClr val="404040"/>
                </a:solidFill>
                <a:effectLst/>
              </a:rPr>
              <a:t> al </a:t>
            </a:r>
            <a:r>
              <a:rPr lang="en-US" sz="2000" b="0" i="0" dirty="0" err="1">
                <a:solidFill>
                  <a:srgbClr val="404040"/>
                </a:solidFill>
                <a:effectLst/>
              </a:rPr>
              <a:t>gospodărie</a:t>
            </a:r>
            <a:r>
              <a:rPr lang="en-US" sz="2000" b="0" i="0" dirty="0">
                <a:solidFill>
                  <a:srgbClr val="404040"/>
                </a:solidFill>
                <a:effectLst/>
              </a:rPr>
              <a:t> </a:t>
            </a:r>
            <a:r>
              <a:rPr lang="en-US" sz="2000" b="0" i="0" dirty="0" err="1">
                <a:solidFill>
                  <a:srgbClr val="404040"/>
                </a:solidFill>
                <a:effectLst/>
              </a:rPr>
              <a:t>în</a:t>
            </a:r>
            <a:r>
              <a:rPr lang="en-US" sz="2000" b="0" i="0" dirty="0">
                <a:solidFill>
                  <a:srgbClr val="404040"/>
                </a:solidFill>
                <a:effectLst/>
              </a:rPr>
              <a:t> </a:t>
            </a:r>
            <a:r>
              <a:rPr lang="en-US" sz="2000" b="0" i="0" dirty="0" err="1">
                <a:solidFill>
                  <a:srgbClr val="404040"/>
                </a:solidFill>
                <a:effectLst/>
              </a:rPr>
              <a:t>parte</a:t>
            </a:r>
            <a:r>
              <a:rPr lang="en-US" sz="2000" b="0" i="0" dirty="0">
                <a:solidFill>
                  <a:srgbClr val="404040"/>
                </a:solidFill>
                <a:effectLst/>
              </a:rPr>
              <a:t>.</a:t>
            </a:r>
          </a:p>
          <a:p>
            <a:endParaRPr lang="en-US" sz="2000" b="0" i="0" dirty="0">
              <a:solidFill>
                <a:srgbClr val="404040"/>
              </a:solidFill>
              <a:effectLst/>
            </a:endParaRPr>
          </a:p>
          <a:p>
            <a:r>
              <a:rPr lang="en-US" sz="2000" b="0" i="0" dirty="0" err="1">
                <a:solidFill>
                  <a:srgbClr val="404040"/>
                </a:solidFill>
                <a:effectLst/>
              </a:rPr>
              <a:t>Serviciile</a:t>
            </a:r>
            <a:r>
              <a:rPr lang="en-US" sz="2000" b="0" i="0" dirty="0">
                <a:solidFill>
                  <a:srgbClr val="404040"/>
                </a:solidFill>
                <a:effectLst/>
              </a:rPr>
              <a:t> care </a:t>
            </a:r>
            <a:r>
              <a:rPr lang="en-US" sz="2000" b="0" i="0" dirty="0" err="1">
                <a:solidFill>
                  <a:srgbClr val="404040"/>
                </a:solidFill>
                <a:effectLst/>
              </a:rPr>
              <a:t>trebuie</a:t>
            </a:r>
            <a:r>
              <a:rPr lang="en-US" sz="2000" b="0" i="0" dirty="0">
                <a:solidFill>
                  <a:srgbClr val="404040"/>
                </a:solidFill>
                <a:effectLst/>
              </a:rPr>
              <a:t> </a:t>
            </a:r>
            <a:r>
              <a:rPr lang="en-US" sz="2000" b="0" i="0" dirty="0" err="1">
                <a:solidFill>
                  <a:srgbClr val="404040"/>
                </a:solidFill>
                <a:effectLst/>
              </a:rPr>
              <a:t>efectuate</a:t>
            </a:r>
            <a:r>
              <a:rPr lang="en-US" sz="2000" b="0" i="0" dirty="0">
                <a:solidFill>
                  <a:srgbClr val="404040"/>
                </a:solidFill>
                <a:effectLst/>
              </a:rPr>
              <a:t> </a:t>
            </a:r>
            <a:r>
              <a:rPr lang="en-US" sz="2000" b="0" i="0" dirty="0" err="1">
                <a:solidFill>
                  <a:srgbClr val="404040"/>
                </a:solidFill>
                <a:effectLst/>
              </a:rPr>
              <a:t>pentru</a:t>
            </a:r>
            <a:r>
              <a:rPr lang="en-US" sz="2000" b="0" i="0" dirty="0">
                <a:solidFill>
                  <a:srgbClr val="404040"/>
                </a:solidFill>
                <a:effectLst/>
              </a:rPr>
              <a:t> o </a:t>
            </a:r>
            <a:r>
              <a:rPr lang="en-US" sz="2000" b="0" i="0" dirty="0" err="1">
                <a:solidFill>
                  <a:srgbClr val="404040"/>
                </a:solidFill>
                <a:effectLst/>
              </a:rPr>
              <a:t>gospodărie</a:t>
            </a:r>
            <a:r>
              <a:rPr lang="en-US" sz="2000" b="0" i="0" dirty="0">
                <a:solidFill>
                  <a:srgbClr val="404040"/>
                </a:solidFill>
                <a:effectLst/>
              </a:rPr>
              <a:t> sunt </a:t>
            </a:r>
            <a:r>
              <a:rPr lang="en-US" sz="2000" b="0" i="0" dirty="0" err="1">
                <a:solidFill>
                  <a:srgbClr val="404040"/>
                </a:solidFill>
                <a:effectLst/>
              </a:rPr>
              <a:t>grupate</a:t>
            </a:r>
            <a:r>
              <a:rPr lang="en-US" sz="2000" b="0" i="0" dirty="0">
                <a:solidFill>
                  <a:srgbClr val="404040"/>
                </a:solidFill>
                <a:effectLst/>
              </a:rPr>
              <a:t> pe tip de </a:t>
            </a:r>
            <a:r>
              <a:rPr lang="en-US" sz="2000" b="0" i="0" dirty="0" err="1">
                <a:solidFill>
                  <a:srgbClr val="404040"/>
                </a:solidFill>
                <a:effectLst/>
              </a:rPr>
              <a:t>serviciu</a:t>
            </a:r>
            <a:r>
              <a:rPr lang="en-US" sz="2000" b="0" i="0" dirty="0">
                <a:solidFill>
                  <a:srgbClr val="404040"/>
                </a:solidFill>
                <a:effectLst/>
              </a:rPr>
              <a:t> </a:t>
            </a:r>
            <a:r>
              <a:rPr lang="en-US" sz="2000" b="0" i="0" dirty="0" err="1">
                <a:solidFill>
                  <a:srgbClr val="404040"/>
                </a:solidFill>
                <a:effectLst/>
              </a:rPr>
              <a:t>și</a:t>
            </a:r>
            <a:r>
              <a:rPr lang="en-US" sz="2000" b="0" i="0" dirty="0">
                <a:solidFill>
                  <a:srgbClr val="404040"/>
                </a:solidFill>
                <a:effectLst/>
              </a:rPr>
              <a:t> sunt </a:t>
            </a:r>
            <a:r>
              <a:rPr lang="en-US" sz="2000" b="0" i="0" dirty="0" err="1">
                <a:solidFill>
                  <a:srgbClr val="404040"/>
                </a:solidFill>
                <a:effectLst/>
              </a:rPr>
              <a:t>afișate</a:t>
            </a:r>
            <a:r>
              <a:rPr lang="en-US" sz="2000" b="0" i="0" dirty="0">
                <a:solidFill>
                  <a:srgbClr val="404040"/>
                </a:solidFill>
                <a:effectLst/>
              </a:rPr>
              <a:t> </a:t>
            </a:r>
            <a:r>
              <a:rPr lang="en-US" sz="2000" b="0" i="0" dirty="0" err="1">
                <a:solidFill>
                  <a:srgbClr val="404040"/>
                </a:solidFill>
                <a:effectLst/>
              </a:rPr>
              <a:t>imediat</a:t>
            </a:r>
            <a:r>
              <a:rPr lang="en-US" sz="2000" b="0" i="0" dirty="0">
                <a:solidFill>
                  <a:srgbClr val="404040"/>
                </a:solidFill>
                <a:effectLst/>
              </a:rPr>
              <a:t> </a:t>
            </a:r>
            <a:r>
              <a:rPr lang="en-US" sz="2000" b="0" i="0" dirty="0" err="1">
                <a:solidFill>
                  <a:srgbClr val="404040"/>
                </a:solidFill>
                <a:effectLst/>
              </a:rPr>
              <a:t>după</a:t>
            </a:r>
            <a:r>
              <a:rPr lang="en-US" sz="2000" b="0" i="0" dirty="0">
                <a:solidFill>
                  <a:srgbClr val="404040"/>
                </a:solidFill>
                <a:effectLst/>
              </a:rPr>
              <a:t> </a:t>
            </a:r>
            <a:r>
              <a:rPr lang="en-US" sz="2000" b="0" i="0" dirty="0" err="1">
                <a:solidFill>
                  <a:srgbClr val="404040"/>
                </a:solidFill>
                <a:effectLst/>
              </a:rPr>
              <a:t>lista</a:t>
            </a:r>
            <a:r>
              <a:rPr lang="en-US" sz="2000" b="0" i="0" dirty="0">
                <a:solidFill>
                  <a:srgbClr val="404040"/>
                </a:solidFill>
                <a:effectLst/>
              </a:rPr>
              <a:t> de </a:t>
            </a:r>
            <a:r>
              <a:rPr lang="en-US" sz="2000" b="0" i="0" dirty="0" err="1">
                <a:solidFill>
                  <a:srgbClr val="404040"/>
                </a:solidFill>
                <a:effectLst/>
              </a:rPr>
              <a:t>persoane</a:t>
            </a:r>
            <a:r>
              <a:rPr lang="en-US" sz="2000" b="0" i="0" dirty="0">
                <a:solidFill>
                  <a:srgbClr val="404040"/>
                </a:solidFill>
                <a:effectLst/>
              </a:rPr>
              <a:t> din </a:t>
            </a:r>
            <a:r>
              <a:rPr lang="en-US" sz="2000" b="0" i="0" dirty="0" err="1">
                <a:solidFill>
                  <a:srgbClr val="404040"/>
                </a:solidFill>
                <a:effectLst/>
              </a:rPr>
              <a:t>gospodărie</a:t>
            </a:r>
            <a:r>
              <a:rPr lang="en-US" sz="2000" b="0" i="0" dirty="0">
                <a:solidFill>
                  <a:srgbClr val="404040"/>
                </a:solidFill>
                <a:effectLst/>
              </a:rPr>
              <a:t>.</a:t>
            </a:r>
          </a:p>
        </p:txBody>
      </p:sp>
      <p:sp>
        <p:nvSpPr>
          <p:cNvPr id="5" name="Footer Placeholder 4">
            <a:extLst>
              <a:ext uri="{FF2B5EF4-FFF2-40B4-BE49-F238E27FC236}">
                <a16:creationId xmlns:a16="http://schemas.microsoft.com/office/drawing/2014/main" xmlns="" id="{D42D9C0F-1F44-9F1C-6D57-75249E64E9F2}"/>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450616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67</a:t>
            </a:fld>
            <a:endParaRPr lang="en-US" dirty="0"/>
          </a:p>
        </p:txBody>
      </p:sp>
      <p:sp>
        <p:nvSpPr>
          <p:cNvPr id="2" name="TextBox 1">
            <a:extLst>
              <a:ext uri="{FF2B5EF4-FFF2-40B4-BE49-F238E27FC236}">
                <a16:creationId xmlns:a16="http://schemas.microsoft.com/office/drawing/2014/main" xmlns="" id="{C000F508-3430-1262-3D3A-2476C69CBF6A}"/>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(27)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3" name="TextBox 2">
            <a:extLst>
              <a:ext uri="{FF2B5EF4-FFF2-40B4-BE49-F238E27FC236}">
                <a16:creationId xmlns:a16="http://schemas.microsoft.com/office/drawing/2014/main" xmlns="" id="{BBC6A27B-C7D8-7991-22EF-8015635C0CD3}"/>
              </a:ext>
            </a:extLst>
          </p:cNvPr>
          <p:cNvSpPr txBox="1"/>
          <p:nvPr/>
        </p:nvSpPr>
        <p:spPr>
          <a:xfrm>
            <a:off x="927176" y="960010"/>
            <a:ext cx="8041511"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Planul</a:t>
            </a:r>
            <a:r>
              <a:rPr lang="en-US" sz="3200" b="1" dirty="0">
                <a:solidFill>
                  <a:schemeClr val="accent1"/>
                </a:solidFill>
                <a:latin typeface="+mj-lt"/>
                <a:ea typeface="+mj-ea"/>
                <a:cs typeface="+mj-cs"/>
                <a:sym typeface="Calibri"/>
              </a:rPr>
              <a:t> de  </a:t>
            </a:r>
            <a:r>
              <a:rPr lang="en-US" sz="3200" b="1" dirty="0" err="1">
                <a:solidFill>
                  <a:schemeClr val="accent1"/>
                </a:solidFill>
                <a:latin typeface="+mj-lt"/>
                <a:ea typeface="+mj-ea"/>
                <a:cs typeface="+mj-cs"/>
                <a:sym typeface="Calibri"/>
              </a:rPr>
              <a:t>Servicii</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activitati</a:t>
            </a:r>
            <a:r>
              <a:rPr lang="en-US" sz="3200" b="1" dirty="0">
                <a:solidFill>
                  <a:schemeClr val="accent1"/>
                </a:solidFill>
                <a:latin typeface="+mj-lt"/>
                <a:ea typeface="+mj-ea"/>
                <a:cs typeface="+mj-cs"/>
                <a:sym typeface="Calibri"/>
              </a:rPr>
              <a:t>) </a:t>
            </a:r>
          </a:p>
        </p:txBody>
      </p:sp>
      <p:sp>
        <p:nvSpPr>
          <p:cNvPr id="7" name="TextBox 6">
            <a:extLst>
              <a:ext uri="{FF2B5EF4-FFF2-40B4-BE49-F238E27FC236}">
                <a16:creationId xmlns:a16="http://schemas.microsoft.com/office/drawing/2014/main" xmlns="" id="{BF29B0B1-EB2F-B4B5-BE98-3FD649114AEA}"/>
              </a:ext>
            </a:extLst>
          </p:cNvPr>
          <p:cNvSpPr txBox="1"/>
          <p:nvPr/>
        </p:nvSpPr>
        <p:spPr>
          <a:xfrm>
            <a:off x="428263" y="1875098"/>
            <a:ext cx="11432433" cy="3754874"/>
          </a:xfrm>
          <a:prstGeom prst="rect">
            <a:avLst/>
          </a:prstGeom>
          <a:noFill/>
        </p:spPr>
        <p:txBody>
          <a:bodyPr wrap="square" rtlCol="0">
            <a:spAutoFit/>
          </a:bodyPr>
          <a:lstStyle/>
          <a:p>
            <a:pPr marL="342900" indent="-342900" algn="just">
              <a:buAutoNum type="arabicPeriod"/>
            </a:pPr>
            <a:r>
              <a:rPr lang="en-US" sz="2000" b="1" dirty="0" err="1"/>
              <a:t>Completare</a:t>
            </a:r>
            <a:r>
              <a:rPr lang="en-US" sz="2000" b="1" dirty="0"/>
              <a:t> plan </a:t>
            </a:r>
            <a:r>
              <a:rPr lang="en-US" sz="2000" b="1" dirty="0" err="1"/>
              <a:t>servicii</a:t>
            </a:r>
            <a:r>
              <a:rPr lang="en-US" sz="2000" b="1" dirty="0"/>
              <a:t> </a:t>
            </a:r>
          </a:p>
          <a:p>
            <a:pPr algn="just"/>
            <a:r>
              <a:rPr lang="en-US" sz="2000" dirty="0"/>
              <a:t>  </a:t>
            </a:r>
            <a:r>
              <a:rPr lang="en-US" sz="2000" dirty="0" err="1"/>
              <a:t>Procesul</a:t>
            </a:r>
            <a:r>
              <a:rPr lang="en-US" sz="2000" dirty="0"/>
              <a:t> </a:t>
            </a:r>
            <a:r>
              <a:rPr lang="en-US" sz="2000" dirty="0" err="1"/>
              <a:t>prin</a:t>
            </a:r>
            <a:r>
              <a:rPr lang="en-US" sz="2000" dirty="0"/>
              <a:t> care </a:t>
            </a:r>
            <a:r>
              <a:rPr lang="it-IT" sz="2000" dirty="0"/>
              <a:t>asistentul social/tehnicianul in asistență socială</a:t>
            </a:r>
            <a:r>
              <a:rPr lang="en-US" sz="2000" dirty="0"/>
              <a:t> face o </a:t>
            </a:r>
            <a:r>
              <a:rPr lang="en-US" sz="2000" dirty="0" err="1"/>
              <a:t>planificare</a:t>
            </a:r>
            <a:r>
              <a:rPr lang="en-US" sz="2000" dirty="0"/>
              <a:t> a </a:t>
            </a:r>
            <a:r>
              <a:rPr lang="en-US" sz="2000" dirty="0" err="1"/>
              <a:t>echipei</a:t>
            </a:r>
            <a:r>
              <a:rPr lang="en-US" sz="2000" dirty="0"/>
              <a:t> (cine) </a:t>
            </a:r>
            <a:r>
              <a:rPr lang="en-US" sz="2000" dirty="0" err="1"/>
              <a:t>și</a:t>
            </a:r>
            <a:r>
              <a:rPr lang="en-US" sz="2000" dirty="0"/>
              <a:t> a </a:t>
            </a:r>
            <a:r>
              <a:rPr lang="en-US" sz="2000" dirty="0" err="1"/>
              <a:t>perioadei</a:t>
            </a:r>
            <a:r>
              <a:rPr lang="en-US" sz="2000" dirty="0"/>
              <a:t> (</a:t>
            </a:r>
            <a:r>
              <a:rPr lang="en-US" sz="2000" dirty="0" err="1"/>
              <a:t>când</a:t>
            </a:r>
            <a:r>
              <a:rPr lang="en-US" sz="2000" dirty="0"/>
              <a:t>) </a:t>
            </a:r>
            <a:r>
              <a:rPr lang="en-US" sz="2000" dirty="0" err="1"/>
              <a:t>va</a:t>
            </a:r>
            <a:r>
              <a:rPr lang="en-US" sz="2000" dirty="0"/>
              <a:t> </a:t>
            </a:r>
            <a:r>
              <a:rPr lang="en-US" sz="2000" dirty="0" err="1"/>
              <a:t>efectua</a:t>
            </a:r>
            <a:r>
              <a:rPr lang="en-US" sz="2000" dirty="0"/>
              <a:t>     </a:t>
            </a:r>
            <a:r>
              <a:rPr lang="en-US" sz="2000" dirty="0" err="1"/>
              <a:t>serviciile</a:t>
            </a:r>
            <a:r>
              <a:rPr lang="en-US" sz="2000" dirty="0"/>
              <a:t> </a:t>
            </a:r>
            <a:r>
              <a:rPr lang="en-US" sz="2000" dirty="0" err="1"/>
              <a:t>pentru</a:t>
            </a:r>
            <a:r>
              <a:rPr lang="en-US" sz="2000" dirty="0"/>
              <a:t> </a:t>
            </a:r>
            <a:r>
              <a:rPr lang="en-US" sz="2000" dirty="0" err="1"/>
              <a:t>adresarea</a:t>
            </a:r>
            <a:r>
              <a:rPr lang="en-US" sz="2000" dirty="0"/>
              <a:t> </a:t>
            </a:r>
            <a:r>
              <a:rPr lang="en-US" sz="2000" dirty="0" err="1"/>
              <a:t>vulnerabilităților</a:t>
            </a:r>
            <a:r>
              <a:rPr lang="en-US" sz="2000" dirty="0"/>
              <a:t> </a:t>
            </a:r>
            <a:r>
              <a:rPr lang="en-US" sz="2000" dirty="0" err="1"/>
              <a:t>unei</a:t>
            </a:r>
            <a:r>
              <a:rPr lang="en-US" sz="2000" dirty="0"/>
              <a:t> </a:t>
            </a:r>
            <a:r>
              <a:rPr lang="en-US" sz="2000" dirty="0" err="1"/>
              <a:t>gospodării</a:t>
            </a:r>
            <a:r>
              <a:rPr lang="en-US" sz="2000" dirty="0"/>
              <a:t> </a:t>
            </a:r>
            <a:r>
              <a:rPr lang="en-US" sz="2000" dirty="0" err="1"/>
              <a:t>și</a:t>
            </a:r>
            <a:r>
              <a:rPr lang="en-US" sz="2000" dirty="0"/>
              <a:t> </a:t>
            </a:r>
            <a:r>
              <a:rPr lang="en-US" sz="2000" dirty="0" err="1"/>
              <a:t>trimite</a:t>
            </a:r>
            <a:r>
              <a:rPr lang="en-US" sz="2000" dirty="0"/>
              <a:t> </a:t>
            </a:r>
            <a:r>
              <a:rPr lang="en-US" sz="2000" dirty="0" err="1"/>
              <a:t>planul</a:t>
            </a:r>
            <a:r>
              <a:rPr lang="en-US" sz="2000" dirty="0"/>
              <a:t> la </a:t>
            </a:r>
            <a:r>
              <a:rPr lang="en-US" sz="2000" dirty="0" err="1"/>
              <a:t>coordonatorul</a:t>
            </a:r>
            <a:r>
              <a:rPr lang="en-US" sz="2000" dirty="0"/>
              <a:t> SPAS </a:t>
            </a:r>
            <a:r>
              <a:rPr lang="en-US" sz="2000" dirty="0" err="1"/>
              <a:t>spre</a:t>
            </a:r>
            <a:r>
              <a:rPr lang="en-US" sz="2000" dirty="0"/>
              <a:t> </a:t>
            </a:r>
            <a:r>
              <a:rPr lang="en-US" sz="2000" dirty="0" err="1"/>
              <a:t>aprobare</a:t>
            </a:r>
            <a:endParaRPr lang="en-US" sz="2000" dirty="0"/>
          </a:p>
          <a:p>
            <a:pPr algn="just"/>
            <a:endParaRPr lang="en-US" sz="2000" dirty="0"/>
          </a:p>
          <a:p>
            <a:pPr marL="342900" indent="-342900" algn="just" rtl="0">
              <a:buAutoNum type="arabicPeriod" startAt="2"/>
            </a:pPr>
            <a:r>
              <a:rPr lang="en-US" sz="2000" b="1" dirty="0" err="1">
                <a:effectLst/>
              </a:rPr>
              <a:t>Aprobare</a:t>
            </a:r>
            <a:r>
              <a:rPr lang="en-US" sz="2000" b="1" dirty="0">
                <a:effectLst/>
              </a:rPr>
              <a:t> plan </a:t>
            </a:r>
            <a:r>
              <a:rPr lang="en-US" sz="2000" b="1" dirty="0" err="1">
                <a:effectLst/>
              </a:rPr>
              <a:t>servicii</a:t>
            </a:r>
            <a:endParaRPr lang="en-US" sz="2000" b="1" dirty="0">
              <a:effectLst/>
            </a:endParaRPr>
          </a:p>
          <a:p>
            <a:pPr algn="just" rtl="0"/>
            <a:r>
              <a:rPr lang="en-US" sz="2000" dirty="0"/>
              <a:t>  </a:t>
            </a:r>
            <a:r>
              <a:rPr lang="en-US" sz="2000" dirty="0">
                <a:effectLst/>
              </a:rPr>
              <a:t> </a:t>
            </a:r>
            <a:r>
              <a:rPr lang="en-US" sz="2000" dirty="0" err="1">
                <a:effectLst/>
              </a:rPr>
              <a:t>Procesul</a:t>
            </a:r>
            <a:r>
              <a:rPr lang="en-US" sz="2000" dirty="0">
                <a:effectLst/>
              </a:rPr>
              <a:t> </a:t>
            </a:r>
            <a:r>
              <a:rPr lang="en-US" sz="2000" dirty="0" err="1">
                <a:effectLst/>
              </a:rPr>
              <a:t>prin</a:t>
            </a:r>
            <a:r>
              <a:rPr lang="en-US" sz="2000" dirty="0">
                <a:effectLst/>
              </a:rPr>
              <a:t> care </a:t>
            </a:r>
            <a:r>
              <a:rPr lang="en-US" sz="2000" dirty="0" err="1">
                <a:effectLst/>
              </a:rPr>
              <a:t>coordonatorul</a:t>
            </a:r>
            <a:r>
              <a:rPr lang="en-US" sz="2000" dirty="0">
                <a:effectLst/>
              </a:rPr>
              <a:t> SPAS </a:t>
            </a:r>
            <a:r>
              <a:rPr lang="en-US" sz="2000" dirty="0" err="1">
                <a:effectLst/>
              </a:rPr>
              <a:t>vizualizează</a:t>
            </a:r>
            <a:r>
              <a:rPr lang="en-US" sz="2000" dirty="0">
                <a:effectLst/>
              </a:rPr>
              <a:t> </a:t>
            </a:r>
            <a:r>
              <a:rPr lang="en-US" sz="2000" dirty="0" err="1">
                <a:effectLst/>
              </a:rPr>
              <a:t>și</a:t>
            </a:r>
            <a:r>
              <a:rPr lang="en-US" sz="2000" dirty="0">
                <a:effectLst/>
              </a:rPr>
              <a:t> </a:t>
            </a:r>
            <a:r>
              <a:rPr lang="en-US" sz="2000" dirty="0" err="1">
                <a:effectLst/>
              </a:rPr>
              <a:t>aprobă</a:t>
            </a:r>
            <a:r>
              <a:rPr lang="en-US" sz="2000" dirty="0">
                <a:effectLst/>
              </a:rPr>
              <a:t> </a:t>
            </a:r>
            <a:r>
              <a:rPr lang="en-US" sz="2000" dirty="0" err="1">
                <a:effectLst/>
              </a:rPr>
              <a:t>sau</a:t>
            </a:r>
            <a:r>
              <a:rPr lang="en-US" sz="2000" dirty="0">
                <a:effectLst/>
              </a:rPr>
              <a:t> </a:t>
            </a:r>
            <a:r>
              <a:rPr lang="en-US" sz="2000" dirty="0" err="1">
                <a:effectLst/>
              </a:rPr>
              <a:t>respinge</a:t>
            </a:r>
            <a:r>
              <a:rPr lang="en-US" sz="2000" dirty="0">
                <a:effectLst/>
              </a:rPr>
              <a:t> </a:t>
            </a:r>
            <a:r>
              <a:rPr lang="en-US" sz="2000" dirty="0" err="1">
                <a:effectLst/>
              </a:rPr>
              <a:t>planul</a:t>
            </a:r>
            <a:r>
              <a:rPr lang="en-US" sz="2000" dirty="0">
                <a:effectLst/>
              </a:rPr>
              <a:t> de </a:t>
            </a:r>
            <a:r>
              <a:rPr lang="en-US" sz="2000" dirty="0" err="1">
                <a:effectLst/>
              </a:rPr>
              <a:t>servicii</a:t>
            </a:r>
            <a:r>
              <a:rPr lang="en-US" sz="2000" dirty="0">
                <a:effectLst/>
              </a:rPr>
              <a:t> al </a:t>
            </a:r>
            <a:r>
              <a:rPr lang="en-US" sz="2000" dirty="0" err="1">
                <a:effectLst/>
              </a:rPr>
              <a:t>unei</a:t>
            </a:r>
            <a:r>
              <a:rPr lang="en-US" sz="2000" dirty="0">
                <a:effectLst/>
              </a:rPr>
              <a:t> </a:t>
            </a:r>
            <a:r>
              <a:rPr lang="en-US" sz="2000" dirty="0" err="1">
                <a:effectLst/>
              </a:rPr>
              <a:t>gospodării</a:t>
            </a:r>
            <a:endParaRPr lang="en-US" sz="2000" dirty="0">
              <a:effectLst/>
            </a:endParaRPr>
          </a:p>
          <a:p>
            <a:pPr marL="342900" indent="-342900" algn="just" rtl="0">
              <a:buAutoNum type="arabicPeriod" startAt="2"/>
            </a:pPr>
            <a:endParaRPr lang="en-US" sz="2000" dirty="0"/>
          </a:p>
          <a:p>
            <a:pPr marL="342900" indent="-342900" algn="just" rtl="0">
              <a:buAutoNum type="arabicPeriod" startAt="2"/>
            </a:pPr>
            <a:r>
              <a:rPr lang="en-US" sz="2000" b="1" dirty="0" err="1">
                <a:effectLst/>
              </a:rPr>
              <a:t>Efectuare</a:t>
            </a:r>
            <a:r>
              <a:rPr lang="en-US" sz="2000" b="1" dirty="0">
                <a:effectLst/>
              </a:rPr>
              <a:t> </a:t>
            </a:r>
            <a:r>
              <a:rPr lang="en-US" sz="2000" b="1" dirty="0" err="1">
                <a:effectLst/>
              </a:rPr>
              <a:t>servicii</a:t>
            </a:r>
            <a:r>
              <a:rPr lang="en-US" sz="2000" b="1" dirty="0">
                <a:effectLst/>
              </a:rPr>
              <a:t> </a:t>
            </a:r>
          </a:p>
          <a:p>
            <a:pPr algn="just" rtl="0"/>
            <a:r>
              <a:rPr lang="en-US" sz="2000" dirty="0" err="1">
                <a:effectLst/>
              </a:rPr>
              <a:t>Procesul</a:t>
            </a:r>
            <a:r>
              <a:rPr lang="en-US" sz="2000" dirty="0">
                <a:effectLst/>
              </a:rPr>
              <a:t> </a:t>
            </a:r>
            <a:r>
              <a:rPr lang="en-US" sz="2000" dirty="0" err="1">
                <a:effectLst/>
              </a:rPr>
              <a:t>prin</a:t>
            </a:r>
            <a:r>
              <a:rPr lang="en-US" sz="2000" dirty="0">
                <a:effectLst/>
              </a:rPr>
              <a:t> care </a:t>
            </a:r>
            <a:r>
              <a:rPr lang="it-IT" sz="2000" dirty="0">
                <a:effectLst/>
              </a:rPr>
              <a:t>asistentul social/tehnicianul in asistență socială</a:t>
            </a:r>
            <a:r>
              <a:rPr lang="en-US" sz="2000" dirty="0">
                <a:effectLst/>
              </a:rPr>
              <a:t> </a:t>
            </a:r>
            <a:r>
              <a:rPr lang="en-US" sz="2000" dirty="0" err="1">
                <a:effectLst/>
              </a:rPr>
              <a:t>efectuează</a:t>
            </a:r>
            <a:r>
              <a:rPr lang="en-US" sz="2000" dirty="0">
                <a:effectLst/>
              </a:rPr>
              <a:t> </a:t>
            </a:r>
            <a:r>
              <a:rPr lang="en-US" sz="2000" dirty="0" err="1">
                <a:effectLst/>
              </a:rPr>
              <a:t>serviciile</a:t>
            </a:r>
            <a:r>
              <a:rPr lang="en-US" sz="2000" dirty="0">
                <a:effectLst/>
              </a:rPr>
              <a:t> din </a:t>
            </a:r>
            <a:r>
              <a:rPr lang="en-US" sz="2000" dirty="0" err="1">
                <a:effectLst/>
              </a:rPr>
              <a:t>planul</a:t>
            </a:r>
            <a:r>
              <a:rPr lang="en-US" sz="2000" dirty="0">
                <a:effectLst/>
              </a:rPr>
              <a:t> de </a:t>
            </a:r>
            <a:r>
              <a:rPr lang="en-US" sz="2000" dirty="0" err="1">
                <a:effectLst/>
              </a:rPr>
              <a:t>servicii</a:t>
            </a:r>
            <a:r>
              <a:rPr lang="en-US" sz="2000" dirty="0">
                <a:effectLst/>
              </a:rPr>
              <a:t> </a:t>
            </a:r>
            <a:r>
              <a:rPr lang="en-US" sz="2000" dirty="0" err="1">
                <a:effectLst/>
              </a:rPr>
              <a:t>aprobat</a:t>
            </a:r>
            <a:r>
              <a:rPr lang="en-US" sz="2000" dirty="0">
                <a:effectLst/>
              </a:rPr>
              <a:t> al </a:t>
            </a:r>
            <a:r>
              <a:rPr lang="en-US" sz="2000" dirty="0" err="1">
                <a:effectLst/>
              </a:rPr>
              <a:t>unei</a:t>
            </a:r>
            <a:r>
              <a:rPr lang="en-US" sz="2000" dirty="0">
                <a:effectLst/>
              </a:rPr>
              <a:t> </a:t>
            </a:r>
            <a:r>
              <a:rPr lang="en-US" sz="2000" dirty="0" err="1">
                <a:effectLst/>
              </a:rPr>
              <a:t>gospodării</a:t>
            </a:r>
            <a:endParaRPr lang="en-US" sz="2000" dirty="0">
              <a:effectLst/>
            </a:endParaRPr>
          </a:p>
          <a:p>
            <a:endParaRPr lang="en-US" dirty="0"/>
          </a:p>
        </p:txBody>
      </p:sp>
      <p:sp>
        <p:nvSpPr>
          <p:cNvPr id="4" name="Footer Placeholder 3">
            <a:extLst>
              <a:ext uri="{FF2B5EF4-FFF2-40B4-BE49-F238E27FC236}">
                <a16:creationId xmlns:a16="http://schemas.microsoft.com/office/drawing/2014/main" xmlns="" id="{2B381877-7A75-61F2-2AB7-B8B4921E749E}"/>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228381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68</a:t>
            </a:fld>
            <a:endParaRPr lang="en-US" dirty="0"/>
          </a:p>
        </p:txBody>
      </p:sp>
      <p:sp>
        <p:nvSpPr>
          <p:cNvPr id="2" name="TextBox 1">
            <a:extLst>
              <a:ext uri="{FF2B5EF4-FFF2-40B4-BE49-F238E27FC236}">
                <a16:creationId xmlns:a16="http://schemas.microsoft.com/office/drawing/2014/main" xmlns="" id="{C000F508-3430-1262-3D3A-2476C69CBF6A}"/>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(28)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3" name="TextBox 2">
            <a:extLst>
              <a:ext uri="{FF2B5EF4-FFF2-40B4-BE49-F238E27FC236}">
                <a16:creationId xmlns:a16="http://schemas.microsoft.com/office/drawing/2014/main" xmlns="" id="{BBC6A27B-C7D8-7991-22EF-8015635C0CD3}"/>
              </a:ext>
            </a:extLst>
          </p:cNvPr>
          <p:cNvSpPr txBox="1"/>
          <p:nvPr/>
        </p:nvSpPr>
        <p:spPr>
          <a:xfrm>
            <a:off x="735593" y="669900"/>
            <a:ext cx="8041511"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Servicii</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exemple</a:t>
            </a:r>
            <a:endParaRPr lang="en-US" sz="3200" b="1" dirty="0">
              <a:solidFill>
                <a:schemeClr val="accent1"/>
              </a:solidFill>
              <a:latin typeface="+mj-lt"/>
              <a:ea typeface="+mj-ea"/>
              <a:cs typeface="+mj-cs"/>
              <a:sym typeface="Calibri"/>
            </a:endParaRPr>
          </a:p>
        </p:txBody>
      </p:sp>
      <p:grpSp>
        <p:nvGrpSpPr>
          <p:cNvPr id="4" name="Group 3">
            <a:extLst>
              <a:ext uri="{FF2B5EF4-FFF2-40B4-BE49-F238E27FC236}">
                <a16:creationId xmlns:a16="http://schemas.microsoft.com/office/drawing/2014/main" xmlns="" id="{93DF4F97-AC0A-93F5-1596-1ED7E4715A2C}"/>
              </a:ext>
            </a:extLst>
          </p:cNvPr>
          <p:cNvGrpSpPr/>
          <p:nvPr/>
        </p:nvGrpSpPr>
        <p:grpSpPr>
          <a:xfrm>
            <a:off x="104173" y="1205432"/>
            <a:ext cx="8356922" cy="4628210"/>
            <a:chOff x="604935" y="927241"/>
            <a:chExt cx="6075653" cy="3756796"/>
          </a:xfrm>
        </p:grpSpPr>
        <p:pic>
          <p:nvPicPr>
            <p:cNvPr id="5" name="Google Shape;1047;p84">
              <a:extLst>
                <a:ext uri="{FF2B5EF4-FFF2-40B4-BE49-F238E27FC236}">
                  <a16:creationId xmlns:a16="http://schemas.microsoft.com/office/drawing/2014/main" xmlns="" id="{C6C9DC42-E030-F1D5-61C6-9E466E46751E}"/>
                </a:ext>
              </a:extLst>
            </p:cNvPr>
            <p:cNvPicPr preferRelativeResize="0"/>
            <p:nvPr/>
          </p:nvPicPr>
          <p:blipFill rotWithShape="1">
            <a:blip r:embed="rId3">
              <a:alphaModFix/>
            </a:blip>
            <a:srcRect/>
            <a:stretch/>
          </p:blipFill>
          <p:spPr>
            <a:xfrm>
              <a:off x="604935" y="927241"/>
              <a:ext cx="6075653" cy="3756796"/>
            </a:xfrm>
            <a:prstGeom prst="rect">
              <a:avLst/>
            </a:prstGeom>
            <a:noFill/>
            <a:ln>
              <a:noFill/>
            </a:ln>
          </p:spPr>
        </p:pic>
        <p:pic>
          <p:nvPicPr>
            <p:cNvPr id="6" name="Google Shape;1052;p84">
              <a:extLst>
                <a:ext uri="{FF2B5EF4-FFF2-40B4-BE49-F238E27FC236}">
                  <a16:creationId xmlns:a16="http://schemas.microsoft.com/office/drawing/2014/main" xmlns="" id="{3A84AEF5-7EE9-D04A-4CF8-590E1B09FD90}"/>
                </a:ext>
              </a:extLst>
            </p:cNvPr>
            <p:cNvPicPr preferRelativeResize="0"/>
            <p:nvPr/>
          </p:nvPicPr>
          <p:blipFill rotWithShape="1">
            <a:blip r:embed="rId4">
              <a:alphaModFix/>
            </a:blip>
            <a:srcRect b="11777"/>
            <a:stretch/>
          </p:blipFill>
          <p:spPr>
            <a:xfrm>
              <a:off x="1395250" y="1576225"/>
              <a:ext cx="4493174" cy="2420325"/>
            </a:xfrm>
            <a:prstGeom prst="rect">
              <a:avLst/>
            </a:prstGeom>
            <a:noFill/>
            <a:ln>
              <a:noFill/>
            </a:ln>
          </p:spPr>
        </p:pic>
      </p:grpSp>
      <p:sp>
        <p:nvSpPr>
          <p:cNvPr id="7" name="TextBox 6">
            <a:extLst>
              <a:ext uri="{FF2B5EF4-FFF2-40B4-BE49-F238E27FC236}">
                <a16:creationId xmlns:a16="http://schemas.microsoft.com/office/drawing/2014/main" xmlns="" id="{8F057E3C-6DBA-7EE6-E1B0-479DF164066C}"/>
              </a:ext>
            </a:extLst>
          </p:cNvPr>
          <p:cNvSpPr txBox="1"/>
          <p:nvPr/>
        </p:nvSpPr>
        <p:spPr>
          <a:xfrm>
            <a:off x="8458551" y="1562582"/>
            <a:ext cx="3289753" cy="3416320"/>
          </a:xfrm>
          <a:prstGeom prst="rect">
            <a:avLst/>
          </a:prstGeom>
          <a:noFill/>
        </p:spPr>
        <p:txBody>
          <a:bodyPr wrap="square" rtlCol="0">
            <a:spAutoFit/>
          </a:bodyPr>
          <a:lstStyle/>
          <a:p>
            <a:r>
              <a:rPr lang="en-US" sz="2400" b="1" dirty="0"/>
              <a:t>Ex</a:t>
            </a:r>
            <a:r>
              <a:rPr lang="en-US" sz="2400" dirty="0"/>
              <a:t>: </a:t>
            </a:r>
            <a:r>
              <a:rPr lang="it-IT" sz="2400" dirty="0"/>
              <a:t>asistentul social/tehnicianul in asistență socială</a:t>
            </a:r>
            <a:r>
              <a:rPr lang="en-US" sz="2400" dirty="0"/>
              <a:t>  </a:t>
            </a:r>
            <a:r>
              <a:rPr lang="en-US" sz="2400" dirty="0" err="1"/>
              <a:t>autentificat</a:t>
            </a:r>
            <a:r>
              <a:rPr lang="en-US" sz="2400" dirty="0"/>
              <a:t> pe </a:t>
            </a:r>
            <a:r>
              <a:rPr lang="en-US" sz="2400" dirty="0" err="1"/>
              <a:t>Oras</a:t>
            </a:r>
            <a:r>
              <a:rPr lang="en-US" sz="2400" dirty="0"/>
              <a:t> </a:t>
            </a:r>
            <a:r>
              <a:rPr lang="en-US" sz="2400" dirty="0" err="1"/>
              <a:t>Buhusi</a:t>
            </a:r>
            <a:r>
              <a:rPr lang="en-US" sz="2400" dirty="0"/>
              <a:t> </a:t>
            </a:r>
            <a:r>
              <a:rPr lang="en-US" sz="2400" dirty="0" err="1"/>
              <a:t>va</a:t>
            </a:r>
            <a:r>
              <a:rPr lang="en-US" sz="2400" dirty="0"/>
              <a:t>  </a:t>
            </a:r>
            <a:r>
              <a:rPr lang="en-US" sz="2400" dirty="0" err="1"/>
              <a:t>putea</a:t>
            </a:r>
            <a:r>
              <a:rPr lang="en-US" sz="2400" dirty="0"/>
              <a:t>   </a:t>
            </a:r>
            <a:r>
              <a:rPr lang="en-US" sz="2400" dirty="0" err="1"/>
              <a:t>vizualiza</a:t>
            </a:r>
            <a:r>
              <a:rPr lang="en-US" sz="2400" dirty="0"/>
              <a:t> </a:t>
            </a:r>
            <a:r>
              <a:rPr lang="en-US" sz="2400" dirty="0" err="1"/>
              <a:t>toate</a:t>
            </a:r>
            <a:r>
              <a:rPr lang="en-US" sz="2400" dirty="0"/>
              <a:t>  </a:t>
            </a:r>
            <a:r>
              <a:rPr lang="en-US" sz="2400" dirty="0" err="1"/>
              <a:t>serviciile</a:t>
            </a:r>
            <a:r>
              <a:rPr lang="en-US" sz="2400" dirty="0"/>
              <a:t> </a:t>
            </a:r>
            <a:r>
              <a:rPr lang="en-US" sz="2400" dirty="0" err="1"/>
              <a:t>disponibile</a:t>
            </a:r>
            <a:r>
              <a:rPr lang="en-US" sz="2400" dirty="0"/>
              <a:t> </a:t>
            </a:r>
            <a:r>
              <a:rPr lang="en-US" sz="2400" dirty="0" err="1"/>
              <a:t>pentru</a:t>
            </a:r>
            <a:r>
              <a:rPr lang="en-US" sz="2400" dirty="0"/>
              <a:t> </a:t>
            </a:r>
            <a:r>
              <a:rPr lang="en-US" sz="2400" dirty="0" err="1"/>
              <a:t>gospodariile</a:t>
            </a:r>
            <a:r>
              <a:rPr lang="en-US" sz="2400" dirty="0"/>
              <a:t>  care au un plan de </a:t>
            </a:r>
            <a:r>
              <a:rPr lang="en-US" sz="2400" dirty="0" err="1"/>
              <a:t>servicii</a:t>
            </a:r>
            <a:r>
              <a:rPr lang="en-US" sz="2400" dirty="0"/>
              <a:t> </a:t>
            </a:r>
            <a:r>
              <a:rPr lang="en-US" sz="2400" dirty="0" err="1"/>
              <a:t>aprobat</a:t>
            </a:r>
            <a:r>
              <a:rPr lang="en-US" sz="2400" dirty="0"/>
              <a:t>. </a:t>
            </a:r>
          </a:p>
        </p:txBody>
      </p:sp>
      <p:sp>
        <p:nvSpPr>
          <p:cNvPr id="8" name="Footer Placeholder 7">
            <a:extLst>
              <a:ext uri="{FF2B5EF4-FFF2-40B4-BE49-F238E27FC236}">
                <a16:creationId xmlns:a16="http://schemas.microsoft.com/office/drawing/2014/main" xmlns="" id="{E6B69F12-AFE4-7C6C-5E85-0E427DA94130}"/>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246894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69</a:t>
            </a:fld>
            <a:endParaRPr lang="en-US" dirty="0"/>
          </a:p>
        </p:txBody>
      </p:sp>
      <p:sp>
        <p:nvSpPr>
          <p:cNvPr id="2" name="TextBox 1">
            <a:extLst>
              <a:ext uri="{FF2B5EF4-FFF2-40B4-BE49-F238E27FC236}">
                <a16:creationId xmlns:a16="http://schemas.microsoft.com/office/drawing/2014/main" xmlns="" id="{64E2DCD1-9DF0-0CE8-A262-84A06E0BD3F7}"/>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(29)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1691084C-761B-FFD7-19E8-E4EE1C344729}"/>
              </a:ext>
            </a:extLst>
          </p:cNvPr>
          <p:cNvSpPr txBox="1"/>
          <p:nvPr/>
        </p:nvSpPr>
        <p:spPr>
          <a:xfrm>
            <a:off x="833377" y="648663"/>
            <a:ext cx="9251527" cy="584775"/>
          </a:xfrm>
          <a:prstGeom prst="rect">
            <a:avLst/>
          </a:prstGeom>
          <a:noFill/>
        </p:spPr>
        <p:txBody>
          <a:bodyPr wrap="square">
            <a:spAutoFit/>
          </a:bodyPr>
          <a:lstStyle/>
          <a:p>
            <a:r>
              <a:rPr lang="en-US" sz="3200" b="1" dirty="0" err="1">
                <a:solidFill>
                  <a:schemeClr val="accent1"/>
                </a:solidFill>
                <a:latin typeface="+mj-lt"/>
                <a:ea typeface="+mj-ea"/>
                <a:cs typeface="+mj-cs"/>
                <a:sym typeface="Calibri"/>
              </a:rPr>
              <a:t>Cautare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serviciu</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dupa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tipul</a:t>
            </a:r>
            <a:r>
              <a:rPr lang="en-US" sz="3200" b="1" dirty="0">
                <a:solidFill>
                  <a:schemeClr val="accent1"/>
                </a:solidFill>
                <a:latin typeface="+mj-lt"/>
                <a:ea typeface="+mj-ea"/>
                <a:cs typeface="+mj-cs"/>
                <a:sym typeface="Calibri"/>
              </a:rPr>
              <a:t> de </a:t>
            </a:r>
            <a:r>
              <a:rPr lang="en-US" sz="3200" b="1" dirty="0" err="1">
                <a:solidFill>
                  <a:schemeClr val="accent1"/>
                </a:solidFill>
                <a:latin typeface="+mj-lt"/>
                <a:ea typeface="+mj-ea"/>
                <a:cs typeface="+mj-cs"/>
                <a:sym typeface="Calibri"/>
              </a:rPr>
              <a:t>serviciu</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exemplu</a:t>
            </a:r>
            <a:r>
              <a:rPr lang="en-US" sz="3200" b="1" dirty="0">
                <a:solidFill>
                  <a:schemeClr val="accent1"/>
                </a:solidFill>
                <a:latin typeface="+mj-lt"/>
                <a:ea typeface="+mj-ea"/>
                <a:cs typeface="+mj-cs"/>
                <a:sym typeface="Calibri"/>
              </a:rPr>
              <a:t>  </a:t>
            </a:r>
            <a:endParaRPr lang="en-US" sz="3200" b="1" dirty="0">
              <a:solidFill>
                <a:schemeClr val="accent1"/>
              </a:solidFill>
              <a:latin typeface="+mj-lt"/>
              <a:ea typeface="+mj-ea"/>
              <a:cs typeface="+mj-cs"/>
            </a:endParaRPr>
          </a:p>
        </p:txBody>
      </p:sp>
      <p:grpSp>
        <p:nvGrpSpPr>
          <p:cNvPr id="5" name="Group 4">
            <a:extLst>
              <a:ext uri="{FF2B5EF4-FFF2-40B4-BE49-F238E27FC236}">
                <a16:creationId xmlns:a16="http://schemas.microsoft.com/office/drawing/2014/main" xmlns="" id="{9F7C786D-3C5C-F7B3-D7AC-5B2902972B07}"/>
              </a:ext>
            </a:extLst>
          </p:cNvPr>
          <p:cNvGrpSpPr/>
          <p:nvPr/>
        </p:nvGrpSpPr>
        <p:grpSpPr>
          <a:xfrm>
            <a:off x="150472" y="1592255"/>
            <a:ext cx="8553690" cy="4090915"/>
            <a:chOff x="604935" y="927241"/>
            <a:chExt cx="6075653" cy="3756795"/>
          </a:xfrm>
        </p:grpSpPr>
        <p:pic>
          <p:nvPicPr>
            <p:cNvPr id="6" name="Google Shape;1058;p85">
              <a:extLst>
                <a:ext uri="{FF2B5EF4-FFF2-40B4-BE49-F238E27FC236}">
                  <a16:creationId xmlns:a16="http://schemas.microsoft.com/office/drawing/2014/main" xmlns="" id="{7715BBF3-2804-F68A-1D5D-935C1E1F01B3}"/>
                </a:ext>
              </a:extLst>
            </p:cNvPr>
            <p:cNvPicPr preferRelativeResize="0"/>
            <p:nvPr/>
          </p:nvPicPr>
          <p:blipFill rotWithShape="1">
            <a:blip r:embed="rId3">
              <a:alphaModFix/>
            </a:blip>
            <a:srcRect/>
            <a:stretch/>
          </p:blipFill>
          <p:spPr>
            <a:xfrm>
              <a:off x="604935" y="927241"/>
              <a:ext cx="6075653" cy="3756795"/>
            </a:xfrm>
            <a:prstGeom prst="rect">
              <a:avLst/>
            </a:prstGeom>
            <a:noFill/>
            <a:ln>
              <a:noFill/>
            </a:ln>
          </p:spPr>
        </p:pic>
        <p:pic>
          <p:nvPicPr>
            <p:cNvPr id="7" name="Google Shape;1060;p85" descr="Graphical user interface, text, application, email&#10;&#10;Description automatically generated">
              <a:extLst>
                <a:ext uri="{FF2B5EF4-FFF2-40B4-BE49-F238E27FC236}">
                  <a16:creationId xmlns:a16="http://schemas.microsoft.com/office/drawing/2014/main" xmlns="" id="{A337370D-1F54-1E5D-E131-6C0AF55F8772}"/>
                </a:ext>
              </a:extLst>
            </p:cNvPr>
            <p:cNvPicPr preferRelativeResize="0"/>
            <p:nvPr/>
          </p:nvPicPr>
          <p:blipFill rotWithShape="1">
            <a:blip r:embed="rId4">
              <a:alphaModFix/>
            </a:blip>
            <a:srcRect/>
            <a:stretch/>
          </p:blipFill>
          <p:spPr>
            <a:xfrm>
              <a:off x="1198434" y="1177733"/>
              <a:ext cx="4979437" cy="3112148"/>
            </a:xfrm>
            <a:prstGeom prst="rect">
              <a:avLst/>
            </a:prstGeom>
            <a:noFill/>
            <a:ln>
              <a:noFill/>
            </a:ln>
          </p:spPr>
        </p:pic>
      </p:grpSp>
      <p:sp>
        <p:nvSpPr>
          <p:cNvPr id="3" name="TextBox 2">
            <a:extLst>
              <a:ext uri="{FF2B5EF4-FFF2-40B4-BE49-F238E27FC236}">
                <a16:creationId xmlns:a16="http://schemas.microsoft.com/office/drawing/2014/main" xmlns="" id="{91A6E15B-3C8B-5AB9-7854-4D563660697D}"/>
              </a:ext>
            </a:extLst>
          </p:cNvPr>
          <p:cNvSpPr txBox="1"/>
          <p:nvPr/>
        </p:nvSpPr>
        <p:spPr>
          <a:xfrm>
            <a:off x="8704162" y="2027690"/>
            <a:ext cx="3240911" cy="2862322"/>
          </a:xfrm>
          <a:prstGeom prst="rect">
            <a:avLst/>
          </a:prstGeom>
          <a:noFill/>
        </p:spPr>
        <p:txBody>
          <a:bodyPr wrap="square" rtlCol="0">
            <a:spAutoFit/>
          </a:bodyPr>
          <a:lstStyle/>
          <a:p>
            <a:pPr algn="just"/>
            <a:r>
              <a:rPr lang="en-US" sz="2000" b="0" i="0" dirty="0" err="1">
                <a:solidFill>
                  <a:srgbClr val="404040"/>
                </a:solidFill>
                <a:effectLst/>
              </a:rPr>
              <a:t>Ecranul</a:t>
            </a:r>
            <a:r>
              <a:rPr lang="en-US" sz="2000" b="0" i="0" dirty="0">
                <a:solidFill>
                  <a:srgbClr val="404040"/>
                </a:solidFill>
                <a:effectLst/>
              </a:rPr>
              <a:t> de </a:t>
            </a:r>
            <a:r>
              <a:rPr lang="en-US" sz="2000" b="0" i="0" dirty="0" err="1">
                <a:solidFill>
                  <a:srgbClr val="404040"/>
                </a:solidFill>
                <a:effectLst/>
              </a:rPr>
              <a:t>servicii</a:t>
            </a:r>
            <a:r>
              <a:rPr lang="en-US" sz="2000" b="0" i="0" dirty="0">
                <a:solidFill>
                  <a:srgbClr val="404040"/>
                </a:solidFill>
                <a:effectLst/>
              </a:rPr>
              <a:t> </a:t>
            </a:r>
            <a:r>
              <a:rPr lang="en-US" sz="2000" b="0" i="0" dirty="0" err="1">
                <a:solidFill>
                  <a:srgbClr val="404040"/>
                </a:solidFill>
                <a:effectLst/>
              </a:rPr>
              <a:t>afișează</a:t>
            </a:r>
            <a:r>
              <a:rPr lang="en-US" sz="2000" b="0" i="0" dirty="0">
                <a:solidFill>
                  <a:srgbClr val="404040"/>
                </a:solidFill>
                <a:effectLst/>
              </a:rPr>
              <a:t> </a:t>
            </a:r>
            <a:r>
              <a:rPr lang="en-US" sz="2000" b="0" i="0" dirty="0" err="1">
                <a:solidFill>
                  <a:srgbClr val="404040"/>
                </a:solidFill>
                <a:effectLst/>
              </a:rPr>
              <a:t>toate</a:t>
            </a:r>
            <a:r>
              <a:rPr lang="en-US" sz="2000" b="0" i="0" dirty="0">
                <a:solidFill>
                  <a:srgbClr val="404040"/>
                </a:solidFill>
                <a:effectLst/>
              </a:rPr>
              <a:t> </a:t>
            </a:r>
            <a:r>
              <a:rPr lang="en-US" sz="2000" b="0" i="0" dirty="0" err="1">
                <a:solidFill>
                  <a:srgbClr val="404040"/>
                </a:solidFill>
                <a:effectLst/>
              </a:rPr>
              <a:t>serviciile</a:t>
            </a:r>
            <a:r>
              <a:rPr lang="en-US" sz="2000" b="0" i="0" dirty="0">
                <a:solidFill>
                  <a:srgbClr val="404040"/>
                </a:solidFill>
                <a:effectLst/>
              </a:rPr>
              <a:t> de pe </a:t>
            </a:r>
            <a:r>
              <a:rPr lang="en-US" sz="2000" b="0" i="0" dirty="0" err="1">
                <a:solidFill>
                  <a:srgbClr val="404040"/>
                </a:solidFill>
                <a:effectLst/>
              </a:rPr>
              <a:t>raza</a:t>
            </a:r>
            <a:r>
              <a:rPr lang="en-US" sz="2000" b="0" i="0" dirty="0">
                <a:solidFill>
                  <a:srgbClr val="404040"/>
                </a:solidFill>
                <a:effectLst/>
              </a:rPr>
              <a:t> </a:t>
            </a:r>
            <a:r>
              <a:rPr lang="en-US" sz="2000" b="0" i="0" dirty="0" err="1">
                <a:solidFill>
                  <a:srgbClr val="404040"/>
                </a:solidFill>
                <a:effectLst/>
              </a:rPr>
              <a:t>comunei</a:t>
            </a:r>
            <a:r>
              <a:rPr lang="en-US" sz="2000" b="0" i="0" dirty="0">
                <a:solidFill>
                  <a:srgbClr val="404040"/>
                </a:solidFill>
                <a:effectLst/>
              </a:rPr>
              <a:t> </a:t>
            </a:r>
            <a:r>
              <a:rPr lang="en-US" sz="2000" b="0" i="0" dirty="0" err="1">
                <a:solidFill>
                  <a:srgbClr val="404040"/>
                </a:solidFill>
                <a:effectLst/>
              </a:rPr>
              <a:t>în</a:t>
            </a:r>
            <a:r>
              <a:rPr lang="en-US" sz="2000" b="0" i="0" dirty="0">
                <a:solidFill>
                  <a:srgbClr val="404040"/>
                </a:solidFill>
                <a:effectLst/>
              </a:rPr>
              <a:t> care </a:t>
            </a:r>
            <a:r>
              <a:rPr lang="en-US" sz="2000" b="0" i="0" dirty="0" err="1">
                <a:solidFill>
                  <a:srgbClr val="404040"/>
                </a:solidFill>
                <a:effectLst/>
              </a:rPr>
              <a:t>asistentul</a:t>
            </a:r>
            <a:r>
              <a:rPr lang="en-US" sz="2000" b="0" i="0" dirty="0">
                <a:solidFill>
                  <a:srgbClr val="404040"/>
                </a:solidFill>
                <a:effectLst/>
              </a:rPr>
              <a:t> social/</a:t>
            </a:r>
            <a:r>
              <a:rPr lang="en-US" sz="2000" b="0" i="0" dirty="0" err="1">
                <a:solidFill>
                  <a:srgbClr val="404040"/>
                </a:solidFill>
                <a:effectLst/>
              </a:rPr>
              <a:t>tehnicianul</a:t>
            </a:r>
            <a:r>
              <a:rPr lang="en-US" sz="2000" b="0" i="0" dirty="0">
                <a:solidFill>
                  <a:srgbClr val="404040"/>
                </a:solidFill>
                <a:effectLst/>
              </a:rPr>
              <a:t> in </a:t>
            </a:r>
            <a:r>
              <a:rPr lang="en-US" sz="2000" b="0" i="0" dirty="0" err="1">
                <a:solidFill>
                  <a:srgbClr val="404040"/>
                </a:solidFill>
                <a:effectLst/>
              </a:rPr>
              <a:t>asistență</a:t>
            </a:r>
            <a:r>
              <a:rPr lang="en-US" sz="2000" b="0" i="0" dirty="0">
                <a:solidFill>
                  <a:srgbClr val="404040"/>
                </a:solidFill>
                <a:effectLst/>
              </a:rPr>
              <a:t> </a:t>
            </a:r>
            <a:r>
              <a:rPr lang="en-US" sz="2000" b="0" i="0" dirty="0" err="1">
                <a:solidFill>
                  <a:srgbClr val="404040"/>
                </a:solidFill>
                <a:effectLst/>
              </a:rPr>
              <a:t>socială</a:t>
            </a:r>
            <a:r>
              <a:rPr lang="en-US" sz="2000" b="0" i="0" dirty="0">
                <a:solidFill>
                  <a:srgbClr val="404040"/>
                </a:solidFill>
                <a:effectLst/>
              </a:rPr>
              <a:t> </a:t>
            </a:r>
            <a:r>
              <a:rPr lang="en-US" sz="2000" b="0" i="0" dirty="0" err="1">
                <a:solidFill>
                  <a:srgbClr val="404040"/>
                </a:solidFill>
                <a:effectLst/>
              </a:rPr>
              <a:t>își</a:t>
            </a:r>
            <a:r>
              <a:rPr lang="en-US" sz="2000" b="0" i="0" dirty="0">
                <a:solidFill>
                  <a:srgbClr val="404040"/>
                </a:solidFill>
                <a:effectLst/>
              </a:rPr>
              <a:t> </a:t>
            </a:r>
            <a:r>
              <a:rPr lang="en-US" sz="2000" b="0" i="0" dirty="0" err="1">
                <a:solidFill>
                  <a:srgbClr val="404040"/>
                </a:solidFill>
                <a:effectLst/>
              </a:rPr>
              <a:t>desfășoară</a:t>
            </a:r>
            <a:r>
              <a:rPr lang="en-US" sz="2000" b="0" i="0" dirty="0">
                <a:solidFill>
                  <a:srgbClr val="404040"/>
                </a:solidFill>
                <a:effectLst/>
              </a:rPr>
              <a:t> </a:t>
            </a:r>
            <a:r>
              <a:rPr lang="en-US" sz="2000" b="0" i="0" dirty="0" err="1">
                <a:solidFill>
                  <a:srgbClr val="404040"/>
                </a:solidFill>
                <a:effectLst/>
              </a:rPr>
              <a:t>activitatea</a:t>
            </a:r>
            <a:r>
              <a:rPr lang="en-US" sz="2000" b="0" i="0" dirty="0">
                <a:solidFill>
                  <a:srgbClr val="404040"/>
                </a:solidFill>
                <a:effectLst/>
              </a:rPr>
              <a:t>. Se pot </a:t>
            </a:r>
            <a:r>
              <a:rPr lang="en-US" sz="2000" b="0" i="0" dirty="0" err="1">
                <a:solidFill>
                  <a:srgbClr val="404040"/>
                </a:solidFill>
                <a:effectLst/>
              </a:rPr>
              <a:t>căuta</a:t>
            </a:r>
            <a:r>
              <a:rPr lang="en-US" sz="2000" b="0" i="0" dirty="0">
                <a:solidFill>
                  <a:srgbClr val="404040"/>
                </a:solidFill>
                <a:effectLst/>
              </a:rPr>
              <a:t> </a:t>
            </a:r>
            <a:r>
              <a:rPr lang="en-US" sz="2000" b="0" i="0" dirty="0" err="1">
                <a:solidFill>
                  <a:srgbClr val="404040"/>
                </a:solidFill>
                <a:effectLst/>
              </a:rPr>
              <a:t>servicii</a:t>
            </a:r>
            <a:r>
              <a:rPr lang="en-US" sz="2000" b="0" i="0" dirty="0">
                <a:solidFill>
                  <a:srgbClr val="404040"/>
                </a:solidFill>
                <a:effectLst/>
              </a:rPr>
              <a:t> </a:t>
            </a:r>
            <a:r>
              <a:rPr lang="en-US" sz="2000" b="0" i="0" dirty="0" err="1">
                <a:solidFill>
                  <a:srgbClr val="404040"/>
                </a:solidFill>
                <a:effectLst/>
              </a:rPr>
              <a:t>în</a:t>
            </a:r>
            <a:r>
              <a:rPr lang="en-US" sz="2000" b="0" i="0" dirty="0">
                <a:solidFill>
                  <a:srgbClr val="404040"/>
                </a:solidFill>
                <a:effectLst/>
              </a:rPr>
              <a:t> </a:t>
            </a:r>
            <a:r>
              <a:rPr lang="en-US" sz="2000" b="0" i="0" dirty="0" err="1">
                <a:solidFill>
                  <a:srgbClr val="404040"/>
                </a:solidFill>
                <a:effectLst/>
              </a:rPr>
              <a:t>căsuța</a:t>
            </a:r>
            <a:r>
              <a:rPr lang="en-US" sz="2000" b="0" i="0" dirty="0">
                <a:solidFill>
                  <a:srgbClr val="404040"/>
                </a:solidFill>
                <a:effectLst/>
              </a:rPr>
              <a:t> de </a:t>
            </a:r>
            <a:r>
              <a:rPr lang="en-US" sz="2000" b="0" i="0" dirty="0" err="1">
                <a:solidFill>
                  <a:srgbClr val="404040"/>
                </a:solidFill>
                <a:effectLst/>
              </a:rPr>
              <a:t>căutare</a:t>
            </a:r>
            <a:r>
              <a:rPr lang="en-US" sz="2000" b="0" i="0" dirty="0">
                <a:solidFill>
                  <a:srgbClr val="404040"/>
                </a:solidFill>
                <a:effectLst/>
              </a:rPr>
              <a:t> </a:t>
            </a:r>
            <a:r>
              <a:rPr lang="en-US" sz="2000" b="0" i="0" dirty="0" err="1">
                <a:solidFill>
                  <a:srgbClr val="404040"/>
                </a:solidFill>
                <a:effectLst/>
              </a:rPr>
              <a:t>după</a:t>
            </a:r>
            <a:r>
              <a:rPr lang="en-US" sz="2000" b="0" i="0" dirty="0">
                <a:solidFill>
                  <a:srgbClr val="404040"/>
                </a:solidFill>
                <a:effectLst/>
              </a:rPr>
              <a:t> </a:t>
            </a:r>
            <a:r>
              <a:rPr lang="en-US" sz="2000" b="0" i="0" dirty="0" err="1">
                <a:solidFill>
                  <a:srgbClr val="404040"/>
                </a:solidFill>
                <a:effectLst/>
              </a:rPr>
              <a:t>numele</a:t>
            </a:r>
            <a:r>
              <a:rPr lang="en-US" sz="2000" b="0" i="0" dirty="0">
                <a:solidFill>
                  <a:srgbClr val="404040"/>
                </a:solidFill>
                <a:effectLst/>
              </a:rPr>
              <a:t> </a:t>
            </a:r>
            <a:r>
              <a:rPr lang="en-US" sz="2000" b="0" i="0" dirty="0" err="1">
                <a:solidFill>
                  <a:srgbClr val="404040"/>
                </a:solidFill>
                <a:effectLst/>
              </a:rPr>
              <a:t>gospodăriei</a:t>
            </a:r>
            <a:r>
              <a:rPr lang="en-US" sz="2000" b="0" i="0" dirty="0">
                <a:solidFill>
                  <a:srgbClr val="404040"/>
                </a:solidFill>
                <a:effectLst/>
              </a:rPr>
              <a:t> </a:t>
            </a:r>
            <a:r>
              <a:rPr lang="en-US" sz="2000" b="0" i="0" dirty="0" err="1">
                <a:solidFill>
                  <a:srgbClr val="404040"/>
                </a:solidFill>
                <a:effectLst/>
              </a:rPr>
              <a:t>sau</a:t>
            </a:r>
            <a:r>
              <a:rPr lang="en-US" sz="2000" b="0" i="0" dirty="0">
                <a:solidFill>
                  <a:srgbClr val="404040"/>
                </a:solidFill>
                <a:effectLst/>
              </a:rPr>
              <a:t> </a:t>
            </a:r>
            <a:r>
              <a:rPr lang="en-US" sz="2000" b="0" i="0" dirty="0" err="1">
                <a:solidFill>
                  <a:srgbClr val="404040"/>
                </a:solidFill>
                <a:effectLst/>
              </a:rPr>
              <a:t>numele</a:t>
            </a:r>
            <a:r>
              <a:rPr lang="en-US" sz="2000" b="0" i="0" dirty="0">
                <a:solidFill>
                  <a:srgbClr val="404040"/>
                </a:solidFill>
                <a:effectLst/>
              </a:rPr>
              <a:t> </a:t>
            </a:r>
            <a:r>
              <a:rPr lang="en-US" sz="2000" b="0" i="0" dirty="0" err="1">
                <a:solidFill>
                  <a:srgbClr val="404040"/>
                </a:solidFill>
                <a:effectLst/>
              </a:rPr>
              <a:t>persoanei</a:t>
            </a:r>
            <a:endParaRPr lang="en-US" sz="2000" dirty="0"/>
          </a:p>
        </p:txBody>
      </p:sp>
      <p:sp>
        <p:nvSpPr>
          <p:cNvPr id="8" name="Footer Placeholder 7">
            <a:extLst>
              <a:ext uri="{FF2B5EF4-FFF2-40B4-BE49-F238E27FC236}">
                <a16:creationId xmlns:a16="http://schemas.microsoft.com/office/drawing/2014/main" xmlns="" id="{CDCD8354-0006-B8FE-97AB-2E253C39F184}"/>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074993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01. Introducere (</a:t>
            </a:r>
            <a:r>
              <a:rPr lang="en-US" dirty="0"/>
              <a:t>4</a:t>
            </a:r>
            <a:r>
              <a:rPr lang="ro-RO" dirty="0"/>
              <a:t>)</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477078" y="1524000"/>
            <a:ext cx="11264347" cy="4713287"/>
          </a:xfrm>
        </p:spPr>
        <p:txBody>
          <a:bodyPr>
            <a:normAutofit fontScale="85000" lnSpcReduction="20000"/>
          </a:bodyPr>
          <a:lstStyle/>
          <a:p>
            <a:r>
              <a:rPr lang="ro-RO" sz="2600" dirty="0"/>
              <a:t>Identificarea vulnerabilităților și furnizarea serviciilor integrate are un caracter universal, în grupul țintă  fiind cuprinși  toți copiii și familiile acestora. </a:t>
            </a:r>
            <a:endParaRPr lang="en-US" sz="2600" dirty="0"/>
          </a:p>
          <a:p>
            <a:pPr marL="0" indent="0">
              <a:buNone/>
            </a:pPr>
            <a:endParaRPr lang="en-US" sz="2600" dirty="0"/>
          </a:p>
          <a:p>
            <a:r>
              <a:rPr lang="en-US" sz="2600" b="1" dirty="0" err="1"/>
              <a:t>Grupul</a:t>
            </a:r>
            <a:r>
              <a:rPr lang="en-US" sz="2600" b="1" dirty="0"/>
              <a:t> </a:t>
            </a:r>
            <a:r>
              <a:rPr lang="ro-RO" sz="2600" b="1" dirty="0"/>
              <a:t>țintă </a:t>
            </a:r>
            <a:r>
              <a:rPr lang="en-US" sz="2600" b="1" dirty="0"/>
              <a:t> </a:t>
            </a:r>
            <a:r>
              <a:rPr lang="ro-RO" sz="2600" b="1" dirty="0"/>
              <a:t>vizează</a:t>
            </a:r>
            <a:r>
              <a:rPr lang="en-US" sz="2600" b="1" dirty="0"/>
              <a:t> </a:t>
            </a:r>
            <a:r>
              <a:rPr lang="ro-RO" sz="2600" b="1" dirty="0"/>
              <a:t>(</a:t>
            </a:r>
            <a:r>
              <a:rPr lang="ro-RO" sz="2600" b="1" dirty="0" err="1"/>
              <a:t>art</a:t>
            </a:r>
            <a:r>
              <a:rPr lang="en-US" sz="2600" b="1" dirty="0" err="1"/>
              <a:t>icol</a:t>
            </a:r>
            <a:r>
              <a:rPr lang="ro-RO" sz="2600" b="1" dirty="0"/>
              <a:t> 4 Legea 156/2023):  </a:t>
            </a:r>
            <a:endParaRPr lang="en-US" sz="2600" b="1" dirty="0"/>
          </a:p>
          <a:p>
            <a:pPr marL="0" indent="0">
              <a:buNone/>
            </a:pPr>
            <a:endParaRPr lang="en-US" sz="2600" b="1" dirty="0"/>
          </a:p>
          <a:p>
            <a:pPr lvl="1" algn="just"/>
            <a:r>
              <a:rPr lang="ro-RO" sz="2400" dirty="0"/>
              <a:t>Copilul aflat în familia care se confruntă cu una sau mai multe dintre următoarele situații: </a:t>
            </a:r>
            <a:endParaRPr lang="en-US" sz="2400" dirty="0"/>
          </a:p>
          <a:p>
            <a:pPr marL="216000" lvl="1" indent="0" algn="just">
              <a:buNone/>
            </a:pPr>
            <a:endParaRPr lang="ro-RO" sz="2400" dirty="0"/>
          </a:p>
          <a:p>
            <a:pPr lvl="3" algn="just"/>
            <a:r>
              <a:rPr lang="ro-RO" sz="2100" dirty="0"/>
              <a:t>situația economică și condițiile de locuit precare existente în mediul său familial </a:t>
            </a:r>
            <a:r>
              <a:rPr lang="ro-RO" sz="2100" dirty="0" err="1"/>
              <a:t>şi</a:t>
            </a:r>
            <a:r>
              <a:rPr lang="ro-RO" sz="2100" dirty="0"/>
              <a:t>/sau în comunitate, respectiv situație de risc de sărăcie monetară sau sărăcie extremă;</a:t>
            </a:r>
          </a:p>
          <a:p>
            <a:pPr lvl="3" algn="just"/>
            <a:r>
              <a:rPr lang="ro-RO" sz="2100" dirty="0"/>
              <a:t>starea de sănătate precară a unuia sau a mai multor membri ai familiei, inclusiv dizabilitatea acestora;</a:t>
            </a:r>
          </a:p>
          <a:p>
            <a:pPr lvl="3" algn="just"/>
            <a:r>
              <a:rPr lang="ro-RO" sz="2100" dirty="0"/>
              <a:t>mediul abuziv, violent existent în familie </a:t>
            </a:r>
            <a:r>
              <a:rPr lang="ro-RO" sz="2100" dirty="0" err="1"/>
              <a:t>şi</a:t>
            </a:r>
            <a:r>
              <a:rPr lang="ro-RO" sz="2100" dirty="0"/>
              <a:t> comportamentele la risc care pot afecta negativ relațiile dintre adulți, copii și dintre adulți și copii</a:t>
            </a:r>
            <a:endParaRPr lang="en-US" sz="2100" dirty="0"/>
          </a:p>
          <a:p>
            <a:pPr marL="648000" lvl="3" indent="0" algn="just">
              <a:buNone/>
            </a:pPr>
            <a:endParaRPr lang="ro-RO" sz="2000" dirty="0"/>
          </a:p>
          <a:p>
            <a:pPr marL="439738" lvl="3" indent="-254000" algn="just"/>
            <a:r>
              <a:rPr kumimoji="0" lang="ro-RO" sz="2400" b="0" i="0" u="none" strike="noStrike" kern="1200" cap="none" spc="0" normalizeH="0" baseline="0" noProof="0" dirty="0">
                <a:ln>
                  <a:noFill/>
                </a:ln>
                <a:effectLst/>
                <a:uLnTx/>
                <a:uFillTx/>
                <a:latin typeface="Calibri Light"/>
                <a:ea typeface="+mn-ea"/>
                <a:cs typeface="+mn-cs"/>
              </a:rPr>
              <a:t>Copilul aflat în anumite situații de vulnerabilitate, cum ar fi: comportamentul delincvent, părăsirea repetată a domiciliului, consumul de alcool și de droguri, tentativă de suicid și abandonul școlar, chiar dacă familia care se ocupă de creșterea și îngrijirea lui nu se confruntă cu niciuna dintre situațiile prevăzute mai sus</a:t>
            </a:r>
            <a:endParaRPr lang="ro-RO" sz="2000" dirty="0"/>
          </a:p>
          <a:p>
            <a:pPr marL="0" indent="0">
              <a:buNone/>
            </a:pPr>
            <a:endParaRPr lang="en-US" sz="2600" b="1"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dirty="0" err="1"/>
              <a:t>Suport</a:t>
            </a:r>
            <a:r>
              <a:rPr lang="en-US" dirty="0"/>
              <a:t> curs </a:t>
            </a:r>
            <a:r>
              <a:rPr lang="en-US" dirty="0" err="1"/>
              <a:t>utilizare</a:t>
            </a:r>
            <a:r>
              <a:rPr lang="en-US" dirty="0"/>
              <a:t> </a:t>
            </a:r>
            <a:r>
              <a:rPr lang="en-US" dirty="0" err="1"/>
              <a:t>Observatorul</a:t>
            </a:r>
            <a:r>
              <a:rPr lang="en-US" dirty="0"/>
              <a:t> </a:t>
            </a:r>
            <a:r>
              <a:rPr lang="en-US" dirty="0" err="1"/>
              <a:t>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7</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a:xfrm>
            <a:off x="695325" y="815465"/>
            <a:ext cx="8707438" cy="602517"/>
          </a:xfrm>
        </p:spPr>
        <p:txBody>
          <a:bodyPr/>
          <a:lstStyle/>
          <a:p>
            <a:r>
              <a:rPr lang="ro-RO" sz="3200" b="1" dirty="0">
                <a:solidFill>
                  <a:schemeClr val="accent1"/>
                </a:solidFill>
                <a:ea typeface="+mj-ea"/>
                <a:cs typeface="+mj-cs"/>
              </a:rPr>
              <a:t>Observatorul Copilului</a:t>
            </a:r>
            <a:r>
              <a:rPr lang="en-US" sz="3200" b="1" dirty="0">
                <a:solidFill>
                  <a:schemeClr val="accent1"/>
                </a:solidFill>
                <a:ea typeface="+mj-ea"/>
                <a:cs typeface="+mj-cs"/>
              </a:rPr>
              <a:t>  - </a:t>
            </a:r>
            <a:r>
              <a:rPr lang="ro-RO" sz="3200" b="1" dirty="0">
                <a:solidFill>
                  <a:schemeClr val="accent1"/>
                </a:solidFill>
                <a:ea typeface="+mj-ea"/>
                <a:cs typeface="+mj-cs"/>
              </a:rPr>
              <a:t>Grup țintă</a:t>
            </a:r>
            <a:endParaRPr lang="en-US" sz="3200" b="1" dirty="0">
              <a:solidFill>
                <a:schemeClr val="accent1"/>
              </a:solidFill>
              <a:ea typeface="+mj-ea"/>
              <a:cs typeface="+mj-cs"/>
            </a:endParaRPr>
          </a:p>
        </p:txBody>
      </p:sp>
    </p:spTree>
    <p:extLst>
      <p:ext uri="{BB962C8B-B14F-4D97-AF65-F5344CB8AC3E}">
        <p14:creationId xmlns:p14="http://schemas.microsoft.com/office/powerpoint/2010/main" xmlns="" val="20850662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70</a:t>
            </a:fld>
            <a:endParaRPr lang="en-US" dirty="0"/>
          </a:p>
        </p:txBody>
      </p:sp>
      <p:sp>
        <p:nvSpPr>
          <p:cNvPr id="2" name="TextBox 1">
            <a:extLst>
              <a:ext uri="{FF2B5EF4-FFF2-40B4-BE49-F238E27FC236}">
                <a16:creationId xmlns:a16="http://schemas.microsoft.com/office/drawing/2014/main" xmlns="" id="{64E2DCD1-9DF0-0CE8-A262-84A06E0BD3F7}"/>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(30)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1691084C-761B-FFD7-19E8-E4EE1C344729}"/>
              </a:ext>
            </a:extLst>
          </p:cNvPr>
          <p:cNvSpPr txBox="1"/>
          <p:nvPr/>
        </p:nvSpPr>
        <p:spPr>
          <a:xfrm>
            <a:off x="910380" y="628617"/>
            <a:ext cx="8241631" cy="584775"/>
          </a:xfrm>
          <a:prstGeom prst="rect">
            <a:avLst/>
          </a:prstGeom>
          <a:noFill/>
        </p:spPr>
        <p:txBody>
          <a:bodyPr wrap="square">
            <a:spAutoFit/>
          </a:bodyPr>
          <a:lstStyle/>
          <a:p>
            <a:r>
              <a:rPr lang="en-US" sz="3200" b="1" dirty="0">
                <a:solidFill>
                  <a:schemeClr val="accent1"/>
                </a:solidFill>
                <a:latin typeface="+mj-lt"/>
                <a:ea typeface="+mj-ea"/>
                <a:cs typeface="+mj-cs"/>
                <a:sym typeface="Calibri"/>
              </a:rPr>
              <a:t>Status </a:t>
            </a:r>
            <a:r>
              <a:rPr lang="en-US" sz="3200" b="1" dirty="0" err="1">
                <a:solidFill>
                  <a:schemeClr val="accent1"/>
                </a:solidFill>
                <a:latin typeface="+mj-lt"/>
                <a:ea typeface="+mj-ea"/>
                <a:cs typeface="+mj-cs"/>
                <a:sym typeface="Calibri"/>
              </a:rPr>
              <a:t>activitate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pentru</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servicii</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exemplu</a:t>
            </a:r>
            <a:r>
              <a:rPr lang="en-US" sz="3200" b="1" dirty="0">
                <a:solidFill>
                  <a:schemeClr val="accent1"/>
                </a:solidFill>
                <a:latin typeface="+mj-lt"/>
                <a:ea typeface="+mj-ea"/>
                <a:cs typeface="+mj-cs"/>
                <a:sym typeface="Calibri"/>
              </a:rPr>
              <a:t> </a:t>
            </a:r>
            <a:endParaRPr lang="en-US" sz="3200" b="1" dirty="0">
              <a:solidFill>
                <a:schemeClr val="accent1"/>
              </a:solidFill>
              <a:latin typeface="+mj-lt"/>
              <a:ea typeface="+mj-ea"/>
              <a:cs typeface="+mj-cs"/>
            </a:endParaRPr>
          </a:p>
        </p:txBody>
      </p:sp>
      <p:grpSp>
        <p:nvGrpSpPr>
          <p:cNvPr id="3" name="Group 2">
            <a:extLst>
              <a:ext uri="{FF2B5EF4-FFF2-40B4-BE49-F238E27FC236}">
                <a16:creationId xmlns:a16="http://schemas.microsoft.com/office/drawing/2014/main" xmlns="" id="{1C9BF1C4-E6A1-8E86-29BD-8CAEFF8E2D3C}"/>
              </a:ext>
            </a:extLst>
          </p:cNvPr>
          <p:cNvGrpSpPr/>
          <p:nvPr/>
        </p:nvGrpSpPr>
        <p:grpSpPr>
          <a:xfrm>
            <a:off x="196769" y="1568770"/>
            <a:ext cx="9120851" cy="4747570"/>
            <a:chOff x="604935" y="927241"/>
            <a:chExt cx="6075653" cy="3756796"/>
          </a:xfrm>
        </p:grpSpPr>
        <p:pic>
          <p:nvPicPr>
            <p:cNvPr id="8" name="Google Shape;1068;g108cbb36f62_1_8">
              <a:extLst>
                <a:ext uri="{FF2B5EF4-FFF2-40B4-BE49-F238E27FC236}">
                  <a16:creationId xmlns:a16="http://schemas.microsoft.com/office/drawing/2014/main" xmlns="" id="{A4453F0C-25F1-5661-2C9D-05E470AA61C9}"/>
                </a:ext>
              </a:extLst>
            </p:cNvPr>
            <p:cNvPicPr preferRelativeResize="0"/>
            <p:nvPr/>
          </p:nvPicPr>
          <p:blipFill rotWithShape="1">
            <a:blip r:embed="rId3">
              <a:alphaModFix/>
            </a:blip>
            <a:srcRect/>
            <a:stretch/>
          </p:blipFill>
          <p:spPr>
            <a:xfrm>
              <a:off x="604935" y="927241"/>
              <a:ext cx="6075653" cy="3756796"/>
            </a:xfrm>
            <a:prstGeom prst="rect">
              <a:avLst/>
            </a:prstGeom>
            <a:noFill/>
            <a:ln>
              <a:noFill/>
            </a:ln>
          </p:spPr>
        </p:pic>
        <p:pic>
          <p:nvPicPr>
            <p:cNvPr id="11" name="Google Shape;1072;g108cbb36f62_1_8">
              <a:extLst>
                <a:ext uri="{FF2B5EF4-FFF2-40B4-BE49-F238E27FC236}">
                  <a16:creationId xmlns:a16="http://schemas.microsoft.com/office/drawing/2014/main" xmlns="" id="{3C5E0663-A27B-DA23-D10E-A2182B2AC38A}"/>
                </a:ext>
              </a:extLst>
            </p:cNvPr>
            <p:cNvPicPr preferRelativeResize="0"/>
            <p:nvPr/>
          </p:nvPicPr>
          <p:blipFill rotWithShape="1">
            <a:blip r:embed="rId4">
              <a:alphaModFix/>
            </a:blip>
            <a:srcRect b="15110"/>
            <a:stretch/>
          </p:blipFill>
          <p:spPr>
            <a:xfrm>
              <a:off x="1139050" y="1155550"/>
              <a:ext cx="5007427" cy="3032275"/>
            </a:xfrm>
            <a:prstGeom prst="rect">
              <a:avLst/>
            </a:prstGeom>
            <a:noFill/>
            <a:ln>
              <a:noFill/>
            </a:ln>
          </p:spPr>
        </p:pic>
      </p:grpSp>
      <p:sp>
        <p:nvSpPr>
          <p:cNvPr id="6" name="TextBox 5">
            <a:extLst>
              <a:ext uri="{FF2B5EF4-FFF2-40B4-BE49-F238E27FC236}">
                <a16:creationId xmlns:a16="http://schemas.microsoft.com/office/drawing/2014/main" xmlns="" id="{9A411C61-40C9-4CC3-7A56-ECB410A1A37C}"/>
              </a:ext>
            </a:extLst>
          </p:cNvPr>
          <p:cNvSpPr txBox="1"/>
          <p:nvPr/>
        </p:nvSpPr>
        <p:spPr>
          <a:xfrm>
            <a:off x="9317620" y="1724628"/>
            <a:ext cx="2434542" cy="4370427"/>
          </a:xfrm>
          <a:prstGeom prst="rect">
            <a:avLst/>
          </a:prstGeom>
          <a:noFill/>
        </p:spPr>
        <p:txBody>
          <a:bodyPr wrap="square" rtlCol="0">
            <a:spAutoFit/>
          </a:bodyPr>
          <a:lstStyle/>
          <a:p>
            <a:r>
              <a:rPr lang="en-US" sz="2000" b="1" dirty="0" err="1"/>
              <a:t>Pentru</a:t>
            </a:r>
            <a:r>
              <a:rPr lang="en-US" sz="2000" b="1" dirty="0"/>
              <a:t> un </a:t>
            </a:r>
            <a:r>
              <a:rPr lang="en-US" sz="2000" b="1" dirty="0" err="1"/>
              <a:t>serviciu</a:t>
            </a:r>
            <a:r>
              <a:rPr lang="en-US" sz="2000" b="1" dirty="0"/>
              <a:t>, </a:t>
            </a:r>
            <a:r>
              <a:rPr lang="en-US" sz="2000" b="1" dirty="0" err="1"/>
              <a:t>utilizatorul</a:t>
            </a:r>
            <a:r>
              <a:rPr lang="en-US" sz="2000" b="1" dirty="0"/>
              <a:t> </a:t>
            </a:r>
            <a:r>
              <a:rPr lang="en-US" sz="2000" b="1" dirty="0" err="1"/>
              <a:t>poate</a:t>
            </a:r>
            <a:r>
              <a:rPr lang="en-US" sz="2000" b="1" dirty="0"/>
              <a:t> </a:t>
            </a:r>
            <a:r>
              <a:rPr lang="en-US" sz="2000" b="1" dirty="0" err="1"/>
              <a:t>actualiza</a:t>
            </a:r>
            <a:r>
              <a:rPr lang="en-US" sz="2000" b="1" dirty="0"/>
              <a:t> </a:t>
            </a:r>
            <a:r>
              <a:rPr lang="en-US" sz="2000" b="1" dirty="0" err="1"/>
              <a:t>statusul</a:t>
            </a:r>
            <a:r>
              <a:rPr lang="en-US" sz="2000" b="1" dirty="0"/>
              <a:t> </a:t>
            </a:r>
            <a:r>
              <a:rPr lang="en-US" sz="2000" b="1" dirty="0" err="1"/>
              <a:t>astfel</a:t>
            </a:r>
            <a:r>
              <a:rPr lang="en-US" sz="2000" b="1" dirty="0"/>
              <a:t>:</a:t>
            </a:r>
          </a:p>
          <a:p>
            <a:endParaRPr lang="en-US" sz="2000" b="1" dirty="0"/>
          </a:p>
          <a:p>
            <a:endParaRPr lang="en-US" sz="2000" b="1" dirty="0"/>
          </a:p>
          <a:p>
            <a:pPr marL="285750" indent="-285750">
              <a:buFontTx/>
              <a:buChar char="-"/>
            </a:pPr>
            <a:r>
              <a:rPr lang="en-US" sz="2000" dirty="0" err="1"/>
              <a:t>Actualizare</a:t>
            </a:r>
            <a:r>
              <a:rPr lang="en-US" sz="2000" dirty="0"/>
              <a:t> </a:t>
            </a:r>
            <a:r>
              <a:rPr lang="en-US" sz="2000" dirty="0" err="1"/>
              <a:t>comentarii</a:t>
            </a:r>
            <a:endParaRPr lang="en-US" sz="2000" dirty="0"/>
          </a:p>
          <a:p>
            <a:pPr marL="285750" indent="-285750">
              <a:buFontTx/>
              <a:buChar char="-"/>
            </a:pPr>
            <a:endParaRPr lang="en-US" sz="2000" dirty="0"/>
          </a:p>
          <a:p>
            <a:pPr marL="285750" indent="-285750">
              <a:buFontTx/>
              <a:buChar char="-"/>
            </a:pPr>
            <a:r>
              <a:rPr lang="en-US" sz="2000" dirty="0" err="1"/>
              <a:t>Efectuare</a:t>
            </a:r>
            <a:r>
              <a:rPr lang="en-US" sz="2000" dirty="0"/>
              <a:t> </a:t>
            </a:r>
            <a:r>
              <a:rPr lang="en-US" sz="2000" dirty="0" err="1"/>
              <a:t>serviciu</a:t>
            </a:r>
            <a:endParaRPr lang="en-US" sz="2000" dirty="0"/>
          </a:p>
          <a:p>
            <a:pPr marL="285750" indent="-285750">
              <a:buFontTx/>
              <a:buChar char="-"/>
            </a:pPr>
            <a:endParaRPr lang="en-US" sz="2000" dirty="0"/>
          </a:p>
          <a:p>
            <a:pPr marL="285750" indent="-285750">
              <a:buFontTx/>
              <a:buChar char="-"/>
            </a:pPr>
            <a:r>
              <a:rPr lang="en-US" sz="2000" dirty="0" err="1"/>
              <a:t>Serviciu</a:t>
            </a:r>
            <a:r>
              <a:rPr lang="en-US" sz="2000" dirty="0"/>
              <a:t> </a:t>
            </a:r>
            <a:r>
              <a:rPr lang="en-US" sz="2000" dirty="0" err="1"/>
              <a:t>imposibil</a:t>
            </a:r>
            <a:r>
              <a:rPr lang="en-US" sz="2000" dirty="0"/>
              <a:t> de </a:t>
            </a:r>
            <a:r>
              <a:rPr lang="en-US" sz="2000" dirty="0" err="1"/>
              <a:t>efectuat</a:t>
            </a:r>
            <a:r>
              <a:rPr lang="en-US" sz="2000" dirty="0"/>
              <a:t> </a:t>
            </a:r>
          </a:p>
          <a:p>
            <a:pPr marL="285750" indent="-285750">
              <a:buFontTx/>
              <a:buChar char="-"/>
            </a:pPr>
            <a:endParaRPr lang="en-US" dirty="0"/>
          </a:p>
        </p:txBody>
      </p:sp>
      <p:sp>
        <p:nvSpPr>
          <p:cNvPr id="5" name="Footer Placeholder 4">
            <a:extLst>
              <a:ext uri="{FF2B5EF4-FFF2-40B4-BE49-F238E27FC236}">
                <a16:creationId xmlns:a16="http://schemas.microsoft.com/office/drawing/2014/main" xmlns="" id="{EE93DE30-2092-3CBF-8AA2-D431718680F8}"/>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2186031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71</a:t>
            </a:fld>
            <a:endParaRPr lang="en-US" dirty="0"/>
          </a:p>
        </p:txBody>
      </p:sp>
      <p:sp>
        <p:nvSpPr>
          <p:cNvPr id="2" name="TextBox 1">
            <a:extLst>
              <a:ext uri="{FF2B5EF4-FFF2-40B4-BE49-F238E27FC236}">
                <a16:creationId xmlns:a16="http://schemas.microsoft.com/office/drawing/2014/main" xmlns="" id="{64E2DCD1-9DF0-0CE8-A262-84A06E0BD3F7}"/>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(31)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1691084C-761B-FFD7-19E8-E4EE1C344729}"/>
              </a:ext>
            </a:extLst>
          </p:cNvPr>
          <p:cNvSpPr txBox="1"/>
          <p:nvPr/>
        </p:nvSpPr>
        <p:spPr>
          <a:xfrm>
            <a:off x="910380" y="628617"/>
            <a:ext cx="8241631"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Furnizare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servicii</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gospodării</a:t>
            </a:r>
            <a:r>
              <a:rPr lang="en-US" sz="3200" b="1" dirty="0">
                <a:solidFill>
                  <a:schemeClr val="accent1"/>
                </a:solidFill>
                <a:latin typeface="+mj-lt"/>
                <a:ea typeface="+mj-ea"/>
                <a:cs typeface="+mj-cs"/>
                <a:sym typeface="Calibri"/>
              </a:rPr>
              <a:t> active </a:t>
            </a:r>
            <a:r>
              <a:rPr lang="en-US" sz="3200" b="1" dirty="0" err="1">
                <a:solidFill>
                  <a:schemeClr val="accent1"/>
                </a:solidFill>
                <a:latin typeface="+mj-lt"/>
                <a:ea typeface="+mj-ea"/>
                <a:cs typeface="+mj-cs"/>
                <a:sym typeface="Calibri"/>
              </a:rPr>
              <a:t>exemplu</a:t>
            </a:r>
            <a:endParaRPr lang="en-US" sz="3200" b="1" dirty="0">
              <a:solidFill>
                <a:schemeClr val="accent1"/>
              </a:solidFill>
              <a:latin typeface="+mj-lt"/>
              <a:ea typeface="+mj-ea"/>
              <a:cs typeface="+mj-cs"/>
              <a:sym typeface="Calibri"/>
            </a:endParaRPr>
          </a:p>
        </p:txBody>
      </p:sp>
      <p:grpSp>
        <p:nvGrpSpPr>
          <p:cNvPr id="3" name="Group 2">
            <a:extLst>
              <a:ext uri="{FF2B5EF4-FFF2-40B4-BE49-F238E27FC236}">
                <a16:creationId xmlns:a16="http://schemas.microsoft.com/office/drawing/2014/main" xmlns="" id="{3BDA8221-BA8E-1C95-1069-883B5D0A084E}"/>
              </a:ext>
            </a:extLst>
          </p:cNvPr>
          <p:cNvGrpSpPr/>
          <p:nvPr/>
        </p:nvGrpSpPr>
        <p:grpSpPr>
          <a:xfrm>
            <a:off x="695326" y="1283376"/>
            <a:ext cx="9459328" cy="4366653"/>
            <a:chOff x="604935" y="927241"/>
            <a:chExt cx="6075653" cy="3756795"/>
          </a:xfrm>
        </p:grpSpPr>
        <p:pic>
          <p:nvPicPr>
            <p:cNvPr id="8" name="Google Shape;1088;p88">
              <a:extLst>
                <a:ext uri="{FF2B5EF4-FFF2-40B4-BE49-F238E27FC236}">
                  <a16:creationId xmlns:a16="http://schemas.microsoft.com/office/drawing/2014/main" xmlns="" id="{87E2A6D0-EA9B-EA6C-65AE-36944DB2F69C}"/>
                </a:ext>
              </a:extLst>
            </p:cNvPr>
            <p:cNvPicPr preferRelativeResize="0"/>
            <p:nvPr/>
          </p:nvPicPr>
          <p:blipFill rotWithShape="1">
            <a:blip r:embed="rId3">
              <a:alphaModFix/>
            </a:blip>
            <a:srcRect/>
            <a:stretch/>
          </p:blipFill>
          <p:spPr>
            <a:xfrm>
              <a:off x="604935" y="927241"/>
              <a:ext cx="6075653" cy="3756795"/>
            </a:xfrm>
            <a:prstGeom prst="rect">
              <a:avLst/>
            </a:prstGeom>
            <a:noFill/>
            <a:ln>
              <a:noFill/>
            </a:ln>
          </p:spPr>
        </p:pic>
        <p:pic>
          <p:nvPicPr>
            <p:cNvPr id="11" name="Google Shape;1090;p88" descr="Graphical user interface, application&#10;&#10;Description automatically generated">
              <a:extLst>
                <a:ext uri="{FF2B5EF4-FFF2-40B4-BE49-F238E27FC236}">
                  <a16:creationId xmlns:a16="http://schemas.microsoft.com/office/drawing/2014/main" xmlns="" id="{98155025-6CCC-C9BC-8955-596D64B70D74}"/>
                </a:ext>
              </a:extLst>
            </p:cNvPr>
            <p:cNvPicPr preferRelativeResize="0"/>
            <p:nvPr/>
          </p:nvPicPr>
          <p:blipFill rotWithShape="1">
            <a:blip r:embed="rId4">
              <a:alphaModFix/>
            </a:blip>
            <a:srcRect/>
            <a:stretch/>
          </p:blipFill>
          <p:spPr>
            <a:xfrm>
              <a:off x="1193250" y="1163533"/>
              <a:ext cx="5012106" cy="3132567"/>
            </a:xfrm>
            <a:prstGeom prst="rect">
              <a:avLst/>
            </a:prstGeom>
            <a:noFill/>
            <a:ln>
              <a:noFill/>
            </a:ln>
          </p:spPr>
        </p:pic>
      </p:grpSp>
      <p:sp>
        <p:nvSpPr>
          <p:cNvPr id="5" name="Footer Placeholder 4">
            <a:extLst>
              <a:ext uri="{FF2B5EF4-FFF2-40B4-BE49-F238E27FC236}">
                <a16:creationId xmlns:a16="http://schemas.microsoft.com/office/drawing/2014/main" xmlns="" id="{56A9D9A9-F969-4754-3B78-5F660EB1657A}"/>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418495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72</a:t>
            </a:fld>
            <a:endParaRPr lang="en-US" dirty="0"/>
          </a:p>
        </p:txBody>
      </p:sp>
      <p:sp>
        <p:nvSpPr>
          <p:cNvPr id="2" name="TextBox 1">
            <a:extLst>
              <a:ext uri="{FF2B5EF4-FFF2-40B4-BE49-F238E27FC236}">
                <a16:creationId xmlns:a16="http://schemas.microsoft.com/office/drawing/2014/main" xmlns="" id="{64E2DCD1-9DF0-0CE8-A262-84A06E0BD3F7}"/>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07.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(32)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1691084C-761B-FFD7-19E8-E4EE1C344729}"/>
              </a:ext>
            </a:extLst>
          </p:cNvPr>
          <p:cNvSpPr txBox="1"/>
          <p:nvPr/>
        </p:nvSpPr>
        <p:spPr>
          <a:xfrm>
            <a:off x="972152" y="658997"/>
            <a:ext cx="8241631" cy="1421928"/>
          </a:xfrm>
          <a:prstGeom prst="rect">
            <a:avLst/>
          </a:prstGeom>
          <a:noFill/>
        </p:spPr>
        <p:txBody>
          <a:bodyPr wrap="square">
            <a:spAutoFit/>
          </a:bodyPr>
          <a:lstStyle/>
          <a:p>
            <a:pPr>
              <a:lnSpc>
                <a:spcPct val="90000"/>
              </a:lnSpc>
              <a:buClr>
                <a:srgbClr val="0099FF"/>
              </a:buClr>
              <a:buSzPts val="3600"/>
            </a:pP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Să</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recapitulăm</a:t>
            </a:r>
            <a:r>
              <a:rPr lang="en-US" sz="3200" b="1" dirty="0">
                <a:solidFill>
                  <a:schemeClr val="accent1"/>
                </a:solidFill>
                <a:latin typeface="+mj-lt"/>
                <a:ea typeface="+mj-ea"/>
                <a:cs typeface="+mj-cs"/>
                <a:sym typeface="Calibri"/>
              </a:rPr>
              <a:t>: Cum </a:t>
            </a:r>
            <a:r>
              <a:rPr lang="en-US" sz="3200" b="1" dirty="0" err="1">
                <a:solidFill>
                  <a:schemeClr val="accent1"/>
                </a:solidFill>
                <a:latin typeface="+mj-lt"/>
                <a:ea typeface="+mj-ea"/>
                <a:cs typeface="+mj-cs"/>
                <a:sym typeface="Calibri"/>
              </a:rPr>
              <a:t>ajungem</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în</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gospodărie</a:t>
            </a:r>
            <a:r>
              <a:rPr lang="en-US" sz="3200" b="1" dirty="0">
                <a:solidFill>
                  <a:schemeClr val="accent1"/>
                </a:solidFill>
                <a:latin typeface="+mj-lt"/>
                <a:ea typeface="+mj-ea"/>
                <a:cs typeface="+mj-cs"/>
                <a:sym typeface="Calibri"/>
              </a:rPr>
              <a:t>?</a:t>
            </a:r>
          </a:p>
          <a:p>
            <a:pPr marL="0" marR="0" lvl="0" indent="0" algn="l" rtl="0">
              <a:lnSpc>
                <a:spcPct val="90000"/>
              </a:lnSpc>
              <a:spcBef>
                <a:spcPts val="0"/>
              </a:spcBef>
              <a:spcAft>
                <a:spcPts val="0"/>
              </a:spcAft>
              <a:buClr>
                <a:srgbClr val="0099FF"/>
              </a:buClr>
              <a:buSzPts val="3600"/>
              <a:buFont typeface="Calibri"/>
              <a:buNone/>
            </a:pPr>
            <a:endParaRPr lang="en-US" sz="3200" b="1" dirty="0">
              <a:solidFill>
                <a:schemeClr val="accent1"/>
              </a:solidFill>
              <a:latin typeface="+mj-lt"/>
              <a:ea typeface="+mj-ea"/>
              <a:cs typeface="+mj-cs"/>
            </a:endParaRPr>
          </a:p>
        </p:txBody>
      </p:sp>
      <p:sp>
        <p:nvSpPr>
          <p:cNvPr id="8" name="TextBox 7">
            <a:extLst>
              <a:ext uri="{FF2B5EF4-FFF2-40B4-BE49-F238E27FC236}">
                <a16:creationId xmlns:a16="http://schemas.microsoft.com/office/drawing/2014/main" xmlns="" id="{912DF213-407A-11E6-DF64-B55CCEAD2F3C}"/>
              </a:ext>
            </a:extLst>
          </p:cNvPr>
          <p:cNvSpPr txBox="1"/>
          <p:nvPr/>
        </p:nvSpPr>
        <p:spPr>
          <a:xfrm>
            <a:off x="972152" y="1763516"/>
            <a:ext cx="9771104" cy="1508105"/>
          </a:xfrm>
          <a:prstGeom prst="rect">
            <a:avLst/>
          </a:prstGeom>
          <a:noFill/>
        </p:spPr>
        <p:txBody>
          <a:bodyPr wrap="square">
            <a:spAutoFit/>
          </a:bodyPr>
          <a:lstStyle/>
          <a:p>
            <a:pPr marL="342900" lvl="0" indent="-342900" algn="l" rtl="0">
              <a:lnSpc>
                <a:spcPct val="90000"/>
              </a:lnSpc>
              <a:spcBef>
                <a:spcPts val="0"/>
              </a:spcBef>
              <a:spcAft>
                <a:spcPts val="0"/>
              </a:spcAft>
              <a:buClr>
                <a:schemeClr val="dk1"/>
              </a:buClr>
              <a:buSzPts val="1950"/>
              <a:buFont typeface="Noto Sans Symbols"/>
              <a:buChar char="−"/>
            </a:pPr>
            <a:r>
              <a:rPr lang="en-US" sz="2000" dirty="0" err="1"/>
              <a:t>Recensământ</a:t>
            </a:r>
            <a:r>
              <a:rPr lang="en-US" sz="2000" dirty="0"/>
              <a:t>, screening</a:t>
            </a:r>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Prin</a:t>
            </a:r>
            <a:r>
              <a:rPr lang="en-US" sz="2000" dirty="0"/>
              <a:t> </a:t>
            </a:r>
            <a:r>
              <a:rPr lang="en-US" sz="2000" dirty="0" err="1"/>
              <a:t>identificare</a:t>
            </a:r>
            <a:r>
              <a:rPr lang="en-US" sz="2000" dirty="0"/>
              <a:t> </a:t>
            </a:r>
            <a:r>
              <a:rPr lang="en-US" sz="2000" dirty="0" err="1"/>
              <a:t>directă</a:t>
            </a:r>
            <a:r>
              <a:rPr lang="en-US" sz="2000" dirty="0"/>
              <a:t> (</a:t>
            </a:r>
            <a:r>
              <a:rPr lang="en-US" sz="2000" dirty="0" err="1"/>
              <a:t>vizită</a:t>
            </a:r>
            <a:r>
              <a:rPr lang="en-US" sz="2000" dirty="0"/>
              <a:t> la </a:t>
            </a:r>
            <a:r>
              <a:rPr lang="en-US" sz="2000" dirty="0" err="1"/>
              <a:t>domiciliu</a:t>
            </a:r>
            <a:r>
              <a:rPr lang="en-US" sz="2000" dirty="0"/>
              <a:t>)</a:t>
            </a:r>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Prin</a:t>
            </a:r>
            <a:r>
              <a:rPr lang="en-US" sz="2000" dirty="0"/>
              <a:t> </a:t>
            </a:r>
            <a:r>
              <a:rPr lang="en-US" sz="2000" dirty="0" err="1"/>
              <a:t>sesizare</a:t>
            </a:r>
            <a:r>
              <a:rPr lang="en-US" sz="2000" dirty="0"/>
              <a:t> din </a:t>
            </a:r>
            <a:r>
              <a:rPr lang="en-US" sz="2000" dirty="0" err="1"/>
              <a:t>partea</a:t>
            </a:r>
            <a:r>
              <a:rPr lang="en-US" sz="2000" dirty="0"/>
              <a:t> </a:t>
            </a:r>
            <a:r>
              <a:rPr lang="en-US" sz="2000" dirty="0" err="1"/>
              <a:t>membrilor</a:t>
            </a:r>
            <a:r>
              <a:rPr lang="en-US" sz="2000" dirty="0"/>
              <a:t> </a:t>
            </a:r>
            <a:r>
              <a:rPr lang="en-US" sz="2000" dirty="0" err="1"/>
              <a:t>comunității</a:t>
            </a:r>
            <a:r>
              <a:rPr lang="en-US" sz="2000" dirty="0"/>
              <a:t>, </a:t>
            </a:r>
            <a:r>
              <a:rPr lang="en-US" sz="2000" dirty="0" err="1"/>
              <a:t>instituții</a:t>
            </a:r>
            <a:r>
              <a:rPr lang="en-US" sz="2000" dirty="0"/>
              <a:t> locale</a:t>
            </a:r>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Prin</a:t>
            </a:r>
            <a:r>
              <a:rPr lang="en-US" sz="2000" dirty="0"/>
              <a:t> </a:t>
            </a:r>
            <a:r>
              <a:rPr lang="en-US" sz="2000" dirty="0" err="1"/>
              <a:t>solicitare</a:t>
            </a:r>
            <a:r>
              <a:rPr lang="en-US" sz="2000" dirty="0"/>
              <a:t> </a:t>
            </a:r>
            <a:r>
              <a:rPr lang="en-US" sz="2000" dirty="0" err="1"/>
              <a:t>directă</a:t>
            </a:r>
            <a:r>
              <a:rPr lang="en-US" sz="2000" dirty="0"/>
              <a:t> din </a:t>
            </a:r>
            <a:r>
              <a:rPr lang="en-US" sz="2000" dirty="0" err="1"/>
              <a:t>partea</a:t>
            </a:r>
            <a:r>
              <a:rPr lang="en-US" sz="2000" dirty="0"/>
              <a:t> </a:t>
            </a:r>
            <a:r>
              <a:rPr lang="en-US" sz="2000" dirty="0" err="1"/>
              <a:t>familiei</a:t>
            </a:r>
            <a:r>
              <a:rPr lang="en-US" sz="2000" dirty="0"/>
              <a:t> / </a:t>
            </a:r>
            <a:r>
              <a:rPr lang="en-US" sz="2000" dirty="0" err="1"/>
              <a:t>copilului</a:t>
            </a:r>
            <a:endParaRPr lang="en-US" sz="2000" dirty="0"/>
          </a:p>
        </p:txBody>
      </p:sp>
      <p:sp>
        <p:nvSpPr>
          <p:cNvPr id="3" name="Footer Placeholder 2">
            <a:extLst>
              <a:ext uri="{FF2B5EF4-FFF2-40B4-BE49-F238E27FC236}">
                <a16:creationId xmlns:a16="http://schemas.microsoft.com/office/drawing/2014/main" xmlns="" id="{1AECD7B5-5761-6B0D-C4A2-C4AECE7F0803}"/>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40362079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BA97AFA-79B2-88AE-2BC3-C4E469A33930}"/>
              </a:ext>
            </a:extLst>
          </p:cNvPr>
          <p:cNvSpPr>
            <a:spLocks noGrp="1"/>
          </p:cNvSpPr>
          <p:nvPr>
            <p:ph type="title"/>
          </p:nvPr>
        </p:nvSpPr>
        <p:spPr>
          <a:xfrm>
            <a:off x="4928135" y="3874355"/>
            <a:ext cx="6707273" cy="1994392"/>
          </a:xfrm>
        </p:spPr>
        <p:txBody>
          <a:bodyPr/>
          <a:lstStyle/>
          <a:p>
            <a:r>
              <a:rPr kumimoji="0" lang="ro-RO" sz="4800" b="1" i="0" u="none" strike="noStrike" kern="1200" cap="none" spc="0" normalizeH="0" baseline="0" noProof="0" dirty="0">
                <a:ln>
                  <a:noFill/>
                </a:ln>
                <a:solidFill>
                  <a:srgbClr val="000000"/>
                </a:solidFill>
                <a:effectLst/>
                <a:uLnTx/>
                <a:uFillTx/>
                <a:latin typeface="+mn-lt"/>
                <a:ea typeface="+mn-ea"/>
                <a:cs typeface="+mn-cs"/>
              </a:rPr>
              <a:t>Exerciții practice </a:t>
            </a:r>
            <a:r>
              <a:rPr kumimoji="0" lang="en-US" sz="4800" b="1" i="0" u="none" strike="noStrike" kern="1200" cap="none" spc="0" normalizeH="0" baseline="0" noProof="0" dirty="0">
                <a:ln>
                  <a:noFill/>
                </a:ln>
                <a:solidFill>
                  <a:srgbClr val="000000"/>
                </a:solidFill>
                <a:effectLst/>
                <a:uLnTx/>
                <a:uFillTx/>
                <a:latin typeface="+mn-lt"/>
                <a:ea typeface="+mn-ea"/>
                <a:cs typeface="+mn-cs"/>
              </a:rPr>
              <a:t/>
            </a:r>
            <a:br>
              <a:rPr kumimoji="0" lang="en-US" sz="4800" b="1" i="0" u="none" strike="noStrike" kern="1200" cap="none" spc="0" normalizeH="0" baseline="0" noProof="0" dirty="0">
                <a:ln>
                  <a:noFill/>
                </a:ln>
                <a:solidFill>
                  <a:srgbClr val="000000"/>
                </a:solidFill>
                <a:effectLst/>
                <a:uLnTx/>
                <a:uFillTx/>
                <a:latin typeface="+mn-lt"/>
                <a:ea typeface="+mn-ea"/>
                <a:cs typeface="+mn-cs"/>
              </a:rPr>
            </a:br>
            <a:r>
              <a:rPr kumimoji="0" lang="ro-RO" sz="4800" b="1" i="0" u="none" strike="noStrike" kern="1200" cap="none" spc="0" normalizeH="0" baseline="0" noProof="0" dirty="0">
                <a:ln>
                  <a:noFill/>
                </a:ln>
                <a:solidFill>
                  <a:srgbClr val="000000"/>
                </a:solidFill>
                <a:effectLst/>
                <a:uLnTx/>
                <a:uFillTx/>
                <a:latin typeface="+mn-lt"/>
                <a:ea typeface="+mn-ea"/>
                <a:cs typeface="+mn-cs"/>
              </a:rPr>
              <a:t>aplicație mobilă</a:t>
            </a:r>
            <a:r>
              <a:rPr kumimoji="0" lang="en-US" sz="4000" b="0" i="0" u="none" strike="noStrike" kern="1200" cap="none" spc="0" normalizeH="0" baseline="0" noProof="0" dirty="0">
                <a:ln>
                  <a:noFill/>
                </a:ln>
                <a:solidFill>
                  <a:schemeClr val="tx1"/>
                </a:solidFill>
                <a:effectLst/>
                <a:uLnTx/>
                <a:uFillTx/>
                <a:latin typeface="+mn-lt"/>
                <a:ea typeface="+mn-ea"/>
                <a:cs typeface="+mn-cs"/>
              </a:rPr>
              <a:t/>
            </a:r>
            <a:br>
              <a:rPr kumimoji="0" lang="en-US" sz="4000" b="0" i="0" u="none" strike="noStrike" kern="1200" cap="none" spc="0" normalizeH="0" baseline="0" noProof="0" dirty="0">
                <a:ln>
                  <a:noFill/>
                </a:ln>
                <a:solidFill>
                  <a:schemeClr val="tx1"/>
                </a:solidFill>
                <a:effectLst/>
                <a:uLnTx/>
                <a:uFillTx/>
                <a:latin typeface="+mn-lt"/>
                <a:ea typeface="+mn-ea"/>
                <a:cs typeface="+mn-cs"/>
              </a:rPr>
            </a:br>
            <a:endParaRPr lang="en-US" dirty="0"/>
          </a:p>
        </p:txBody>
      </p:sp>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73</a:t>
            </a:fld>
            <a:endParaRPr lang="en-US" dirty="0"/>
          </a:p>
        </p:txBody>
      </p:sp>
      <p:sp>
        <p:nvSpPr>
          <p:cNvPr id="5" name="Text Placeholder 4">
            <a:extLst>
              <a:ext uri="{FF2B5EF4-FFF2-40B4-BE49-F238E27FC236}">
                <a16:creationId xmlns:a16="http://schemas.microsoft.com/office/drawing/2014/main" xmlns="" id="{76933401-60E4-9437-354D-04BBF1975DB3}"/>
              </a:ext>
            </a:extLst>
          </p:cNvPr>
          <p:cNvSpPr>
            <a:spLocks noGrp="1"/>
          </p:cNvSpPr>
          <p:nvPr>
            <p:ph type="body" sz="quarter" idx="13"/>
          </p:nvPr>
        </p:nvSpPr>
        <p:spPr/>
        <p:txBody>
          <a:bodyPr/>
          <a:lstStyle/>
          <a:p>
            <a:r>
              <a:rPr lang="en-US" dirty="0"/>
              <a:t>08</a:t>
            </a:r>
          </a:p>
        </p:txBody>
      </p:sp>
      <p:sp>
        <p:nvSpPr>
          <p:cNvPr id="2" name="Footer Placeholder 1">
            <a:extLst>
              <a:ext uri="{FF2B5EF4-FFF2-40B4-BE49-F238E27FC236}">
                <a16:creationId xmlns:a16="http://schemas.microsoft.com/office/drawing/2014/main" xmlns="" id="{5E0ECC33-A30B-A712-8D25-115FF25045AF}"/>
              </a:ext>
            </a:extLst>
          </p:cNvPr>
          <p:cNvSpPr>
            <a:spLocks noGrp="1"/>
          </p:cNvSpPr>
          <p:nvPr>
            <p:ph type="ftr" sz="quarter" idx="4294967295"/>
          </p:nvPr>
        </p:nvSpPr>
        <p:spPr>
          <a:xfrm>
            <a:off x="0" y="6561138"/>
            <a:ext cx="9563100" cy="184150"/>
          </a:xfrm>
        </p:spPr>
        <p:txBody>
          <a:bodyPr/>
          <a:lstStyle/>
          <a:p>
            <a:r>
              <a:rPr lang="en-US"/>
              <a:t>Suport curs utilizare Observatorul Copilului</a:t>
            </a:r>
            <a:endParaRPr lang="en-US" dirty="0"/>
          </a:p>
        </p:txBody>
      </p:sp>
      <p:pic>
        <p:nvPicPr>
          <p:cNvPr id="14" name="Google Shape;1134;p92" descr="How to use a tablet in a job interview | Fortune">
            <a:extLst>
              <a:ext uri="{FF2B5EF4-FFF2-40B4-BE49-F238E27FC236}">
                <a16:creationId xmlns:a16="http://schemas.microsoft.com/office/drawing/2014/main" xmlns="" id="{78740AFA-7D8E-7950-92FF-331107EABF50}"/>
              </a:ext>
            </a:extLst>
          </p:cNvPr>
          <p:cNvPicPr preferRelativeResize="0"/>
          <p:nvPr/>
        </p:nvPicPr>
        <p:blipFill rotWithShape="1">
          <a:blip r:embed="rId3">
            <a:alphaModFix/>
          </a:blip>
          <a:srcRect/>
          <a:stretch/>
        </p:blipFill>
        <p:spPr>
          <a:xfrm>
            <a:off x="4781550" y="197801"/>
            <a:ext cx="3662258" cy="2671643"/>
          </a:xfrm>
          <a:prstGeom prst="rect">
            <a:avLst/>
          </a:prstGeom>
          <a:noFill/>
          <a:ln>
            <a:noFill/>
          </a:ln>
        </p:spPr>
      </p:pic>
      <p:pic>
        <p:nvPicPr>
          <p:cNvPr id="6" name="Google Shape;1192;p98" descr="All children have the right to health care, social protection and quality education.">
            <a:extLst>
              <a:ext uri="{FF2B5EF4-FFF2-40B4-BE49-F238E27FC236}">
                <a16:creationId xmlns:a16="http://schemas.microsoft.com/office/drawing/2014/main" xmlns="" id="{D5147EC3-8341-BDA9-1DD0-8818784105E3}"/>
              </a:ext>
            </a:extLst>
          </p:cNvPr>
          <p:cNvPicPr preferRelativeResize="0"/>
          <p:nvPr/>
        </p:nvPicPr>
        <p:blipFill rotWithShape="1">
          <a:blip r:embed="rId4">
            <a:alphaModFix/>
          </a:blip>
          <a:srcRect/>
          <a:stretch/>
        </p:blipFill>
        <p:spPr>
          <a:xfrm>
            <a:off x="761169" y="2869444"/>
            <a:ext cx="4020381" cy="2619238"/>
          </a:xfrm>
          <a:prstGeom prst="rect">
            <a:avLst/>
          </a:prstGeom>
          <a:noFill/>
          <a:ln>
            <a:noFill/>
          </a:ln>
        </p:spPr>
      </p:pic>
    </p:spTree>
    <p:extLst>
      <p:ext uri="{BB962C8B-B14F-4D97-AF65-F5344CB8AC3E}">
        <p14:creationId xmlns:p14="http://schemas.microsoft.com/office/powerpoint/2010/main" xmlns="" val="2528244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a:extLst>
              <a:ext uri="{FF2B5EF4-FFF2-40B4-BE49-F238E27FC236}">
                <a16:creationId xmlns:a16="http://schemas.microsoft.com/office/drawing/2014/main" xmlns="" id="{1665C51B-BD86-BC81-3304-689B375CC010}"/>
              </a:ext>
            </a:extLst>
          </p:cNvPr>
          <p:cNvSpPr>
            <a:spLocks noGrp="1"/>
          </p:cNvSpPr>
          <p:nvPr>
            <p:ph type="ftr" sz="quarter" idx="11"/>
          </p:nvPr>
        </p:nvSpPr>
        <p:spPr/>
        <p:txBody>
          <a:bodyPr/>
          <a:lstStyle/>
          <a:p>
            <a:r>
              <a:rPr lang="en-US"/>
              <a:t>Suport curs utilizare Observatorul Copilului</a:t>
            </a:r>
            <a:endParaRPr lang="en-US" dirty="0"/>
          </a:p>
        </p:txBody>
      </p:sp>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74</a:t>
            </a:fld>
            <a:endParaRPr lang="en-US" dirty="0"/>
          </a:p>
        </p:txBody>
      </p:sp>
      <p:sp>
        <p:nvSpPr>
          <p:cNvPr id="2" name="TextBox 1">
            <a:extLst>
              <a:ext uri="{FF2B5EF4-FFF2-40B4-BE49-F238E27FC236}">
                <a16:creationId xmlns:a16="http://schemas.microsoft.com/office/drawing/2014/main" xmlns="" id="{83AEEEBC-0103-08C4-53AD-887C30C49295}"/>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08. </a:t>
            </a:r>
            <a:r>
              <a:rPr lang="en-US" sz="3200" b="1" dirty="0" err="1">
                <a:solidFill>
                  <a:schemeClr val="accent1"/>
                </a:solidFill>
                <a:latin typeface="+mj-lt"/>
                <a:ea typeface="+mj-ea"/>
                <a:cs typeface="+mj-cs"/>
              </a:rPr>
              <a:t>Exercitii</a:t>
            </a:r>
            <a:r>
              <a:rPr lang="en-US" sz="3200" b="1" dirty="0">
                <a:solidFill>
                  <a:schemeClr val="accent1"/>
                </a:solidFill>
                <a:latin typeface="+mj-lt"/>
                <a:ea typeface="+mj-ea"/>
                <a:cs typeface="+mj-cs"/>
              </a:rPr>
              <a:t> practice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(1)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A41C3186-8306-1454-13C7-B744FF688F41}"/>
              </a:ext>
            </a:extLst>
          </p:cNvPr>
          <p:cNvSpPr txBox="1"/>
          <p:nvPr/>
        </p:nvSpPr>
        <p:spPr>
          <a:xfrm>
            <a:off x="833377" y="849980"/>
            <a:ext cx="8164629"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Să</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recapitulăm</a:t>
            </a:r>
            <a:r>
              <a:rPr lang="en-US" sz="3200" b="1" dirty="0">
                <a:solidFill>
                  <a:schemeClr val="accent1"/>
                </a:solidFill>
                <a:latin typeface="+mj-lt"/>
                <a:ea typeface="+mj-ea"/>
                <a:cs typeface="+mj-cs"/>
                <a:sym typeface="Calibri"/>
              </a:rPr>
              <a:t>: Ce </a:t>
            </a:r>
            <a:r>
              <a:rPr lang="en-US" sz="3200" b="1" dirty="0" err="1">
                <a:solidFill>
                  <a:schemeClr val="accent1"/>
                </a:solidFill>
                <a:latin typeface="+mj-lt"/>
                <a:ea typeface="+mj-ea"/>
                <a:cs typeface="+mj-cs"/>
                <a:sym typeface="Calibri"/>
              </a:rPr>
              <a:t>reprezintă</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gospodăria</a:t>
            </a:r>
            <a:r>
              <a:rPr lang="en-US" sz="3200" b="1" dirty="0">
                <a:solidFill>
                  <a:schemeClr val="accent1"/>
                </a:solidFill>
                <a:latin typeface="+mj-lt"/>
                <a:ea typeface="+mj-ea"/>
                <a:cs typeface="+mj-cs"/>
                <a:sym typeface="Calibri"/>
              </a:rPr>
              <a:t>?</a:t>
            </a:r>
          </a:p>
        </p:txBody>
      </p:sp>
      <p:sp>
        <p:nvSpPr>
          <p:cNvPr id="8" name="TextBox 7">
            <a:extLst>
              <a:ext uri="{FF2B5EF4-FFF2-40B4-BE49-F238E27FC236}">
                <a16:creationId xmlns:a16="http://schemas.microsoft.com/office/drawing/2014/main" xmlns="" id="{6CC7BF40-A1EA-BEF2-9CFA-63E5CD3BA069}"/>
              </a:ext>
            </a:extLst>
          </p:cNvPr>
          <p:cNvSpPr txBox="1"/>
          <p:nvPr/>
        </p:nvSpPr>
        <p:spPr>
          <a:xfrm>
            <a:off x="833377" y="1843950"/>
            <a:ext cx="10205304" cy="3170099"/>
          </a:xfrm>
          <a:prstGeom prst="rect">
            <a:avLst/>
          </a:prstGeom>
          <a:noFill/>
        </p:spPr>
        <p:txBody>
          <a:bodyPr wrap="square">
            <a:spAutoFit/>
          </a:bodyPr>
          <a:lstStyle/>
          <a:p>
            <a:pPr marL="342900" lvl="0" indent="-342900" algn="l" rtl="0">
              <a:lnSpc>
                <a:spcPct val="90000"/>
              </a:lnSpc>
              <a:spcBef>
                <a:spcPts val="0"/>
              </a:spcBef>
              <a:spcAft>
                <a:spcPts val="0"/>
              </a:spcAft>
              <a:buClr>
                <a:schemeClr val="dk1"/>
              </a:buClr>
              <a:buSzPts val="1950"/>
              <a:buFont typeface="Noto Sans Symbols"/>
              <a:buChar char="−"/>
            </a:pPr>
            <a:r>
              <a:rPr lang="en-US" sz="2000" dirty="0"/>
              <a:t>un </a:t>
            </a:r>
            <a:r>
              <a:rPr lang="en-US" sz="2000" dirty="0" err="1"/>
              <a:t>grup</a:t>
            </a:r>
            <a:r>
              <a:rPr lang="en-US" sz="2000" dirty="0"/>
              <a:t> de </a:t>
            </a:r>
            <a:r>
              <a:rPr lang="en-US" sz="2000" dirty="0" err="1"/>
              <a:t>două</a:t>
            </a:r>
            <a:r>
              <a:rPr lang="en-US" sz="2000" dirty="0"/>
              <a:t> </a:t>
            </a:r>
            <a:r>
              <a:rPr lang="en-US" sz="2000" dirty="0" err="1"/>
              <a:t>sau</a:t>
            </a:r>
            <a:r>
              <a:rPr lang="en-US" sz="2000" dirty="0"/>
              <a:t> </a:t>
            </a:r>
            <a:r>
              <a:rPr lang="en-US" sz="2000" dirty="0" err="1"/>
              <a:t>mai</a:t>
            </a:r>
            <a:r>
              <a:rPr lang="en-US" sz="2000" dirty="0"/>
              <a:t> </a:t>
            </a:r>
            <a:r>
              <a:rPr lang="en-US" sz="2000" dirty="0" err="1"/>
              <a:t>multe</a:t>
            </a:r>
            <a:r>
              <a:rPr lang="en-US" sz="2000" dirty="0"/>
              <a:t> </a:t>
            </a:r>
            <a:r>
              <a:rPr lang="en-US" sz="2000" dirty="0" err="1"/>
              <a:t>persoane</a:t>
            </a:r>
            <a:r>
              <a:rPr lang="en-US" sz="2000" dirty="0"/>
              <a:t>, cu </a:t>
            </a:r>
            <a:r>
              <a:rPr lang="en-US" sz="2000" dirty="0" err="1"/>
              <a:t>sau</a:t>
            </a:r>
            <a:r>
              <a:rPr lang="en-US" sz="2000" dirty="0"/>
              <a:t> </a:t>
            </a:r>
            <a:r>
              <a:rPr lang="en-US" sz="2000" dirty="0" err="1"/>
              <a:t>fără</a:t>
            </a:r>
            <a:r>
              <a:rPr lang="en-US" sz="2000" dirty="0"/>
              <a:t> </a:t>
            </a:r>
            <a:r>
              <a:rPr lang="en-US" sz="2000" dirty="0" err="1"/>
              <a:t>copii</a:t>
            </a:r>
            <a:r>
              <a:rPr lang="en-US" sz="2000" dirty="0"/>
              <a:t>, care, </a:t>
            </a:r>
            <a:r>
              <a:rPr lang="en-US" sz="2000" dirty="0" err="1"/>
              <a:t>în</a:t>
            </a:r>
            <a:r>
              <a:rPr lang="en-US" sz="2000" dirty="0"/>
              <a:t> mod </a:t>
            </a:r>
            <a:r>
              <a:rPr lang="en-US" sz="2000" dirty="0" err="1"/>
              <a:t>obişnuit</a:t>
            </a:r>
            <a:r>
              <a:rPr lang="en-US" sz="2000" dirty="0"/>
              <a:t>, </a:t>
            </a:r>
            <a:r>
              <a:rPr lang="en-US" sz="2000" dirty="0" err="1"/>
              <a:t>locuiesc</a:t>
            </a:r>
            <a:r>
              <a:rPr lang="en-US" sz="2000" dirty="0"/>
              <a:t> </a:t>
            </a:r>
            <a:r>
              <a:rPr lang="en-US" sz="2000" dirty="0" err="1"/>
              <a:t>împreună</a:t>
            </a:r>
            <a:r>
              <a:rPr lang="en-US" sz="2000" dirty="0"/>
              <a:t>, au </a:t>
            </a:r>
            <a:r>
              <a:rPr lang="en-US" sz="2000" dirty="0" err="1"/>
              <a:t>în</a:t>
            </a:r>
            <a:r>
              <a:rPr lang="en-US" sz="2000" dirty="0"/>
              <a:t> general </a:t>
            </a:r>
            <a:r>
              <a:rPr lang="en-US" sz="2000" dirty="0" err="1"/>
              <a:t>legături</a:t>
            </a:r>
            <a:r>
              <a:rPr lang="en-US" sz="2000" dirty="0"/>
              <a:t> de </a:t>
            </a:r>
            <a:r>
              <a:rPr lang="en-US" sz="2000" dirty="0" err="1"/>
              <a:t>rudenie</a:t>
            </a:r>
            <a:r>
              <a:rPr lang="en-US" sz="2000" dirty="0"/>
              <a:t> </a:t>
            </a:r>
            <a:r>
              <a:rPr lang="en-US" sz="2000" dirty="0" err="1"/>
              <a:t>şi</a:t>
            </a:r>
            <a:r>
              <a:rPr lang="en-US" sz="2000" dirty="0"/>
              <a:t> se </a:t>
            </a:r>
            <a:r>
              <a:rPr lang="en-US" sz="2000" dirty="0" err="1"/>
              <a:t>gospodăresc</a:t>
            </a:r>
            <a:r>
              <a:rPr lang="en-US" sz="2000" dirty="0"/>
              <a:t> (fac </a:t>
            </a:r>
            <a:r>
              <a:rPr lang="en-US" sz="2000" dirty="0" err="1"/>
              <a:t>menajul</a:t>
            </a:r>
            <a:r>
              <a:rPr lang="en-US" sz="2000" dirty="0"/>
              <a:t>) </a:t>
            </a:r>
            <a:r>
              <a:rPr lang="en-US" sz="2000" dirty="0" err="1"/>
              <a:t>în</a:t>
            </a:r>
            <a:r>
              <a:rPr lang="en-US" sz="2000" dirty="0"/>
              <a:t> </a:t>
            </a:r>
            <a:r>
              <a:rPr lang="en-US" sz="2000" dirty="0" err="1"/>
              <a:t>comun</a:t>
            </a:r>
            <a:r>
              <a:rPr lang="en-US" sz="2000" dirty="0"/>
              <a:t>, </a:t>
            </a:r>
            <a:r>
              <a:rPr lang="en-US" sz="2000" dirty="0" err="1"/>
              <a:t>participând</a:t>
            </a:r>
            <a:r>
              <a:rPr lang="en-US" sz="2000" dirty="0"/>
              <a:t> integral </a:t>
            </a:r>
            <a:r>
              <a:rPr lang="en-US" sz="2000" dirty="0" err="1"/>
              <a:t>sau</a:t>
            </a:r>
            <a:r>
              <a:rPr lang="en-US" sz="2000" dirty="0"/>
              <a:t> </a:t>
            </a:r>
            <a:r>
              <a:rPr lang="en-US" sz="2000" dirty="0" err="1"/>
              <a:t>parţial</a:t>
            </a:r>
            <a:r>
              <a:rPr lang="en-US" sz="2000" dirty="0"/>
              <a:t> la </a:t>
            </a:r>
            <a:r>
              <a:rPr lang="en-US" sz="2000" dirty="0" err="1"/>
              <a:t>bugetul</a:t>
            </a:r>
            <a:r>
              <a:rPr lang="en-US" sz="2000" dirty="0"/>
              <a:t> de </a:t>
            </a:r>
            <a:r>
              <a:rPr lang="en-US" sz="2000" dirty="0" err="1"/>
              <a:t>venituri</a:t>
            </a:r>
            <a:r>
              <a:rPr lang="en-US" sz="2000" dirty="0"/>
              <a:t> </a:t>
            </a:r>
            <a:r>
              <a:rPr lang="en-US" sz="2000" dirty="0" err="1"/>
              <a:t>şi</a:t>
            </a:r>
            <a:r>
              <a:rPr lang="en-US" sz="2000" dirty="0"/>
              <a:t> </a:t>
            </a:r>
            <a:r>
              <a:rPr lang="en-US" sz="2000" dirty="0" err="1"/>
              <a:t>cheltuieli</a:t>
            </a:r>
            <a:r>
              <a:rPr lang="en-US" sz="2000" dirty="0"/>
              <a:t> al </a:t>
            </a:r>
            <a:r>
              <a:rPr lang="en-US" sz="2000" dirty="0" err="1"/>
              <a:t>gospodăriei</a:t>
            </a:r>
            <a:r>
              <a:rPr lang="en-US" sz="2000" dirty="0"/>
              <a:t>. </a:t>
            </a:r>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persoanele</a:t>
            </a:r>
            <a:r>
              <a:rPr lang="en-US" sz="2000" dirty="0"/>
              <a:t> care nu </a:t>
            </a:r>
            <a:r>
              <a:rPr lang="en-US" sz="2000" dirty="0" err="1"/>
              <a:t>aparţin</a:t>
            </a:r>
            <a:r>
              <a:rPr lang="en-US" sz="2000" dirty="0"/>
              <a:t> de </a:t>
            </a:r>
            <a:r>
              <a:rPr lang="en-US" sz="2000" dirty="0" err="1"/>
              <a:t>altă</a:t>
            </a:r>
            <a:r>
              <a:rPr lang="en-US" sz="2000" dirty="0"/>
              <a:t> </a:t>
            </a:r>
            <a:r>
              <a:rPr lang="en-US" sz="2000" dirty="0" err="1"/>
              <a:t>gospodărie</a:t>
            </a:r>
            <a:r>
              <a:rPr lang="en-US" sz="2000" dirty="0"/>
              <a:t> </a:t>
            </a:r>
            <a:r>
              <a:rPr lang="en-US" sz="2000" dirty="0" err="1"/>
              <a:t>şi</a:t>
            </a:r>
            <a:r>
              <a:rPr lang="en-US" sz="2000" dirty="0"/>
              <a:t> care </a:t>
            </a:r>
            <a:r>
              <a:rPr lang="en-US" sz="2000" dirty="0" err="1"/>
              <a:t>locuiesc</a:t>
            </a:r>
            <a:r>
              <a:rPr lang="en-US" sz="2000" dirty="0"/>
              <a:t> </a:t>
            </a:r>
            <a:r>
              <a:rPr lang="en-US" sz="2000" dirty="0" err="1"/>
              <a:t>şi</a:t>
            </a:r>
            <a:r>
              <a:rPr lang="en-US" sz="2000" dirty="0"/>
              <a:t> se </a:t>
            </a:r>
            <a:r>
              <a:rPr lang="en-US" sz="2000" dirty="0" err="1"/>
              <a:t>gospodăresc</a:t>
            </a:r>
            <a:r>
              <a:rPr lang="en-US" sz="2000" dirty="0"/>
              <a:t> </a:t>
            </a:r>
            <a:r>
              <a:rPr lang="en-US" sz="2000" dirty="0" err="1"/>
              <a:t>singure</a:t>
            </a:r>
            <a:r>
              <a:rPr lang="en-US" sz="2000" dirty="0"/>
              <a:t> se </a:t>
            </a:r>
            <a:r>
              <a:rPr lang="en-US" sz="2000" dirty="0" err="1"/>
              <a:t>consideră</a:t>
            </a:r>
            <a:r>
              <a:rPr lang="en-US" sz="2000" dirty="0"/>
              <a:t> </a:t>
            </a:r>
            <a:r>
              <a:rPr lang="en-US" sz="2000" dirty="0" err="1"/>
              <a:t>gospodării</a:t>
            </a:r>
            <a:r>
              <a:rPr lang="en-US" sz="2000" dirty="0"/>
              <a:t> </a:t>
            </a:r>
            <a:r>
              <a:rPr lang="en-US" sz="2000" dirty="0" err="1"/>
              <a:t>formate</a:t>
            </a:r>
            <a:r>
              <a:rPr lang="en-US" sz="2000" dirty="0"/>
              <a:t> </a:t>
            </a:r>
            <a:r>
              <a:rPr lang="en-US" sz="2000" dirty="0" err="1"/>
              <a:t>dintr</a:t>
            </a:r>
            <a:r>
              <a:rPr lang="en-US" sz="2000" dirty="0"/>
              <a:t>-o </a:t>
            </a:r>
            <a:r>
              <a:rPr lang="en-US" sz="2000" dirty="0" err="1"/>
              <a:t>singură</a:t>
            </a:r>
            <a:r>
              <a:rPr lang="en-US" sz="2000" dirty="0"/>
              <a:t> </a:t>
            </a:r>
            <a:r>
              <a:rPr lang="en-US" sz="2000" dirty="0" err="1"/>
              <a:t>persoană</a:t>
            </a:r>
            <a:endParaRPr lang="en-US" sz="2000" dirty="0"/>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membrii</a:t>
            </a:r>
            <a:r>
              <a:rPr lang="en-US" sz="2000" dirty="0"/>
              <a:t> </a:t>
            </a:r>
            <a:r>
              <a:rPr lang="en-US" sz="2000" dirty="0" err="1"/>
              <a:t>gospodăriei</a:t>
            </a:r>
            <a:r>
              <a:rPr lang="en-US" sz="2000" dirty="0"/>
              <a:t> </a:t>
            </a:r>
            <a:r>
              <a:rPr lang="en-US" sz="2000" dirty="0" err="1"/>
              <a:t>lucrează</a:t>
            </a:r>
            <a:r>
              <a:rPr lang="en-US" sz="2000" dirty="0"/>
              <a:t> </a:t>
            </a:r>
            <a:r>
              <a:rPr lang="en-US" sz="2000" dirty="0" err="1"/>
              <a:t>împreună</a:t>
            </a:r>
            <a:r>
              <a:rPr lang="en-US" sz="2000" dirty="0"/>
              <a:t> </a:t>
            </a:r>
            <a:r>
              <a:rPr lang="en-US" sz="2000" dirty="0" err="1"/>
              <a:t>terenul</a:t>
            </a:r>
            <a:r>
              <a:rPr lang="en-US" sz="2000" dirty="0"/>
              <a:t> </a:t>
            </a:r>
            <a:r>
              <a:rPr lang="en-US" sz="2000" dirty="0" err="1"/>
              <a:t>sau</a:t>
            </a:r>
            <a:r>
              <a:rPr lang="en-US" sz="2000" dirty="0"/>
              <a:t> </a:t>
            </a:r>
            <a:r>
              <a:rPr lang="en-US" sz="2000" dirty="0" err="1"/>
              <a:t>cresc</a:t>
            </a:r>
            <a:r>
              <a:rPr lang="en-US" sz="2000" dirty="0"/>
              <a:t> </a:t>
            </a:r>
            <a:r>
              <a:rPr lang="en-US" sz="2000" dirty="0" err="1"/>
              <a:t>animale</a:t>
            </a:r>
            <a:r>
              <a:rPr lang="en-US" sz="2000" dirty="0"/>
              <a:t>, </a:t>
            </a:r>
            <a:r>
              <a:rPr lang="en-US" sz="2000" dirty="0" err="1"/>
              <a:t>consumă</a:t>
            </a:r>
            <a:r>
              <a:rPr lang="en-US" sz="2000" dirty="0"/>
              <a:t> </a:t>
            </a:r>
            <a:r>
              <a:rPr lang="en-US" sz="2000" dirty="0" err="1"/>
              <a:t>şi</a:t>
            </a:r>
            <a:r>
              <a:rPr lang="en-US" sz="2000" dirty="0"/>
              <a:t> </a:t>
            </a:r>
            <a:r>
              <a:rPr lang="en-US" sz="2000" dirty="0" err="1"/>
              <a:t>valorifică</a:t>
            </a:r>
            <a:r>
              <a:rPr lang="en-US" sz="2000" dirty="0"/>
              <a:t> </a:t>
            </a:r>
            <a:r>
              <a:rPr lang="en-US" sz="2000" dirty="0" err="1"/>
              <a:t>în</a:t>
            </a:r>
            <a:r>
              <a:rPr lang="en-US" sz="2000" dirty="0"/>
              <a:t> </a:t>
            </a:r>
            <a:r>
              <a:rPr lang="en-US" sz="2000" dirty="0" err="1"/>
              <a:t>comun</a:t>
            </a:r>
            <a:r>
              <a:rPr lang="en-US" sz="2000" dirty="0"/>
              <a:t> </a:t>
            </a:r>
            <a:r>
              <a:rPr lang="en-US" sz="2000" dirty="0" err="1"/>
              <a:t>produsele</a:t>
            </a:r>
            <a:r>
              <a:rPr lang="en-US" sz="2000" dirty="0"/>
              <a:t> </a:t>
            </a:r>
            <a:r>
              <a:rPr lang="en-US" sz="2000" dirty="0" err="1"/>
              <a:t>obţinute</a:t>
            </a:r>
            <a:endParaRPr lang="en-US" sz="2000" dirty="0"/>
          </a:p>
          <a:p>
            <a:pPr marL="342900" lvl="0" indent="-342900" algn="l" rtl="0">
              <a:lnSpc>
                <a:spcPct val="90000"/>
              </a:lnSpc>
              <a:spcBef>
                <a:spcPts val="750"/>
              </a:spcBef>
              <a:spcAft>
                <a:spcPts val="0"/>
              </a:spcAft>
              <a:buClr>
                <a:schemeClr val="dk1"/>
              </a:buClr>
              <a:buSzPts val="1950"/>
              <a:buFont typeface="Noto Sans Symbols"/>
              <a:buChar char="−"/>
            </a:pPr>
            <a:r>
              <a:rPr lang="en-US" sz="2000" dirty="0" err="1"/>
              <a:t>poate</a:t>
            </a:r>
            <a:r>
              <a:rPr lang="en-US" sz="2000" dirty="0"/>
              <a:t> fi </a:t>
            </a:r>
            <a:r>
              <a:rPr lang="en-US" sz="2000" dirty="0" err="1"/>
              <a:t>compusă</a:t>
            </a:r>
            <a:r>
              <a:rPr lang="en-US" sz="2000" dirty="0"/>
              <a:t> </a:t>
            </a:r>
            <a:r>
              <a:rPr lang="en-US" sz="2000" dirty="0" err="1"/>
              <a:t>şi</a:t>
            </a:r>
            <a:r>
              <a:rPr lang="en-US" sz="2000" dirty="0"/>
              <a:t> </a:t>
            </a:r>
            <a:r>
              <a:rPr lang="en-US" sz="2000" dirty="0" err="1"/>
              <a:t>dintr</a:t>
            </a:r>
            <a:r>
              <a:rPr lang="en-US" sz="2000" dirty="0"/>
              <a:t>-un </a:t>
            </a:r>
            <a:r>
              <a:rPr lang="en-US" sz="2000" dirty="0" err="1"/>
              <a:t>grup</a:t>
            </a:r>
            <a:r>
              <a:rPr lang="en-US" sz="2000" dirty="0"/>
              <a:t> de </a:t>
            </a:r>
            <a:r>
              <a:rPr lang="en-US" sz="2000" dirty="0" err="1"/>
              <a:t>două</a:t>
            </a:r>
            <a:r>
              <a:rPr lang="en-US" sz="2000" dirty="0"/>
              <a:t> </a:t>
            </a:r>
            <a:r>
              <a:rPr lang="en-US" sz="2000" dirty="0" err="1"/>
              <a:t>sau</a:t>
            </a:r>
            <a:r>
              <a:rPr lang="en-US" sz="2000" dirty="0"/>
              <a:t> </a:t>
            </a:r>
            <a:r>
              <a:rPr lang="en-US" sz="2000" dirty="0" err="1"/>
              <a:t>mai</a:t>
            </a:r>
            <a:r>
              <a:rPr lang="en-US" sz="2000" dirty="0"/>
              <a:t> </a:t>
            </a:r>
            <a:r>
              <a:rPr lang="en-US" sz="2000" dirty="0" err="1"/>
              <a:t>multe</a:t>
            </a:r>
            <a:r>
              <a:rPr lang="en-US" sz="2000" dirty="0"/>
              <a:t> </a:t>
            </a:r>
            <a:r>
              <a:rPr lang="en-US" sz="2000" dirty="0" err="1"/>
              <a:t>persoane</a:t>
            </a:r>
            <a:r>
              <a:rPr lang="en-US" sz="2000" dirty="0"/>
              <a:t>, cu </a:t>
            </a:r>
            <a:r>
              <a:rPr lang="en-US" sz="2000" dirty="0" err="1"/>
              <a:t>sau</a:t>
            </a:r>
            <a:r>
              <a:rPr lang="en-US" sz="2000" dirty="0"/>
              <a:t> </a:t>
            </a:r>
            <a:r>
              <a:rPr lang="en-US" sz="2000" dirty="0" err="1"/>
              <a:t>fără</a:t>
            </a:r>
            <a:r>
              <a:rPr lang="en-US" sz="2000" dirty="0"/>
              <a:t> </a:t>
            </a:r>
            <a:r>
              <a:rPr lang="en-US" sz="2000" dirty="0" err="1"/>
              <a:t>copii</a:t>
            </a:r>
            <a:r>
              <a:rPr lang="en-US" sz="2000" dirty="0"/>
              <a:t>, </a:t>
            </a:r>
            <a:r>
              <a:rPr lang="en-US" sz="2000" dirty="0" err="1"/>
              <a:t>între</a:t>
            </a:r>
            <a:r>
              <a:rPr lang="en-US" sz="2000" dirty="0"/>
              <a:t> care nu </a:t>
            </a:r>
            <a:r>
              <a:rPr lang="en-US" sz="2000" dirty="0" err="1"/>
              <a:t>există</a:t>
            </a:r>
            <a:r>
              <a:rPr lang="en-US" sz="2000" dirty="0"/>
              <a:t> </a:t>
            </a:r>
            <a:r>
              <a:rPr lang="en-US" sz="2000" dirty="0" err="1"/>
              <a:t>legături</a:t>
            </a:r>
            <a:r>
              <a:rPr lang="en-US" sz="2000" dirty="0"/>
              <a:t> de </a:t>
            </a:r>
            <a:r>
              <a:rPr lang="en-US" sz="2000" dirty="0" err="1"/>
              <a:t>rudenie</a:t>
            </a:r>
            <a:r>
              <a:rPr lang="en-US" sz="2000" dirty="0"/>
              <a:t>, </a:t>
            </a:r>
            <a:r>
              <a:rPr lang="en-US" sz="2000" dirty="0" err="1"/>
              <a:t>dar</a:t>
            </a:r>
            <a:r>
              <a:rPr lang="en-US" sz="2000" dirty="0"/>
              <a:t> care </a:t>
            </a:r>
            <a:r>
              <a:rPr lang="en-US" sz="2000" dirty="0" err="1"/>
              <a:t>declară</a:t>
            </a:r>
            <a:r>
              <a:rPr lang="en-US" sz="2000" dirty="0"/>
              <a:t> </a:t>
            </a:r>
            <a:r>
              <a:rPr lang="en-US" sz="2000" dirty="0" err="1"/>
              <a:t>că</a:t>
            </a:r>
            <a:r>
              <a:rPr lang="en-US" sz="2000" dirty="0"/>
              <a:t>, </a:t>
            </a:r>
            <a:r>
              <a:rPr lang="en-US" sz="2000" dirty="0" err="1"/>
              <a:t>prin</a:t>
            </a:r>
            <a:r>
              <a:rPr lang="en-US" sz="2000" dirty="0"/>
              <a:t> </a:t>
            </a:r>
            <a:r>
              <a:rPr lang="en-US" sz="2000" dirty="0" err="1"/>
              <a:t>înţelegere</a:t>
            </a:r>
            <a:r>
              <a:rPr lang="en-US" sz="2000" dirty="0"/>
              <a:t>, </a:t>
            </a:r>
            <a:r>
              <a:rPr lang="en-US" sz="2000" dirty="0" err="1"/>
              <a:t>locuiesc</a:t>
            </a:r>
            <a:r>
              <a:rPr lang="en-US" sz="2000" dirty="0"/>
              <a:t> </a:t>
            </a:r>
            <a:r>
              <a:rPr lang="en-US" sz="2000" dirty="0" err="1"/>
              <a:t>împreună</a:t>
            </a:r>
            <a:r>
              <a:rPr lang="en-US" sz="2000" dirty="0"/>
              <a:t> </a:t>
            </a:r>
            <a:r>
              <a:rPr lang="en-US" sz="2000" dirty="0" err="1"/>
              <a:t>şi</a:t>
            </a:r>
            <a:r>
              <a:rPr lang="en-US" sz="2000" dirty="0"/>
              <a:t> au </a:t>
            </a:r>
            <a:r>
              <a:rPr lang="en-US" sz="2000" dirty="0" err="1"/>
              <a:t>buget</a:t>
            </a:r>
            <a:r>
              <a:rPr lang="en-US" sz="2000" dirty="0"/>
              <a:t> </a:t>
            </a:r>
            <a:r>
              <a:rPr lang="en-US" sz="2000" dirty="0" err="1"/>
              <a:t>comun</a:t>
            </a:r>
            <a:endParaRPr lang="en-US" sz="2000" dirty="0"/>
          </a:p>
        </p:txBody>
      </p:sp>
    </p:spTree>
    <p:extLst>
      <p:ext uri="{BB962C8B-B14F-4D97-AF65-F5344CB8AC3E}">
        <p14:creationId xmlns:p14="http://schemas.microsoft.com/office/powerpoint/2010/main" xmlns="" val="27357515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75</a:t>
            </a:fld>
            <a:endParaRPr lang="en-US" dirty="0"/>
          </a:p>
        </p:txBody>
      </p:sp>
      <p:sp>
        <p:nvSpPr>
          <p:cNvPr id="2" name="TextBox 1">
            <a:extLst>
              <a:ext uri="{FF2B5EF4-FFF2-40B4-BE49-F238E27FC236}">
                <a16:creationId xmlns:a16="http://schemas.microsoft.com/office/drawing/2014/main" xmlns="" id="{83AEEEBC-0103-08C4-53AD-887C30C49295}"/>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08. </a:t>
            </a:r>
            <a:r>
              <a:rPr lang="en-US" sz="3200" b="1" dirty="0" err="1">
                <a:solidFill>
                  <a:schemeClr val="accent1"/>
                </a:solidFill>
                <a:latin typeface="+mj-lt"/>
                <a:ea typeface="+mj-ea"/>
                <a:cs typeface="+mj-cs"/>
              </a:rPr>
              <a:t>Exercitii</a:t>
            </a:r>
            <a:r>
              <a:rPr lang="en-US" sz="3200" b="1" dirty="0">
                <a:solidFill>
                  <a:schemeClr val="accent1"/>
                </a:solidFill>
                <a:latin typeface="+mj-lt"/>
                <a:ea typeface="+mj-ea"/>
                <a:cs typeface="+mj-cs"/>
              </a:rPr>
              <a:t> practice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(2)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A41C3186-8306-1454-13C7-B744FF688F41}"/>
              </a:ext>
            </a:extLst>
          </p:cNvPr>
          <p:cNvSpPr txBox="1"/>
          <p:nvPr/>
        </p:nvSpPr>
        <p:spPr>
          <a:xfrm>
            <a:off x="746824" y="832459"/>
            <a:ext cx="9410218"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Să</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recapitulăm</a:t>
            </a:r>
            <a:r>
              <a:rPr lang="en-US" sz="3200" b="1" dirty="0">
                <a:solidFill>
                  <a:schemeClr val="accent1"/>
                </a:solidFill>
                <a:latin typeface="+mj-lt"/>
                <a:ea typeface="+mj-ea"/>
                <a:cs typeface="+mj-cs"/>
                <a:sym typeface="Calibri"/>
              </a:rPr>
              <a:t> : Cu cine </a:t>
            </a:r>
            <a:r>
              <a:rPr lang="en-US" sz="3200" b="1" dirty="0" err="1">
                <a:solidFill>
                  <a:schemeClr val="accent1"/>
                </a:solidFill>
                <a:latin typeface="+mj-lt"/>
                <a:ea typeface="+mj-ea"/>
                <a:cs typeface="+mj-cs"/>
                <a:sym typeface="Calibri"/>
              </a:rPr>
              <a:t>vorbim</a:t>
            </a:r>
            <a:r>
              <a:rPr lang="en-US" sz="3200" b="1" dirty="0">
                <a:solidFill>
                  <a:schemeClr val="accent1"/>
                </a:solidFill>
                <a:latin typeface="+mj-lt"/>
                <a:ea typeface="+mj-ea"/>
                <a:cs typeface="+mj-cs"/>
                <a:sym typeface="Calibri"/>
              </a:rPr>
              <a:t> in </a:t>
            </a:r>
            <a:r>
              <a:rPr lang="en-US" sz="3200" b="1" dirty="0" err="1">
                <a:solidFill>
                  <a:schemeClr val="accent1"/>
                </a:solidFill>
                <a:latin typeface="+mj-lt"/>
                <a:ea typeface="+mj-ea"/>
                <a:cs typeface="+mj-cs"/>
                <a:sym typeface="Calibri"/>
              </a:rPr>
              <a:t>gospodărie</a:t>
            </a:r>
            <a:r>
              <a:rPr lang="en-US" sz="3200" b="1" dirty="0">
                <a:solidFill>
                  <a:schemeClr val="accent1"/>
                </a:solidFill>
                <a:latin typeface="+mj-lt"/>
                <a:ea typeface="+mj-ea"/>
                <a:cs typeface="+mj-cs"/>
                <a:sym typeface="Calibri"/>
              </a:rPr>
              <a:t>?</a:t>
            </a:r>
          </a:p>
        </p:txBody>
      </p:sp>
      <p:sp>
        <p:nvSpPr>
          <p:cNvPr id="5" name="TextBox 4">
            <a:extLst>
              <a:ext uri="{FF2B5EF4-FFF2-40B4-BE49-F238E27FC236}">
                <a16:creationId xmlns:a16="http://schemas.microsoft.com/office/drawing/2014/main" xmlns="" id="{38F11162-4575-96F1-B2B2-732F720BCDB8}"/>
              </a:ext>
            </a:extLst>
          </p:cNvPr>
          <p:cNvSpPr txBox="1"/>
          <p:nvPr/>
        </p:nvSpPr>
        <p:spPr>
          <a:xfrm>
            <a:off x="371061" y="2223759"/>
            <a:ext cx="11449878" cy="1959511"/>
          </a:xfrm>
          <a:prstGeom prst="rect">
            <a:avLst/>
          </a:prstGeom>
          <a:noFill/>
        </p:spPr>
        <p:txBody>
          <a:bodyPr wrap="square">
            <a:spAutoFit/>
          </a:bodyPr>
          <a:lstStyle/>
          <a:p>
            <a:pPr marL="342900" lvl="0" indent="-342900" algn="just" rtl="0">
              <a:lnSpc>
                <a:spcPct val="90000"/>
              </a:lnSpc>
              <a:spcBef>
                <a:spcPts val="0"/>
              </a:spcBef>
              <a:spcAft>
                <a:spcPts val="0"/>
              </a:spcAft>
              <a:buClr>
                <a:schemeClr val="dk1"/>
              </a:buClr>
              <a:buSzPts val="1950"/>
              <a:buFont typeface="Noto Sans Symbols"/>
              <a:buChar char="−"/>
            </a:pPr>
            <a:r>
              <a:rPr lang="en-US" sz="2000" dirty="0" err="1"/>
              <a:t>Observatorul</a:t>
            </a:r>
            <a:r>
              <a:rPr lang="en-US" sz="2000" dirty="0"/>
              <a:t> </a:t>
            </a:r>
            <a:r>
              <a:rPr lang="en-US" sz="2000" dirty="0" err="1"/>
              <a:t>Copilului</a:t>
            </a:r>
            <a:r>
              <a:rPr lang="en-US" sz="2000" dirty="0"/>
              <a:t> </a:t>
            </a:r>
            <a:r>
              <a:rPr lang="en-US" sz="2000" dirty="0" err="1"/>
              <a:t>oferă</a:t>
            </a:r>
            <a:r>
              <a:rPr lang="en-US" sz="2000" dirty="0"/>
              <a:t> </a:t>
            </a:r>
            <a:r>
              <a:rPr lang="en-US" sz="2000" dirty="0" err="1"/>
              <a:t>indicații</a:t>
            </a:r>
            <a:r>
              <a:rPr lang="en-US" sz="2000" dirty="0"/>
              <a:t>, </a:t>
            </a:r>
            <a:r>
              <a:rPr lang="en-US" sz="2000" dirty="0" err="1"/>
              <a:t>în</a:t>
            </a:r>
            <a:r>
              <a:rPr lang="en-US" sz="2000" dirty="0"/>
              <a:t> </a:t>
            </a:r>
            <a:r>
              <a:rPr lang="en-US" sz="2000" dirty="0" err="1"/>
              <a:t>funcție</a:t>
            </a:r>
            <a:r>
              <a:rPr lang="en-US" sz="2000" dirty="0"/>
              <a:t> de </a:t>
            </a:r>
            <a:r>
              <a:rPr lang="en-US" sz="2000" dirty="0" err="1"/>
              <a:t>secțiune</a:t>
            </a:r>
            <a:r>
              <a:rPr lang="en-US" sz="2000" dirty="0"/>
              <a:t> </a:t>
            </a:r>
            <a:r>
              <a:rPr lang="en-US" sz="2000" dirty="0" err="1"/>
              <a:t>și</a:t>
            </a:r>
            <a:r>
              <a:rPr lang="en-US" sz="2000" dirty="0"/>
              <a:t> </a:t>
            </a:r>
            <a:r>
              <a:rPr lang="en-US" sz="2000" dirty="0" err="1"/>
              <a:t>întrebare</a:t>
            </a:r>
            <a:r>
              <a:rPr lang="en-US" sz="2000" dirty="0"/>
              <a:t>, cui </a:t>
            </a:r>
            <a:r>
              <a:rPr lang="en-US" sz="2000" dirty="0" err="1"/>
              <a:t>trebuie</a:t>
            </a:r>
            <a:r>
              <a:rPr lang="en-US" sz="2000" dirty="0"/>
              <a:t> </a:t>
            </a:r>
            <a:r>
              <a:rPr lang="en-US" sz="2000" dirty="0" err="1"/>
              <a:t>să</a:t>
            </a:r>
            <a:r>
              <a:rPr lang="en-US" sz="2000" dirty="0"/>
              <a:t> fie </a:t>
            </a:r>
            <a:r>
              <a:rPr lang="en-US" sz="2000" dirty="0" err="1"/>
              <a:t>adresate</a:t>
            </a:r>
            <a:r>
              <a:rPr lang="en-US" sz="2000" dirty="0"/>
              <a:t> </a:t>
            </a:r>
            <a:r>
              <a:rPr lang="en-US" sz="2000" dirty="0" err="1"/>
              <a:t>întrebările</a:t>
            </a:r>
            <a:endParaRPr lang="en-US" sz="2000" dirty="0"/>
          </a:p>
          <a:p>
            <a:pPr marL="342900" lvl="0" indent="-342900" algn="just" rtl="0">
              <a:lnSpc>
                <a:spcPct val="90000"/>
              </a:lnSpc>
              <a:spcBef>
                <a:spcPts val="750"/>
              </a:spcBef>
              <a:spcAft>
                <a:spcPts val="0"/>
              </a:spcAft>
              <a:buClr>
                <a:schemeClr val="dk1"/>
              </a:buClr>
              <a:buSzPts val="1950"/>
              <a:buFont typeface="Noto Sans Symbols"/>
              <a:buChar char="−"/>
            </a:pPr>
            <a:r>
              <a:rPr lang="en-US" sz="2000" dirty="0"/>
              <a:t>se </a:t>
            </a:r>
            <a:r>
              <a:rPr lang="en-US" sz="2000" dirty="0" err="1"/>
              <a:t>va</a:t>
            </a:r>
            <a:r>
              <a:rPr lang="en-US" sz="2000" dirty="0"/>
              <a:t> </a:t>
            </a:r>
            <a:r>
              <a:rPr lang="en-US" sz="2000" dirty="0" err="1"/>
              <a:t>discuta</a:t>
            </a:r>
            <a:r>
              <a:rPr lang="en-US" sz="2000" dirty="0"/>
              <a:t> cu </a:t>
            </a:r>
            <a:r>
              <a:rPr lang="en-US" sz="2000" dirty="0" err="1"/>
              <a:t>orice</a:t>
            </a:r>
            <a:r>
              <a:rPr lang="en-US" sz="2000" dirty="0"/>
              <a:t> </a:t>
            </a:r>
            <a:r>
              <a:rPr lang="en-US" sz="2000" dirty="0" err="1"/>
              <a:t>membru</a:t>
            </a:r>
            <a:r>
              <a:rPr lang="en-US" sz="2000" dirty="0"/>
              <a:t> al </a:t>
            </a:r>
            <a:r>
              <a:rPr lang="en-US" sz="2000" dirty="0" err="1"/>
              <a:t>gospodăriei</a:t>
            </a:r>
            <a:r>
              <a:rPr lang="en-US" sz="2000" dirty="0"/>
              <a:t>, de 15 ani </a:t>
            </a:r>
            <a:r>
              <a:rPr lang="en-US" sz="2000" dirty="0" err="1"/>
              <a:t>şi</a:t>
            </a:r>
            <a:r>
              <a:rPr lang="en-US" sz="2000" dirty="0"/>
              <a:t> </a:t>
            </a:r>
            <a:r>
              <a:rPr lang="en-US" sz="2000" dirty="0" err="1"/>
              <a:t>peste</a:t>
            </a:r>
            <a:r>
              <a:rPr lang="en-US" sz="2000" dirty="0"/>
              <a:t>, care </a:t>
            </a:r>
            <a:r>
              <a:rPr lang="en-US" sz="2000" dirty="0" err="1"/>
              <a:t>este</a:t>
            </a:r>
            <a:r>
              <a:rPr lang="en-US" sz="2000" dirty="0"/>
              <a:t> </a:t>
            </a:r>
            <a:r>
              <a:rPr lang="en-US" sz="2000" dirty="0" err="1"/>
              <a:t>principalul</a:t>
            </a:r>
            <a:r>
              <a:rPr lang="en-US" sz="2000" dirty="0"/>
              <a:t> </a:t>
            </a:r>
            <a:r>
              <a:rPr lang="en-US" sz="2000" dirty="0" err="1"/>
              <a:t>îngrijitor</a:t>
            </a:r>
            <a:r>
              <a:rPr lang="en-US" sz="2000" dirty="0"/>
              <a:t> (</a:t>
            </a:r>
            <a:r>
              <a:rPr lang="en-US" sz="2000" dirty="0" err="1"/>
              <a:t>mamă</a:t>
            </a:r>
            <a:r>
              <a:rPr lang="en-US" sz="2000" dirty="0"/>
              <a:t>, </a:t>
            </a:r>
            <a:r>
              <a:rPr lang="en-US" sz="2000" dirty="0" err="1"/>
              <a:t>tată</a:t>
            </a:r>
            <a:r>
              <a:rPr lang="en-US" sz="2000" dirty="0"/>
              <a:t>, </a:t>
            </a:r>
            <a:r>
              <a:rPr lang="en-US" sz="2000" dirty="0" err="1"/>
              <a:t>bunică</a:t>
            </a:r>
            <a:r>
              <a:rPr lang="en-US" sz="2000" dirty="0"/>
              <a:t>, etc.) al </a:t>
            </a:r>
            <a:r>
              <a:rPr lang="en-US" sz="2000" dirty="0" err="1"/>
              <a:t>copiilor</a:t>
            </a:r>
            <a:r>
              <a:rPr lang="en-US" sz="2000" dirty="0"/>
              <a:t> din </a:t>
            </a:r>
            <a:r>
              <a:rPr lang="en-US" sz="2000" dirty="0" err="1"/>
              <a:t>gospodărie</a:t>
            </a:r>
            <a:r>
              <a:rPr lang="en-US" sz="2000" dirty="0"/>
              <a:t> </a:t>
            </a:r>
            <a:r>
              <a:rPr lang="en-US" sz="2000" dirty="0" err="1"/>
              <a:t>sau</a:t>
            </a:r>
            <a:r>
              <a:rPr lang="en-US" sz="2000" dirty="0"/>
              <a:t> cu </a:t>
            </a:r>
            <a:r>
              <a:rPr lang="en-US" sz="2000" dirty="0" err="1"/>
              <a:t>orice</a:t>
            </a:r>
            <a:r>
              <a:rPr lang="en-US" sz="2000" dirty="0"/>
              <a:t> adult </a:t>
            </a:r>
            <a:r>
              <a:rPr lang="en-US" sz="2000" dirty="0" err="1"/>
              <a:t>informat</a:t>
            </a:r>
            <a:r>
              <a:rPr lang="en-US" sz="2000" dirty="0"/>
              <a:t> din </a:t>
            </a:r>
            <a:r>
              <a:rPr lang="en-US" sz="2000" dirty="0" err="1"/>
              <a:t>gospodărie</a:t>
            </a:r>
            <a:endParaRPr lang="en-US" sz="2000" dirty="0"/>
          </a:p>
          <a:p>
            <a:pPr marL="342900" lvl="0" indent="-342900" algn="just" rtl="0">
              <a:lnSpc>
                <a:spcPct val="90000"/>
              </a:lnSpc>
              <a:spcBef>
                <a:spcPts val="750"/>
              </a:spcBef>
              <a:spcAft>
                <a:spcPts val="0"/>
              </a:spcAft>
              <a:buClr>
                <a:schemeClr val="dk1"/>
              </a:buClr>
              <a:buSzPts val="1950"/>
              <a:buFont typeface="Noto Sans Symbols"/>
              <a:buChar char="−"/>
            </a:pPr>
            <a:r>
              <a:rPr lang="en-US" sz="2000" dirty="0" err="1"/>
              <a:t>copiii</a:t>
            </a:r>
            <a:r>
              <a:rPr lang="en-US" sz="2000" dirty="0"/>
              <a:t> cu </a:t>
            </a:r>
            <a:r>
              <a:rPr lang="en-US" sz="2000" dirty="0" err="1"/>
              <a:t>vârstă</a:t>
            </a:r>
            <a:r>
              <a:rPr lang="en-US" sz="2000" dirty="0"/>
              <a:t> de </a:t>
            </a:r>
            <a:r>
              <a:rPr lang="en-US" sz="2000" dirty="0" err="1"/>
              <a:t>peste</a:t>
            </a:r>
            <a:r>
              <a:rPr lang="en-US" sz="2000" dirty="0"/>
              <a:t> 10 ani </a:t>
            </a:r>
            <a:r>
              <a:rPr lang="en-US" sz="2000" dirty="0" err="1"/>
              <a:t>vor</a:t>
            </a:r>
            <a:r>
              <a:rPr lang="en-US" sz="2000" dirty="0"/>
              <a:t> fi </a:t>
            </a:r>
            <a:r>
              <a:rPr lang="en-US" sz="2000" dirty="0" err="1"/>
              <a:t>intervievați</a:t>
            </a:r>
            <a:r>
              <a:rPr lang="en-US" sz="2000" dirty="0"/>
              <a:t> pe </a:t>
            </a:r>
            <a:r>
              <a:rPr lang="en-US" sz="2000" dirty="0" err="1"/>
              <a:t>cât</a:t>
            </a:r>
            <a:r>
              <a:rPr lang="en-US" sz="2000" dirty="0"/>
              <a:t> </a:t>
            </a:r>
            <a:r>
              <a:rPr lang="en-US" sz="2000" dirty="0" err="1"/>
              <a:t>posibil</a:t>
            </a:r>
            <a:r>
              <a:rPr lang="en-US" sz="2000" dirty="0"/>
              <a:t> individual, </a:t>
            </a:r>
            <a:r>
              <a:rPr lang="en-US" sz="2000" dirty="0" err="1"/>
              <a:t>fără</a:t>
            </a:r>
            <a:r>
              <a:rPr lang="en-US" sz="2000" dirty="0"/>
              <a:t> </a:t>
            </a:r>
            <a:r>
              <a:rPr lang="en-US" sz="2000" dirty="0" err="1"/>
              <a:t>prezența</a:t>
            </a:r>
            <a:r>
              <a:rPr lang="en-US" sz="2000" dirty="0"/>
              <a:t> </a:t>
            </a:r>
            <a:r>
              <a:rPr lang="en-US" sz="2000" dirty="0" err="1"/>
              <a:t>părinților</a:t>
            </a:r>
            <a:r>
              <a:rPr lang="en-US" sz="2000" dirty="0"/>
              <a:t>, </a:t>
            </a:r>
            <a:r>
              <a:rPr lang="en-US" sz="2000" dirty="0" err="1"/>
              <a:t>după</a:t>
            </a:r>
            <a:r>
              <a:rPr lang="en-US" sz="2000" dirty="0"/>
              <a:t> </a:t>
            </a:r>
            <a:r>
              <a:rPr lang="en-US" sz="2000" dirty="0" err="1"/>
              <a:t>obținerea</a:t>
            </a:r>
            <a:r>
              <a:rPr lang="en-US" sz="2000" dirty="0"/>
              <a:t> </a:t>
            </a:r>
            <a:r>
              <a:rPr lang="en-US" sz="2000" dirty="0" err="1"/>
              <a:t>acordului</a:t>
            </a:r>
            <a:endParaRPr lang="en-US" sz="2000" dirty="0"/>
          </a:p>
        </p:txBody>
      </p:sp>
      <p:sp>
        <p:nvSpPr>
          <p:cNvPr id="3" name="Footer Placeholder 2">
            <a:extLst>
              <a:ext uri="{FF2B5EF4-FFF2-40B4-BE49-F238E27FC236}">
                <a16:creationId xmlns:a16="http://schemas.microsoft.com/office/drawing/2014/main" xmlns="" id="{5383DAAC-4840-152C-4DA5-AFFE4DE422D8}"/>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1822595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76</a:t>
            </a:fld>
            <a:endParaRPr lang="en-US" dirty="0"/>
          </a:p>
        </p:txBody>
      </p:sp>
      <p:sp>
        <p:nvSpPr>
          <p:cNvPr id="2" name="TextBox 1">
            <a:extLst>
              <a:ext uri="{FF2B5EF4-FFF2-40B4-BE49-F238E27FC236}">
                <a16:creationId xmlns:a16="http://schemas.microsoft.com/office/drawing/2014/main" xmlns="" id="{83AEEEBC-0103-08C4-53AD-887C30C49295}"/>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08. </a:t>
            </a:r>
            <a:r>
              <a:rPr lang="en-US" sz="3200" b="1" dirty="0" err="1">
                <a:solidFill>
                  <a:schemeClr val="accent1"/>
                </a:solidFill>
                <a:latin typeface="+mj-lt"/>
                <a:ea typeface="+mj-ea"/>
                <a:cs typeface="+mj-cs"/>
              </a:rPr>
              <a:t>Exercitii</a:t>
            </a:r>
            <a:r>
              <a:rPr lang="en-US" sz="3200" b="1" dirty="0">
                <a:solidFill>
                  <a:schemeClr val="accent1"/>
                </a:solidFill>
                <a:latin typeface="+mj-lt"/>
                <a:ea typeface="+mj-ea"/>
                <a:cs typeface="+mj-cs"/>
              </a:rPr>
              <a:t> practice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(3)  </a:t>
            </a:r>
          </a:p>
        </p:txBody>
      </p:sp>
      <p:sp>
        <p:nvSpPr>
          <p:cNvPr id="4" name="TextBox 3">
            <a:extLst>
              <a:ext uri="{FF2B5EF4-FFF2-40B4-BE49-F238E27FC236}">
                <a16:creationId xmlns:a16="http://schemas.microsoft.com/office/drawing/2014/main" xmlns="" id="{A41C3186-8306-1454-13C7-B744FF688F41}"/>
              </a:ext>
            </a:extLst>
          </p:cNvPr>
          <p:cNvSpPr txBox="1"/>
          <p:nvPr/>
        </p:nvSpPr>
        <p:spPr>
          <a:xfrm>
            <a:off x="914400" y="772237"/>
            <a:ext cx="8164629"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Să</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trecem</a:t>
            </a:r>
            <a:r>
              <a:rPr lang="en-US" sz="3200" b="1" dirty="0">
                <a:solidFill>
                  <a:schemeClr val="accent1"/>
                </a:solidFill>
                <a:latin typeface="+mj-lt"/>
                <a:ea typeface="+mj-ea"/>
                <a:cs typeface="+mj-cs"/>
                <a:sym typeface="Calibri"/>
              </a:rPr>
              <a:t> la </a:t>
            </a:r>
            <a:r>
              <a:rPr lang="en-US" sz="3200" b="1" dirty="0" err="1">
                <a:solidFill>
                  <a:schemeClr val="accent1"/>
                </a:solidFill>
                <a:latin typeface="+mj-lt"/>
                <a:ea typeface="+mj-ea"/>
                <a:cs typeface="+mj-cs"/>
                <a:sym typeface="Calibri"/>
              </a:rPr>
              <a:t>treabă</a:t>
            </a:r>
            <a:r>
              <a:rPr lang="en-US" sz="3200" b="1" dirty="0">
                <a:solidFill>
                  <a:schemeClr val="accent1"/>
                </a:solidFill>
                <a:latin typeface="+mj-lt"/>
                <a:ea typeface="+mj-ea"/>
                <a:cs typeface="+mj-cs"/>
                <a:sym typeface="Calibri"/>
              </a:rPr>
              <a:t>!</a:t>
            </a:r>
          </a:p>
        </p:txBody>
      </p:sp>
      <p:sp>
        <p:nvSpPr>
          <p:cNvPr id="6" name="TextBox 5">
            <a:extLst>
              <a:ext uri="{FF2B5EF4-FFF2-40B4-BE49-F238E27FC236}">
                <a16:creationId xmlns:a16="http://schemas.microsoft.com/office/drawing/2014/main" xmlns="" id="{4A49EE2E-B70F-7FB2-5157-685D2ED0EC74}"/>
              </a:ext>
            </a:extLst>
          </p:cNvPr>
          <p:cNvSpPr txBox="1"/>
          <p:nvPr/>
        </p:nvSpPr>
        <p:spPr>
          <a:xfrm>
            <a:off x="495528" y="1713645"/>
            <a:ext cx="10338206" cy="3810274"/>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1950"/>
              <a:buNone/>
            </a:pPr>
            <a:r>
              <a:rPr lang="en-US" sz="2800" dirty="0" err="1"/>
              <a:t>Vă</a:t>
            </a:r>
            <a:r>
              <a:rPr lang="en-US" sz="2800" dirty="0"/>
              <a:t> </a:t>
            </a:r>
            <a:r>
              <a:rPr lang="en-US" sz="2800" dirty="0" err="1"/>
              <a:t>așteptăm</a:t>
            </a:r>
            <a:r>
              <a:rPr lang="en-US" sz="2800" dirty="0"/>
              <a:t> la </a:t>
            </a:r>
            <a:r>
              <a:rPr lang="en-US" sz="2800" dirty="0" err="1"/>
              <a:t>noi</a:t>
            </a:r>
            <a:r>
              <a:rPr lang="en-US" sz="2800" dirty="0"/>
              <a:t> </a:t>
            </a:r>
            <a:r>
              <a:rPr lang="en-US" sz="2800" dirty="0" err="1"/>
              <a:t>în</a:t>
            </a:r>
            <a:r>
              <a:rPr lang="en-US" sz="2800" dirty="0"/>
              <a:t> </a:t>
            </a:r>
            <a:r>
              <a:rPr lang="en-US" sz="2800" dirty="0" err="1"/>
              <a:t>gospodărie</a:t>
            </a:r>
            <a:r>
              <a:rPr lang="en-US" sz="2800" dirty="0"/>
              <a:t>:</a:t>
            </a:r>
          </a:p>
          <a:p>
            <a:pPr marL="0" lvl="0" indent="0" algn="l" rtl="0">
              <a:lnSpc>
                <a:spcPct val="90000"/>
              </a:lnSpc>
              <a:spcBef>
                <a:spcPts val="0"/>
              </a:spcBef>
              <a:spcAft>
                <a:spcPts val="0"/>
              </a:spcAft>
              <a:buClr>
                <a:schemeClr val="dk1"/>
              </a:buClr>
              <a:buSzPts val="1950"/>
              <a:buNone/>
            </a:pP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să</a:t>
            </a:r>
            <a:r>
              <a:rPr lang="en-US" sz="2800" dirty="0"/>
              <a:t> </a:t>
            </a:r>
            <a:r>
              <a:rPr lang="en-US" sz="2800" dirty="0" err="1"/>
              <a:t>va</a:t>
            </a:r>
            <a:r>
              <a:rPr lang="en-US" sz="2800" dirty="0"/>
              <a:t> </a:t>
            </a:r>
            <a:r>
              <a:rPr lang="en-US" sz="2800" dirty="0" err="1"/>
              <a:t>prezentati</a:t>
            </a:r>
            <a:r>
              <a:rPr lang="en-US" sz="2800" dirty="0"/>
              <a:t> </a:t>
            </a:r>
            <a:r>
              <a:rPr lang="en-US" sz="2800" dirty="0" err="1"/>
              <a:t>si</a:t>
            </a:r>
            <a:r>
              <a:rPr lang="en-US" sz="2800" dirty="0"/>
              <a:t> </a:t>
            </a:r>
            <a:r>
              <a:rPr lang="en-US" sz="2800" dirty="0" err="1"/>
              <a:t>sa</a:t>
            </a:r>
            <a:r>
              <a:rPr lang="en-US" sz="2800" dirty="0"/>
              <a:t> </a:t>
            </a:r>
            <a:r>
              <a:rPr lang="en-US" sz="2800" dirty="0" err="1"/>
              <a:t>explicați</a:t>
            </a:r>
            <a:r>
              <a:rPr lang="en-US" sz="2800" dirty="0"/>
              <a:t> </a:t>
            </a:r>
            <a:r>
              <a:rPr lang="en-US" sz="2800" dirty="0" err="1"/>
              <a:t>ce</a:t>
            </a:r>
            <a:r>
              <a:rPr lang="en-US" sz="2800" dirty="0"/>
              <a:t> </a:t>
            </a:r>
            <a:r>
              <a:rPr lang="en-US" sz="2800" dirty="0" err="1"/>
              <a:t>faceți</a:t>
            </a:r>
            <a:r>
              <a:rPr lang="en-US" sz="2800" dirty="0"/>
              <a:t> cu </a:t>
            </a:r>
            <a:r>
              <a:rPr lang="en-US" sz="2800" dirty="0" err="1"/>
              <a:t>tableta</a:t>
            </a: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să</a:t>
            </a:r>
            <a:r>
              <a:rPr lang="en-US" sz="2800" dirty="0"/>
              <a:t> ne </a:t>
            </a:r>
            <a:r>
              <a:rPr lang="en-US" sz="2800" dirty="0" err="1"/>
              <a:t>explicați</a:t>
            </a:r>
            <a:r>
              <a:rPr lang="en-US" sz="2800" dirty="0"/>
              <a:t> de </a:t>
            </a:r>
            <a:r>
              <a:rPr lang="en-US" sz="2800" dirty="0" err="1"/>
              <a:t>ce</a:t>
            </a:r>
            <a:r>
              <a:rPr lang="en-US" sz="2800" dirty="0"/>
              <a:t> ne </a:t>
            </a:r>
            <a:r>
              <a:rPr lang="en-US" sz="2800" dirty="0" err="1"/>
              <a:t>întrebați</a:t>
            </a:r>
            <a:r>
              <a:rPr lang="en-US" sz="2800" dirty="0"/>
              <a:t> </a:t>
            </a:r>
            <a:r>
              <a:rPr lang="en-US" sz="2800" dirty="0" err="1"/>
              <a:t>aspecte</a:t>
            </a:r>
            <a:r>
              <a:rPr lang="en-US" sz="2800" dirty="0"/>
              <a:t> </a:t>
            </a:r>
            <a:r>
              <a:rPr lang="en-US" sz="2800" dirty="0" err="1"/>
              <a:t>personale</a:t>
            </a: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să</a:t>
            </a:r>
            <a:r>
              <a:rPr lang="en-US" sz="2800" dirty="0"/>
              <a:t> ne </a:t>
            </a:r>
            <a:r>
              <a:rPr lang="en-US" sz="2800" dirty="0" err="1"/>
              <a:t>vorbiți</a:t>
            </a:r>
            <a:r>
              <a:rPr lang="en-US" sz="2800" dirty="0"/>
              <a:t> calm, </a:t>
            </a:r>
            <a:r>
              <a:rPr lang="en-US" sz="2800" dirty="0" err="1"/>
              <a:t>frumos</a:t>
            </a:r>
            <a:r>
              <a:rPr lang="en-US" sz="2800" dirty="0"/>
              <a:t> </a:t>
            </a:r>
            <a:r>
              <a:rPr lang="en-US" sz="2800" dirty="0" err="1"/>
              <a:t>și</a:t>
            </a:r>
            <a:r>
              <a:rPr lang="en-US" sz="2800" dirty="0"/>
              <a:t> </a:t>
            </a:r>
            <a:r>
              <a:rPr lang="en-US" sz="2800" dirty="0" err="1"/>
              <a:t>simplu</a:t>
            </a:r>
            <a:r>
              <a:rPr lang="en-US" sz="2800" dirty="0"/>
              <a:t> </a:t>
            </a:r>
            <a:r>
              <a:rPr lang="en-US" sz="2800" dirty="0" err="1"/>
              <a:t>cât</a:t>
            </a:r>
            <a:r>
              <a:rPr lang="en-US" sz="2800" dirty="0"/>
              <a:t> </a:t>
            </a:r>
            <a:r>
              <a:rPr lang="en-US" sz="2800" dirty="0" err="1"/>
              <a:t>să</a:t>
            </a:r>
            <a:r>
              <a:rPr lang="en-US" sz="2800" dirty="0"/>
              <a:t> </a:t>
            </a:r>
            <a:r>
              <a:rPr lang="en-US" sz="2800" dirty="0" err="1"/>
              <a:t>înțelegem</a:t>
            </a:r>
            <a:r>
              <a:rPr lang="en-US" sz="2800" dirty="0"/>
              <a:t> </a:t>
            </a:r>
            <a:r>
              <a:rPr lang="en-US" sz="2800" dirty="0" err="1"/>
              <a:t>și</a:t>
            </a:r>
            <a:r>
              <a:rPr lang="en-US" sz="2800" dirty="0"/>
              <a:t> </a:t>
            </a:r>
            <a:r>
              <a:rPr lang="en-US" sz="2800" dirty="0" err="1"/>
              <a:t>noi</a:t>
            </a: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să</a:t>
            </a:r>
            <a:r>
              <a:rPr lang="en-US" sz="2800" dirty="0"/>
              <a:t> ne </a:t>
            </a:r>
            <a:r>
              <a:rPr lang="en-US" sz="2800" dirty="0" err="1"/>
              <a:t>convingeți</a:t>
            </a:r>
            <a:r>
              <a:rPr lang="en-US" sz="2800" dirty="0"/>
              <a:t> </a:t>
            </a:r>
            <a:r>
              <a:rPr lang="en-US" sz="2800" dirty="0" err="1"/>
              <a:t>să</a:t>
            </a:r>
            <a:r>
              <a:rPr lang="en-US" sz="2800" dirty="0"/>
              <a:t> </a:t>
            </a:r>
            <a:r>
              <a:rPr lang="en-US" sz="2800" dirty="0" err="1"/>
              <a:t>vă</a:t>
            </a:r>
            <a:r>
              <a:rPr lang="en-US" sz="2800" dirty="0"/>
              <a:t> </a:t>
            </a:r>
            <a:r>
              <a:rPr lang="en-US" sz="2800" dirty="0" err="1"/>
              <a:t>povestim</a:t>
            </a:r>
            <a:r>
              <a:rPr lang="en-US" sz="2800" dirty="0"/>
              <a:t> </a:t>
            </a:r>
            <a:r>
              <a:rPr lang="en-US" sz="2800" dirty="0" err="1"/>
              <a:t>despre</a:t>
            </a:r>
            <a:r>
              <a:rPr lang="en-US" sz="2800" dirty="0"/>
              <a:t> </a:t>
            </a:r>
            <a:r>
              <a:rPr lang="en-US" sz="2800" dirty="0" err="1"/>
              <a:t>noi</a:t>
            </a:r>
            <a:r>
              <a:rPr lang="en-US" sz="2800" dirty="0"/>
              <a:t> </a:t>
            </a:r>
            <a:r>
              <a:rPr lang="en-US" sz="2800" dirty="0" err="1"/>
              <a:t>și</a:t>
            </a:r>
            <a:r>
              <a:rPr lang="en-US" sz="2800" dirty="0"/>
              <a:t> </a:t>
            </a:r>
            <a:r>
              <a:rPr lang="en-US" sz="2800" dirty="0" err="1"/>
              <a:t>gospodăria</a:t>
            </a:r>
            <a:r>
              <a:rPr lang="en-US" sz="2800" dirty="0"/>
              <a:t> </a:t>
            </a:r>
            <a:r>
              <a:rPr lang="en-US" sz="2800" dirty="0" err="1"/>
              <a:t>noastră</a:t>
            </a: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să</a:t>
            </a:r>
            <a:r>
              <a:rPr lang="en-US" sz="2800" dirty="0"/>
              <a:t> </a:t>
            </a:r>
            <a:r>
              <a:rPr lang="en-US" sz="2800" dirty="0" err="1"/>
              <a:t>înțelegem</a:t>
            </a:r>
            <a:r>
              <a:rPr lang="en-US" sz="2800" dirty="0"/>
              <a:t> </a:t>
            </a:r>
            <a:r>
              <a:rPr lang="en-US" sz="2800" dirty="0" err="1"/>
              <a:t>împreună</a:t>
            </a:r>
            <a:r>
              <a:rPr lang="en-US" sz="2800" dirty="0"/>
              <a:t> care sunt </a:t>
            </a:r>
            <a:r>
              <a:rPr lang="en-US" sz="2800" dirty="0" err="1"/>
              <a:t>problemele</a:t>
            </a: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să</a:t>
            </a:r>
            <a:r>
              <a:rPr lang="en-US" sz="2800" dirty="0"/>
              <a:t> </a:t>
            </a:r>
            <a:r>
              <a:rPr lang="en-US" sz="2800" dirty="0" err="1"/>
              <a:t>găsim</a:t>
            </a:r>
            <a:r>
              <a:rPr lang="en-US" sz="2800" dirty="0"/>
              <a:t> </a:t>
            </a:r>
            <a:r>
              <a:rPr lang="en-US" sz="2800" dirty="0" err="1"/>
              <a:t>soluții</a:t>
            </a:r>
            <a:endParaRPr lang="en-US" sz="2800" dirty="0"/>
          </a:p>
        </p:txBody>
      </p:sp>
      <p:sp>
        <p:nvSpPr>
          <p:cNvPr id="3" name="Footer Placeholder 2">
            <a:extLst>
              <a:ext uri="{FF2B5EF4-FFF2-40B4-BE49-F238E27FC236}">
                <a16:creationId xmlns:a16="http://schemas.microsoft.com/office/drawing/2014/main" xmlns="" id="{0F030A70-C5EB-8BD7-9ABD-0B6413122C25}"/>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4363884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77</a:t>
            </a:fld>
            <a:endParaRPr lang="en-US" dirty="0"/>
          </a:p>
        </p:txBody>
      </p:sp>
      <p:sp>
        <p:nvSpPr>
          <p:cNvPr id="2" name="TextBox 1">
            <a:extLst>
              <a:ext uri="{FF2B5EF4-FFF2-40B4-BE49-F238E27FC236}">
                <a16:creationId xmlns:a16="http://schemas.microsoft.com/office/drawing/2014/main" xmlns="" id="{83AEEEBC-0103-08C4-53AD-887C30C49295}"/>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08. </a:t>
            </a:r>
            <a:r>
              <a:rPr lang="en-US" sz="3200" b="1" dirty="0" err="1">
                <a:solidFill>
                  <a:schemeClr val="accent1"/>
                </a:solidFill>
                <a:latin typeface="+mj-lt"/>
                <a:ea typeface="+mj-ea"/>
                <a:cs typeface="+mj-cs"/>
              </a:rPr>
              <a:t>Exercitii</a:t>
            </a:r>
            <a:r>
              <a:rPr lang="en-US" sz="3200" b="1" dirty="0">
                <a:solidFill>
                  <a:schemeClr val="accent1"/>
                </a:solidFill>
                <a:latin typeface="+mj-lt"/>
                <a:ea typeface="+mj-ea"/>
                <a:cs typeface="+mj-cs"/>
              </a:rPr>
              <a:t> practice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(4)   </a:t>
            </a:r>
          </a:p>
        </p:txBody>
      </p:sp>
      <p:sp>
        <p:nvSpPr>
          <p:cNvPr id="4" name="TextBox 3">
            <a:extLst>
              <a:ext uri="{FF2B5EF4-FFF2-40B4-BE49-F238E27FC236}">
                <a16:creationId xmlns:a16="http://schemas.microsoft.com/office/drawing/2014/main" xmlns="" id="{A41C3186-8306-1454-13C7-B744FF688F41}"/>
              </a:ext>
            </a:extLst>
          </p:cNvPr>
          <p:cNvSpPr txBox="1"/>
          <p:nvPr/>
        </p:nvSpPr>
        <p:spPr>
          <a:xfrm>
            <a:off x="914400" y="772237"/>
            <a:ext cx="8164629"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Să</a:t>
            </a:r>
            <a:r>
              <a:rPr lang="en-US" sz="3200" b="1" dirty="0">
                <a:solidFill>
                  <a:schemeClr val="accent1"/>
                </a:solidFill>
                <a:latin typeface="+mj-lt"/>
                <a:ea typeface="+mj-ea"/>
                <a:cs typeface="+mj-cs"/>
                <a:sym typeface="Calibri"/>
              </a:rPr>
              <a:t> ne </a:t>
            </a:r>
            <a:r>
              <a:rPr lang="en-US" sz="3200" b="1" dirty="0" err="1">
                <a:solidFill>
                  <a:schemeClr val="accent1"/>
                </a:solidFill>
                <a:latin typeface="+mj-lt"/>
                <a:ea typeface="+mj-ea"/>
                <a:cs typeface="+mj-cs"/>
                <a:sym typeface="Calibri"/>
              </a:rPr>
              <a:t>cunoastem</a:t>
            </a:r>
            <a:r>
              <a:rPr lang="en-US" sz="3200" b="1" dirty="0">
                <a:solidFill>
                  <a:schemeClr val="accent1"/>
                </a:solidFill>
                <a:latin typeface="+mj-lt"/>
                <a:ea typeface="+mj-ea"/>
                <a:cs typeface="+mj-cs"/>
                <a:sym typeface="Calibri"/>
              </a:rPr>
              <a:t>!</a:t>
            </a:r>
          </a:p>
        </p:txBody>
      </p:sp>
      <p:sp>
        <p:nvSpPr>
          <p:cNvPr id="5" name="TextBox 4">
            <a:extLst>
              <a:ext uri="{FF2B5EF4-FFF2-40B4-BE49-F238E27FC236}">
                <a16:creationId xmlns:a16="http://schemas.microsoft.com/office/drawing/2014/main" xmlns="" id="{D347F1A0-96FD-E26B-4686-7334427833AD}"/>
              </a:ext>
            </a:extLst>
          </p:cNvPr>
          <p:cNvSpPr txBox="1"/>
          <p:nvPr/>
        </p:nvSpPr>
        <p:spPr>
          <a:xfrm>
            <a:off x="538400" y="1523863"/>
            <a:ext cx="11097340" cy="3810274"/>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1950"/>
              <a:buNone/>
            </a:pPr>
            <a:r>
              <a:rPr lang="en-US" sz="2800" b="1" dirty="0"/>
              <a:t>De </a:t>
            </a:r>
            <a:r>
              <a:rPr lang="en-US" sz="2800" b="1" dirty="0" err="1"/>
              <a:t>exemplu</a:t>
            </a:r>
            <a:r>
              <a:rPr lang="en-US" sz="2800" b="1" dirty="0"/>
              <a:t>: </a:t>
            </a:r>
            <a:r>
              <a:rPr lang="en-US" sz="2800" dirty="0"/>
              <a:t>Familia Florea, </a:t>
            </a:r>
            <a:r>
              <a:rPr lang="en-US" sz="2800" dirty="0" err="1"/>
              <a:t>noua</a:t>
            </a:r>
            <a:r>
              <a:rPr lang="en-US" sz="2800" dirty="0"/>
              <a:t> </a:t>
            </a:r>
            <a:r>
              <a:rPr lang="en-US" sz="2800" dirty="0" err="1"/>
              <a:t>familie</a:t>
            </a:r>
            <a:r>
              <a:rPr lang="en-US" sz="2800" dirty="0"/>
              <a:t> a </a:t>
            </a:r>
            <a:r>
              <a:rPr lang="en-US" sz="2800" dirty="0" err="1"/>
              <a:t>Alinei</a:t>
            </a:r>
            <a:r>
              <a:rPr lang="en-US" sz="2800" dirty="0"/>
              <a:t> </a:t>
            </a:r>
            <a:r>
              <a:rPr lang="en-US" sz="2800" dirty="0" err="1"/>
              <a:t>si</a:t>
            </a:r>
            <a:r>
              <a:rPr lang="en-US" sz="2800" dirty="0"/>
              <a:t> a </a:t>
            </a:r>
            <a:r>
              <a:rPr lang="en-US" sz="2800" dirty="0" err="1"/>
              <a:t>lui</a:t>
            </a:r>
            <a:r>
              <a:rPr lang="en-US" sz="2800" dirty="0"/>
              <a:t> </a:t>
            </a:r>
            <a:r>
              <a:rPr lang="en-US" sz="2800" dirty="0" err="1"/>
              <a:t>Vasilică</a:t>
            </a:r>
            <a:r>
              <a:rPr lang="en-US" sz="2800" dirty="0"/>
              <a:t>:</a:t>
            </a:r>
          </a:p>
          <a:p>
            <a:pPr marL="342900" lvl="0" indent="-342900" algn="l" rtl="0">
              <a:lnSpc>
                <a:spcPct val="90000"/>
              </a:lnSpc>
              <a:spcBef>
                <a:spcPts val="750"/>
              </a:spcBef>
              <a:spcAft>
                <a:spcPts val="0"/>
              </a:spcAft>
              <a:buClr>
                <a:schemeClr val="dk1"/>
              </a:buClr>
              <a:buSzPts val="1950"/>
              <a:buFont typeface="Noto Sans Symbols"/>
              <a:buChar char="−"/>
            </a:pPr>
            <a:r>
              <a:rPr lang="en-US" sz="2800" dirty="0"/>
              <a:t>Are 3 </a:t>
            </a:r>
            <a:r>
              <a:rPr lang="en-US" sz="2800" dirty="0" err="1"/>
              <a:t>generații</a:t>
            </a:r>
            <a:r>
              <a:rPr lang="en-US" sz="2800" dirty="0"/>
              <a:t>, 7 </a:t>
            </a:r>
            <a:r>
              <a:rPr lang="en-US" sz="2800" dirty="0" err="1"/>
              <a:t>membri</a:t>
            </a:r>
            <a:r>
              <a:rPr lang="en-US" sz="2800" dirty="0"/>
              <a:t>, din care 3 </a:t>
            </a:r>
            <a:r>
              <a:rPr lang="en-US" sz="2800" dirty="0" err="1"/>
              <a:t>copii</a:t>
            </a:r>
            <a:r>
              <a:rPr lang="en-US" sz="2800" dirty="0"/>
              <a:t> (</a:t>
            </a:r>
            <a:r>
              <a:rPr lang="en-US" sz="2800" dirty="0" err="1"/>
              <a:t>între</a:t>
            </a:r>
            <a:r>
              <a:rPr lang="en-US" sz="2800" dirty="0"/>
              <a:t> 3 </a:t>
            </a:r>
            <a:r>
              <a:rPr lang="en-US" sz="2800" dirty="0" err="1"/>
              <a:t>și</a:t>
            </a:r>
            <a:r>
              <a:rPr lang="en-US" sz="2800" dirty="0"/>
              <a:t> 13 ani)</a:t>
            </a:r>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Celor</a:t>
            </a:r>
            <a:r>
              <a:rPr lang="en-US" sz="2800" dirty="0"/>
              <a:t> </a:t>
            </a:r>
            <a:r>
              <a:rPr lang="en-US" sz="2800" dirty="0" err="1"/>
              <a:t>mici</a:t>
            </a:r>
            <a:r>
              <a:rPr lang="en-US" sz="2800" dirty="0"/>
              <a:t> le place la </a:t>
            </a:r>
            <a:r>
              <a:rPr lang="en-US" sz="2800" dirty="0" err="1"/>
              <a:t>grădiniță</a:t>
            </a:r>
            <a:r>
              <a:rPr lang="en-US" sz="2800" dirty="0"/>
              <a:t>/</a:t>
            </a:r>
            <a:r>
              <a:rPr lang="en-US" sz="2800" dirty="0" err="1"/>
              <a:t>școală</a:t>
            </a: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Cel</a:t>
            </a:r>
            <a:r>
              <a:rPr lang="en-US" sz="2800" dirty="0"/>
              <a:t> mare a </a:t>
            </a:r>
            <a:r>
              <a:rPr lang="en-US" sz="2800" dirty="0" err="1"/>
              <a:t>abandonat</a:t>
            </a:r>
            <a:r>
              <a:rPr lang="en-US" sz="2800" dirty="0"/>
              <a:t> </a:t>
            </a:r>
            <a:r>
              <a:rPr lang="en-US" sz="2800" dirty="0" err="1"/>
              <a:t>școala</a:t>
            </a: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Pentru</a:t>
            </a:r>
            <a:r>
              <a:rPr lang="en-US" sz="2800" dirty="0"/>
              <a:t> a </a:t>
            </a:r>
            <a:r>
              <a:rPr lang="en-US" sz="2800" dirty="0" err="1"/>
              <a:t>ști</a:t>
            </a:r>
            <a:r>
              <a:rPr lang="en-US" sz="2800" dirty="0"/>
              <a:t> de </a:t>
            </a:r>
            <a:r>
              <a:rPr lang="en-US" sz="2800" dirty="0" err="1"/>
              <a:t>frică</a:t>
            </a:r>
            <a:r>
              <a:rPr lang="en-US" sz="2800" dirty="0"/>
              <a:t>, </a:t>
            </a:r>
            <a:r>
              <a:rPr lang="en-US" sz="2800" dirty="0" err="1"/>
              <a:t>tătăl</a:t>
            </a:r>
            <a:r>
              <a:rPr lang="en-US" sz="2800" dirty="0"/>
              <a:t> ”</a:t>
            </a:r>
            <a:r>
              <a:rPr lang="en-US" sz="2800" dirty="0" err="1"/>
              <a:t>îi</a:t>
            </a:r>
            <a:r>
              <a:rPr lang="en-US" sz="2800" dirty="0"/>
              <a:t> </a:t>
            </a:r>
            <a:r>
              <a:rPr lang="en-US" sz="2800" dirty="0" err="1"/>
              <a:t>mai</a:t>
            </a:r>
            <a:r>
              <a:rPr lang="en-US" sz="2800" dirty="0"/>
              <a:t> </a:t>
            </a:r>
            <a:r>
              <a:rPr lang="en-US" sz="2800" dirty="0" err="1"/>
              <a:t>ciupește</a:t>
            </a:r>
            <a:r>
              <a:rPr lang="en-US" sz="2800" dirty="0"/>
              <a:t> cu </a:t>
            </a:r>
            <a:r>
              <a:rPr lang="en-US" sz="2800" dirty="0" err="1"/>
              <a:t>cureaua</a:t>
            </a:r>
            <a:r>
              <a:rPr lang="en-US" sz="2800" dirty="0"/>
              <a:t>”</a:t>
            </a:r>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Locuiesc</a:t>
            </a:r>
            <a:r>
              <a:rPr lang="en-US" sz="2800" dirty="0"/>
              <a:t> la </a:t>
            </a:r>
            <a:r>
              <a:rPr lang="en-US" sz="2800" dirty="0" err="1"/>
              <a:t>capătul</a:t>
            </a:r>
            <a:r>
              <a:rPr lang="en-US" sz="2800" dirty="0"/>
              <a:t> </a:t>
            </a:r>
            <a:r>
              <a:rPr lang="en-US" sz="2800" dirty="0" err="1"/>
              <a:t>satului</a:t>
            </a:r>
            <a:r>
              <a:rPr lang="en-US" sz="2800" dirty="0"/>
              <a:t> </a:t>
            </a:r>
            <a:r>
              <a:rPr lang="en-US" sz="2800" dirty="0" err="1"/>
              <a:t>înspre</a:t>
            </a:r>
            <a:r>
              <a:rPr lang="en-US" sz="2800" dirty="0"/>
              <a:t> </a:t>
            </a:r>
            <a:r>
              <a:rPr lang="en-US" sz="2800" dirty="0" err="1"/>
              <a:t>pădure</a:t>
            </a:r>
            <a:r>
              <a:rPr lang="en-US" sz="2800" dirty="0"/>
              <a:t>, </a:t>
            </a:r>
            <a:r>
              <a:rPr lang="en-US" sz="2800" dirty="0" err="1"/>
              <a:t>într</a:t>
            </a:r>
            <a:r>
              <a:rPr lang="en-US" sz="2800" dirty="0"/>
              <a:t>-o </a:t>
            </a:r>
            <a:r>
              <a:rPr lang="en-US" sz="2800" dirty="0" err="1"/>
              <a:t>casă</a:t>
            </a:r>
            <a:r>
              <a:rPr lang="en-US" sz="2800" dirty="0"/>
              <a:t> de </a:t>
            </a:r>
            <a:r>
              <a:rPr lang="en-US" sz="2800" dirty="0" err="1"/>
              <a:t>chirpici</a:t>
            </a:r>
            <a:r>
              <a:rPr lang="en-US" sz="2800" dirty="0"/>
              <a:t>. Nu au </a:t>
            </a:r>
            <a:r>
              <a:rPr lang="en-US" sz="2800" dirty="0" err="1"/>
              <a:t>apă</a:t>
            </a:r>
            <a:r>
              <a:rPr lang="en-US" sz="2800" dirty="0"/>
              <a:t>, </a:t>
            </a:r>
            <a:r>
              <a:rPr lang="en-US" sz="2800" dirty="0" err="1"/>
              <a:t>nici</a:t>
            </a:r>
            <a:r>
              <a:rPr lang="en-US" sz="2800" dirty="0"/>
              <a:t> </a:t>
            </a:r>
            <a:r>
              <a:rPr lang="en-US" sz="2800" dirty="0" err="1"/>
              <a:t>toaletă</a:t>
            </a:r>
            <a:r>
              <a:rPr lang="en-US" sz="2800" dirty="0"/>
              <a:t>, </a:t>
            </a:r>
            <a:r>
              <a:rPr lang="en-US" sz="2800" dirty="0" err="1"/>
              <a:t>își</a:t>
            </a:r>
            <a:r>
              <a:rPr lang="en-US" sz="2800" dirty="0"/>
              <a:t> fac </a:t>
            </a:r>
            <a:r>
              <a:rPr lang="en-US" sz="2800" dirty="0" err="1"/>
              <a:t>nevoile</a:t>
            </a:r>
            <a:r>
              <a:rPr lang="en-US" sz="2800" dirty="0"/>
              <a:t> </a:t>
            </a:r>
            <a:r>
              <a:rPr lang="en-US" sz="2800" dirty="0" err="1"/>
              <a:t>în</a:t>
            </a:r>
            <a:r>
              <a:rPr lang="en-US" sz="2800" dirty="0"/>
              <a:t> </a:t>
            </a:r>
            <a:r>
              <a:rPr lang="en-US" sz="2800" dirty="0" err="1"/>
              <a:t>spatele</a:t>
            </a:r>
            <a:r>
              <a:rPr lang="en-US" sz="2800" dirty="0"/>
              <a:t> </a:t>
            </a:r>
            <a:r>
              <a:rPr lang="en-US" sz="2800" dirty="0" err="1"/>
              <a:t>casei</a:t>
            </a:r>
            <a:endParaRPr lang="en-US" sz="2800" dirty="0"/>
          </a:p>
          <a:p>
            <a:pPr marL="342900" lvl="0" indent="-342900" algn="l" rtl="0">
              <a:lnSpc>
                <a:spcPct val="90000"/>
              </a:lnSpc>
              <a:spcBef>
                <a:spcPts val="750"/>
              </a:spcBef>
              <a:spcAft>
                <a:spcPts val="0"/>
              </a:spcAft>
              <a:buClr>
                <a:schemeClr val="dk1"/>
              </a:buClr>
              <a:buSzPts val="1950"/>
              <a:buFont typeface="Noto Sans Symbols"/>
              <a:buChar char="−"/>
            </a:pPr>
            <a:r>
              <a:rPr lang="en-US" sz="2800" dirty="0" err="1"/>
              <a:t>Trăiesc</a:t>
            </a:r>
            <a:r>
              <a:rPr lang="en-US" sz="2800" dirty="0"/>
              <a:t> din VMG (</a:t>
            </a:r>
            <a:r>
              <a:rPr lang="en-US" sz="2800" dirty="0" err="1"/>
              <a:t>venit</a:t>
            </a:r>
            <a:r>
              <a:rPr lang="en-US" sz="2800" dirty="0"/>
              <a:t> </a:t>
            </a:r>
            <a:r>
              <a:rPr lang="en-US" sz="2800" dirty="0" err="1"/>
              <a:t>mediu</a:t>
            </a:r>
            <a:r>
              <a:rPr lang="en-US" sz="2800" dirty="0"/>
              <a:t> </a:t>
            </a:r>
            <a:r>
              <a:rPr lang="en-US" sz="2800" dirty="0" err="1"/>
              <a:t>garantat</a:t>
            </a:r>
            <a:r>
              <a:rPr lang="en-US" sz="2800" dirty="0"/>
              <a:t>) </a:t>
            </a:r>
            <a:r>
              <a:rPr lang="en-US" sz="2800" dirty="0" err="1"/>
              <a:t>și</a:t>
            </a:r>
            <a:r>
              <a:rPr lang="en-US" sz="2800" dirty="0"/>
              <a:t> din </a:t>
            </a:r>
            <a:r>
              <a:rPr lang="en-US" sz="2800" dirty="0" err="1"/>
              <a:t>alocații</a:t>
            </a:r>
            <a:endParaRPr lang="en-US" sz="2800" dirty="0"/>
          </a:p>
        </p:txBody>
      </p:sp>
      <p:sp>
        <p:nvSpPr>
          <p:cNvPr id="3" name="Footer Placeholder 2">
            <a:extLst>
              <a:ext uri="{FF2B5EF4-FFF2-40B4-BE49-F238E27FC236}">
                <a16:creationId xmlns:a16="http://schemas.microsoft.com/office/drawing/2014/main" xmlns="" id="{B494797A-17BA-9471-AF2D-3C991C2EEFB5}"/>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38162873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a:extLst>
              <a:ext uri="{FF2B5EF4-FFF2-40B4-BE49-F238E27FC236}">
                <a16:creationId xmlns:a16="http://schemas.microsoft.com/office/drawing/2014/main" xmlns="" id="{1665C51B-BD86-BC81-3304-689B375CC010}"/>
              </a:ext>
            </a:extLst>
          </p:cNvPr>
          <p:cNvSpPr>
            <a:spLocks noGrp="1"/>
          </p:cNvSpPr>
          <p:nvPr>
            <p:ph type="ftr" sz="quarter" idx="11"/>
          </p:nvPr>
        </p:nvSpPr>
        <p:spPr/>
        <p:txBody>
          <a:bodyPr/>
          <a:lstStyle/>
          <a:p>
            <a:r>
              <a:rPr lang="en-US"/>
              <a:t>Suport curs utilizare Observatorul Copilului</a:t>
            </a:r>
            <a:endParaRPr lang="en-US" dirty="0"/>
          </a:p>
        </p:txBody>
      </p:sp>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78</a:t>
            </a:fld>
            <a:endParaRPr lang="en-US" dirty="0"/>
          </a:p>
        </p:txBody>
      </p:sp>
      <p:sp>
        <p:nvSpPr>
          <p:cNvPr id="2" name="TextBox 1">
            <a:extLst>
              <a:ext uri="{FF2B5EF4-FFF2-40B4-BE49-F238E27FC236}">
                <a16:creationId xmlns:a16="http://schemas.microsoft.com/office/drawing/2014/main" xmlns="" id="{83AEEEBC-0103-08C4-53AD-887C30C49295}"/>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08. </a:t>
            </a:r>
            <a:r>
              <a:rPr lang="en-US" sz="3200" b="1" dirty="0" err="1">
                <a:solidFill>
                  <a:schemeClr val="accent1"/>
                </a:solidFill>
                <a:latin typeface="+mj-lt"/>
                <a:ea typeface="+mj-ea"/>
                <a:cs typeface="+mj-cs"/>
              </a:rPr>
              <a:t>Exercitii</a:t>
            </a:r>
            <a:r>
              <a:rPr lang="en-US" sz="3200" b="1" dirty="0">
                <a:solidFill>
                  <a:schemeClr val="accent1"/>
                </a:solidFill>
                <a:latin typeface="+mj-lt"/>
                <a:ea typeface="+mj-ea"/>
                <a:cs typeface="+mj-cs"/>
              </a:rPr>
              <a:t> practice </a:t>
            </a:r>
            <a:r>
              <a:rPr lang="en-US" sz="3200" b="1" dirty="0" err="1">
                <a:solidFill>
                  <a:schemeClr val="accent1"/>
                </a:solidFill>
                <a:latin typeface="+mj-lt"/>
                <a:ea typeface="+mj-ea"/>
                <a:cs typeface="+mj-cs"/>
              </a:rPr>
              <a:t>Aplicatia</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mobila</a:t>
            </a:r>
            <a:r>
              <a:rPr lang="en-US" sz="3200" b="1" dirty="0">
                <a:solidFill>
                  <a:schemeClr val="accent1"/>
                </a:solidFill>
                <a:latin typeface="+mj-lt"/>
                <a:ea typeface="+mj-ea"/>
                <a:cs typeface="+mj-cs"/>
              </a:rPr>
              <a:t> (5) </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A41C3186-8306-1454-13C7-B744FF688F41}"/>
              </a:ext>
            </a:extLst>
          </p:cNvPr>
          <p:cNvSpPr txBox="1"/>
          <p:nvPr/>
        </p:nvSpPr>
        <p:spPr>
          <a:xfrm>
            <a:off x="914400" y="772237"/>
            <a:ext cx="8164629" cy="535531"/>
          </a:xfrm>
          <a:prstGeom prst="rect">
            <a:avLst/>
          </a:prstGeom>
          <a:noFill/>
        </p:spPr>
        <p:txBody>
          <a:bodyPr wrap="square">
            <a:spAutoFit/>
          </a:bodyPr>
          <a:lstStyle/>
          <a:p>
            <a:pPr marL="0" marR="0" lvl="0" indent="0" algn="l" rtl="0">
              <a:lnSpc>
                <a:spcPct val="90000"/>
              </a:lnSpc>
              <a:spcBef>
                <a:spcPts val="0"/>
              </a:spcBef>
              <a:spcAft>
                <a:spcPts val="0"/>
              </a:spcAft>
              <a:buClr>
                <a:srgbClr val="0099FF"/>
              </a:buClr>
              <a:buSzPts val="3600"/>
              <a:buFont typeface="Calibri"/>
              <a:buNone/>
            </a:pPr>
            <a:r>
              <a:rPr lang="en-US" sz="3200" b="1" dirty="0" err="1">
                <a:solidFill>
                  <a:schemeClr val="accent1"/>
                </a:solidFill>
                <a:latin typeface="+mj-lt"/>
                <a:ea typeface="+mj-ea"/>
                <a:cs typeface="+mj-cs"/>
                <a:sym typeface="Calibri"/>
              </a:rPr>
              <a:t>Exemplu</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membrii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familiei</a:t>
            </a:r>
            <a:r>
              <a:rPr lang="en-US" sz="3200" b="1" dirty="0">
                <a:solidFill>
                  <a:schemeClr val="accent1"/>
                </a:solidFill>
                <a:latin typeface="+mj-lt"/>
                <a:ea typeface="+mj-ea"/>
                <a:cs typeface="+mj-cs"/>
                <a:sym typeface="Calibri"/>
              </a:rPr>
              <a:t> Florea </a:t>
            </a:r>
          </a:p>
        </p:txBody>
      </p:sp>
      <p:graphicFrame>
        <p:nvGraphicFramePr>
          <p:cNvPr id="3" name="Google Shape;1178;p97">
            <a:extLst>
              <a:ext uri="{FF2B5EF4-FFF2-40B4-BE49-F238E27FC236}">
                <a16:creationId xmlns:a16="http://schemas.microsoft.com/office/drawing/2014/main" xmlns="" id="{ABE2DA7C-D714-2A81-AFEF-72FEB352A9EC}"/>
              </a:ext>
            </a:extLst>
          </p:cNvPr>
          <p:cNvGraphicFramePr/>
          <p:nvPr>
            <p:extLst>
              <p:ext uri="{D42A27DB-BD31-4B8C-83A1-F6EECF244321}">
                <p14:modId xmlns:p14="http://schemas.microsoft.com/office/powerpoint/2010/main" xmlns="" val="3196485634"/>
              </p:ext>
            </p:extLst>
          </p:nvPr>
        </p:nvGraphicFramePr>
        <p:xfrm>
          <a:off x="519764" y="1383117"/>
          <a:ext cx="9490509" cy="4221485"/>
        </p:xfrm>
        <a:graphic>
          <a:graphicData uri="http://schemas.openxmlformats.org/drawingml/2006/table">
            <a:tbl>
              <a:tblPr>
                <a:noFill/>
              </a:tblPr>
              <a:tblGrid>
                <a:gridCol w="339146">
                  <a:extLst>
                    <a:ext uri="{9D8B030D-6E8A-4147-A177-3AD203B41FA5}">
                      <a16:colId xmlns:a16="http://schemas.microsoft.com/office/drawing/2014/main" xmlns="" val="20000"/>
                    </a:ext>
                  </a:extLst>
                </a:gridCol>
                <a:gridCol w="2382355">
                  <a:extLst>
                    <a:ext uri="{9D8B030D-6E8A-4147-A177-3AD203B41FA5}">
                      <a16:colId xmlns:a16="http://schemas.microsoft.com/office/drawing/2014/main" xmlns="" val="20001"/>
                    </a:ext>
                  </a:extLst>
                </a:gridCol>
                <a:gridCol w="2682239">
                  <a:extLst>
                    <a:ext uri="{9D8B030D-6E8A-4147-A177-3AD203B41FA5}">
                      <a16:colId xmlns:a16="http://schemas.microsoft.com/office/drawing/2014/main" xmlns="" val="20002"/>
                    </a:ext>
                  </a:extLst>
                </a:gridCol>
                <a:gridCol w="1504218">
                  <a:extLst>
                    <a:ext uri="{9D8B030D-6E8A-4147-A177-3AD203B41FA5}">
                      <a16:colId xmlns:a16="http://schemas.microsoft.com/office/drawing/2014/main" xmlns="" val="20003"/>
                    </a:ext>
                  </a:extLst>
                </a:gridCol>
                <a:gridCol w="724921">
                  <a:extLst>
                    <a:ext uri="{9D8B030D-6E8A-4147-A177-3AD203B41FA5}">
                      <a16:colId xmlns:a16="http://schemas.microsoft.com/office/drawing/2014/main" xmlns="" val="20004"/>
                    </a:ext>
                  </a:extLst>
                </a:gridCol>
                <a:gridCol w="1857630">
                  <a:extLst>
                    <a:ext uri="{9D8B030D-6E8A-4147-A177-3AD203B41FA5}">
                      <a16:colId xmlns:a16="http://schemas.microsoft.com/office/drawing/2014/main" xmlns="" val="20005"/>
                    </a:ext>
                  </a:extLst>
                </a:gridCol>
              </a:tblGrid>
              <a:tr h="273624">
                <a:tc>
                  <a:txBody>
                    <a:bodyPr/>
                    <a:lstStyle/>
                    <a:p>
                      <a:pPr marL="0" marR="0" lvl="0" indent="0" algn="ctr" rtl="0">
                        <a:spcBef>
                          <a:spcPts val="0"/>
                        </a:spcBef>
                        <a:spcAft>
                          <a:spcPts val="0"/>
                        </a:spcAft>
                        <a:buNone/>
                      </a:pPr>
                      <a:r>
                        <a:rPr lang="en-US" sz="1800" u="none" strike="noStrike" cap="none"/>
                        <a:t>Nr</a:t>
                      </a:r>
                      <a:endParaRPr sz="1800" b="1"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ctr" rtl="0">
                        <a:spcBef>
                          <a:spcPts val="0"/>
                        </a:spcBef>
                        <a:spcAft>
                          <a:spcPts val="0"/>
                        </a:spcAft>
                        <a:buNone/>
                      </a:pPr>
                      <a:r>
                        <a:rPr lang="en-US" sz="1800" u="none" strike="noStrike" cap="none"/>
                        <a:t>Nume </a:t>
                      </a:r>
                      <a:endParaRPr sz="1800" b="1"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ctr" rtl="0">
                        <a:spcBef>
                          <a:spcPts val="0"/>
                        </a:spcBef>
                        <a:spcAft>
                          <a:spcPts val="0"/>
                        </a:spcAft>
                        <a:buNone/>
                      </a:pPr>
                      <a:r>
                        <a:rPr lang="en-US" sz="1800" u="none" strike="noStrike" cap="none"/>
                        <a:t>Cine sunt?</a:t>
                      </a:r>
                      <a:endParaRPr sz="1800" b="1"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ctr" rtl="0">
                        <a:spcBef>
                          <a:spcPts val="0"/>
                        </a:spcBef>
                        <a:spcAft>
                          <a:spcPts val="0"/>
                        </a:spcAft>
                        <a:buNone/>
                      </a:pPr>
                      <a:r>
                        <a:rPr lang="en-US" sz="1800" u="none" strike="noStrike" cap="none"/>
                        <a:t>Data nașterii</a:t>
                      </a:r>
                      <a:endParaRPr sz="1800" b="1"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ctr" rtl="0">
                        <a:spcBef>
                          <a:spcPts val="0"/>
                        </a:spcBef>
                        <a:spcAft>
                          <a:spcPts val="0"/>
                        </a:spcAft>
                        <a:buNone/>
                      </a:pPr>
                      <a:r>
                        <a:rPr lang="en-US" sz="1800" u="none" strike="noStrike" cap="none"/>
                        <a:t>Vârsta</a:t>
                      </a:r>
                      <a:endParaRPr sz="1800" b="1"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ctr" rtl="0">
                        <a:spcBef>
                          <a:spcPts val="0"/>
                        </a:spcBef>
                        <a:spcAft>
                          <a:spcPts val="0"/>
                        </a:spcAft>
                        <a:buNone/>
                      </a:pPr>
                      <a:r>
                        <a:rPr lang="en-US" sz="1800" u="none" strike="noStrike" cap="none"/>
                        <a:t>CNP</a:t>
                      </a:r>
                      <a:endParaRPr sz="1800" b="1" i="0" u="none" strike="noStrike" cap="none">
                        <a:solidFill>
                          <a:srgbClr val="000000"/>
                        </a:solidFill>
                        <a:latin typeface="Calibri"/>
                        <a:ea typeface="Calibri"/>
                        <a:cs typeface="Calibri"/>
                        <a:sym typeface="Calibri"/>
                      </a:endParaRPr>
                    </a:p>
                  </a:txBody>
                  <a:tcPr marL="4025" marR="4025" marT="4025" marB="0" anchor="ctr"/>
                </a:tc>
                <a:extLst>
                  <a:ext uri="{0D108BD9-81ED-4DB2-BD59-A6C34878D82A}">
                    <a16:rowId xmlns:a16="http://schemas.microsoft.com/office/drawing/2014/main" xmlns="" val="10000"/>
                  </a:ext>
                </a:extLst>
              </a:tr>
              <a:tr h="273624">
                <a:tc rowSpan="2">
                  <a:txBody>
                    <a:bodyPr/>
                    <a:lstStyle/>
                    <a:p>
                      <a:pPr marL="0" marR="0" lvl="0" indent="0" algn="ctr" rtl="0">
                        <a:spcBef>
                          <a:spcPts val="0"/>
                        </a:spcBef>
                        <a:spcAft>
                          <a:spcPts val="0"/>
                        </a:spcAft>
                        <a:buNone/>
                      </a:pPr>
                      <a:r>
                        <a:rPr lang="en-US" sz="1800" u="none" strike="noStrike" cap="none"/>
                        <a:t>1</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800" u="none" strike="noStrike" cap="none" dirty="0" err="1"/>
                        <a:t>Florea</a:t>
                      </a:r>
                      <a:r>
                        <a:rPr lang="en-US" sz="1800" u="none" strike="noStrike" cap="none" dirty="0"/>
                        <a:t> </a:t>
                      </a:r>
                      <a:r>
                        <a:rPr lang="en-US" sz="1800" u="none" strike="noStrike" cap="none" dirty="0" err="1"/>
                        <a:t>Maricica</a:t>
                      </a:r>
                      <a:endParaRPr sz="1800" b="0" i="0" u="none" strike="noStrike" cap="none" dirty="0">
                        <a:solidFill>
                          <a:srgbClr val="000000"/>
                        </a:solidFill>
                        <a:latin typeface="Calibri"/>
                        <a:ea typeface="Calibri"/>
                        <a:cs typeface="Calibri"/>
                        <a:sym typeface="Calibri"/>
                      </a:endParaRPr>
                    </a:p>
                  </a:txBody>
                  <a:tcPr marL="4025" marR="4025" marT="4025" marB="0" anchor="ctr"/>
                </a:tc>
                <a:tc rowSpan="2">
                  <a:txBody>
                    <a:bodyPr/>
                    <a:lstStyle/>
                    <a:p>
                      <a:pPr marL="0" marR="0" lvl="0" indent="0" algn="l" rtl="0">
                        <a:spcBef>
                          <a:spcPts val="0"/>
                        </a:spcBef>
                        <a:spcAft>
                          <a:spcPts val="0"/>
                        </a:spcAft>
                        <a:buNone/>
                      </a:pPr>
                      <a:r>
                        <a:rPr lang="en-US" sz="1600" i="1" u="none" strike="noStrike" cap="none"/>
                        <a:t>mama lui Florea Gheorghe și lui Florea Florin</a:t>
                      </a:r>
                      <a:endParaRPr sz="1600" b="0" i="1"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r" rtl="0">
                        <a:spcBef>
                          <a:spcPts val="0"/>
                        </a:spcBef>
                        <a:spcAft>
                          <a:spcPts val="0"/>
                        </a:spcAft>
                        <a:buNone/>
                      </a:pPr>
                      <a:r>
                        <a:rPr lang="en-US" sz="1800" u="none" strike="noStrike" cap="none"/>
                        <a:t>2/5/1944</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ctr" rtl="0">
                        <a:spcBef>
                          <a:spcPts val="0"/>
                        </a:spcBef>
                        <a:spcAft>
                          <a:spcPts val="0"/>
                        </a:spcAft>
                        <a:buNone/>
                      </a:pPr>
                      <a:r>
                        <a:rPr lang="en-US" sz="1800" u="none" strike="noStrike" cap="none"/>
                        <a:t>77</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just" rtl="0">
                        <a:spcBef>
                          <a:spcPts val="0"/>
                        </a:spcBef>
                        <a:spcAft>
                          <a:spcPts val="0"/>
                        </a:spcAft>
                        <a:buNone/>
                      </a:pPr>
                      <a:r>
                        <a:rPr lang="en-US" sz="1800" u="none" strike="noStrike" cap="none"/>
                        <a:t>fără</a:t>
                      </a:r>
                      <a:endParaRPr sz="1800" b="0" i="0" u="none" strike="noStrike" cap="none">
                        <a:solidFill>
                          <a:srgbClr val="000000"/>
                        </a:solidFill>
                        <a:latin typeface="Calibri"/>
                        <a:ea typeface="Calibri"/>
                        <a:cs typeface="Calibri"/>
                        <a:sym typeface="Calibri"/>
                      </a:endParaRPr>
                    </a:p>
                  </a:txBody>
                  <a:tcPr marL="4025" marR="4025" marT="4025" marB="0" anchor="ctr"/>
                </a:tc>
                <a:extLst>
                  <a:ext uri="{0D108BD9-81ED-4DB2-BD59-A6C34878D82A}">
                    <a16:rowId xmlns:a16="http://schemas.microsoft.com/office/drawing/2014/main" xmlns="" val="10001"/>
                  </a:ext>
                </a:extLst>
              </a:tr>
              <a:tr h="380633">
                <a:tc vMerge="1">
                  <a:txBody>
                    <a:bodyPr/>
                    <a:lstStyle/>
                    <a:p>
                      <a:endParaRPr lang="en-US"/>
                    </a:p>
                  </a:txBody>
                  <a:tcPr/>
                </a:tc>
                <a:tc>
                  <a:txBody>
                    <a:bodyPr/>
                    <a:lstStyle/>
                    <a:p>
                      <a:pPr marL="0" marR="0" lvl="0" indent="0" algn="l" rtl="0">
                        <a:spcBef>
                          <a:spcPts val="0"/>
                        </a:spcBef>
                        <a:spcAft>
                          <a:spcPts val="0"/>
                        </a:spcAft>
                        <a:buNone/>
                      </a:pPr>
                      <a:r>
                        <a:rPr lang="en-US" sz="1800" i="1" u="none" strike="noStrike" cap="none"/>
                        <a:t>Bunica </a:t>
                      </a:r>
                      <a:endParaRPr sz="1800" b="0" i="1" u="none" strike="noStrike" cap="none">
                        <a:solidFill>
                          <a:srgbClr val="000000"/>
                        </a:solidFill>
                        <a:latin typeface="Calibri"/>
                        <a:ea typeface="Calibri"/>
                        <a:cs typeface="Calibri"/>
                        <a:sym typeface="Calibri"/>
                      </a:endParaRPr>
                    </a:p>
                  </a:txBody>
                  <a:tcPr marL="4025" marR="4025" marT="4025"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273624">
                <a:tc rowSpan="2">
                  <a:txBody>
                    <a:bodyPr/>
                    <a:lstStyle/>
                    <a:p>
                      <a:pPr marL="0" marR="0" lvl="0" indent="0" algn="ctr" rtl="0">
                        <a:spcBef>
                          <a:spcPts val="0"/>
                        </a:spcBef>
                        <a:spcAft>
                          <a:spcPts val="0"/>
                        </a:spcAft>
                        <a:buNone/>
                      </a:pPr>
                      <a:r>
                        <a:rPr lang="en-US" sz="1800" u="none" strike="noStrike" cap="none"/>
                        <a:t>2</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800" u="none" strike="noStrike" cap="none"/>
                        <a:t>Florea Ghorghe</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l" rtl="0">
                        <a:spcBef>
                          <a:spcPts val="0"/>
                        </a:spcBef>
                        <a:spcAft>
                          <a:spcPts val="0"/>
                        </a:spcAft>
                        <a:buNone/>
                      </a:pPr>
                      <a:r>
                        <a:rPr lang="en-US" sz="1600" i="1" u="none" strike="noStrike" cap="none" dirty="0"/>
                        <a:t>frate </a:t>
                      </a:r>
                      <a:r>
                        <a:rPr lang="en-US" sz="1600" i="1" u="none" strike="noStrike" cap="none" dirty="0" err="1"/>
                        <a:t>Florea</a:t>
                      </a:r>
                      <a:r>
                        <a:rPr lang="en-US" sz="1600" i="1" u="none" strike="noStrike" cap="none" dirty="0"/>
                        <a:t> Florin</a:t>
                      </a:r>
                      <a:endParaRPr sz="1600" b="0" i="1" u="none" strike="noStrike" cap="none" dirty="0">
                        <a:solidFill>
                          <a:srgbClr val="000000"/>
                        </a:solidFill>
                        <a:latin typeface="Calibri"/>
                        <a:ea typeface="Calibri"/>
                        <a:cs typeface="Calibri"/>
                        <a:sym typeface="Calibri"/>
                      </a:endParaRPr>
                    </a:p>
                  </a:txBody>
                  <a:tcPr marL="4025" marR="4025" marT="4025" marB="0" anchor="ctr"/>
                </a:tc>
                <a:tc rowSpan="2">
                  <a:txBody>
                    <a:bodyPr/>
                    <a:lstStyle/>
                    <a:p>
                      <a:pPr marL="0" marR="0" lvl="0" indent="0" algn="r" rtl="0">
                        <a:spcBef>
                          <a:spcPts val="0"/>
                        </a:spcBef>
                        <a:spcAft>
                          <a:spcPts val="0"/>
                        </a:spcAft>
                        <a:buNone/>
                      </a:pPr>
                      <a:r>
                        <a:rPr lang="en-US" sz="1800" u="none" strike="noStrike" cap="none"/>
                        <a:t>12/3/1976</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ctr" rtl="0">
                        <a:spcBef>
                          <a:spcPts val="0"/>
                        </a:spcBef>
                        <a:spcAft>
                          <a:spcPts val="0"/>
                        </a:spcAft>
                        <a:buNone/>
                      </a:pPr>
                      <a:r>
                        <a:rPr lang="en-US" sz="1800" u="none" strike="noStrike" cap="none"/>
                        <a:t>45</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just" rtl="0">
                        <a:spcBef>
                          <a:spcPts val="0"/>
                        </a:spcBef>
                        <a:spcAft>
                          <a:spcPts val="0"/>
                        </a:spcAft>
                        <a:buNone/>
                      </a:pPr>
                      <a:r>
                        <a:rPr lang="en-US" sz="1800" u="none" strike="noStrike" cap="none"/>
                        <a:t>1760312018341</a:t>
                      </a:r>
                      <a:endParaRPr sz="1800" b="0" i="0" u="none" strike="noStrike" cap="none">
                        <a:solidFill>
                          <a:srgbClr val="222222"/>
                        </a:solidFill>
                        <a:latin typeface="Calibri"/>
                        <a:ea typeface="Calibri"/>
                        <a:cs typeface="Calibri"/>
                        <a:sym typeface="Calibri"/>
                      </a:endParaRPr>
                    </a:p>
                  </a:txBody>
                  <a:tcPr marL="4025" marR="4025" marT="4025" marB="0" anchor="ctr"/>
                </a:tc>
                <a:extLst>
                  <a:ext uri="{0D108BD9-81ED-4DB2-BD59-A6C34878D82A}">
                    <a16:rowId xmlns:a16="http://schemas.microsoft.com/office/drawing/2014/main" xmlns="" val="10003"/>
                  </a:ext>
                </a:extLst>
              </a:tr>
              <a:tr h="273624">
                <a:tc vMerge="1">
                  <a:txBody>
                    <a:bodyPr/>
                    <a:lstStyle/>
                    <a:p>
                      <a:endParaRPr lang="en-US"/>
                    </a:p>
                  </a:txBody>
                  <a:tcPr/>
                </a:tc>
                <a:tc>
                  <a:txBody>
                    <a:bodyPr/>
                    <a:lstStyle/>
                    <a:p>
                      <a:pPr marL="0" marR="0" lvl="0" indent="0" algn="l" rtl="0">
                        <a:spcBef>
                          <a:spcPts val="0"/>
                        </a:spcBef>
                        <a:spcAft>
                          <a:spcPts val="0"/>
                        </a:spcAft>
                        <a:buNone/>
                      </a:pPr>
                      <a:r>
                        <a:rPr lang="en-US" sz="1800" i="1" u="none" strike="noStrike" cap="none" dirty="0" err="1"/>
                        <a:t>Unchiul</a:t>
                      </a:r>
                      <a:endParaRPr sz="1800" b="0" i="1" u="none" strike="noStrike" cap="none" dirty="0">
                        <a:solidFill>
                          <a:srgbClr val="000000"/>
                        </a:solidFill>
                        <a:latin typeface="Calibri"/>
                        <a:ea typeface="Calibri"/>
                        <a:cs typeface="Calibri"/>
                        <a:sym typeface="Calibri"/>
                      </a:endParaRPr>
                    </a:p>
                  </a:txBody>
                  <a:tcPr marL="4025" marR="4025" marT="4025"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4"/>
                  </a:ext>
                </a:extLst>
              </a:tr>
              <a:tr h="273624">
                <a:tc rowSpan="2">
                  <a:txBody>
                    <a:bodyPr/>
                    <a:lstStyle/>
                    <a:p>
                      <a:pPr marL="0" marR="0" lvl="0" indent="0" algn="ctr" rtl="0">
                        <a:spcBef>
                          <a:spcPts val="0"/>
                        </a:spcBef>
                        <a:spcAft>
                          <a:spcPts val="0"/>
                        </a:spcAft>
                        <a:buNone/>
                      </a:pPr>
                      <a:r>
                        <a:rPr lang="en-US" sz="1800" u="none" strike="noStrike" cap="none"/>
                        <a:t>3</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800" u="none" strike="noStrike" cap="none"/>
                        <a:t>Florea Florin</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l" rtl="0">
                        <a:spcBef>
                          <a:spcPts val="0"/>
                        </a:spcBef>
                        <a:spcAft>
                          <a:spcPts val="0"/>
                        </a:spcAft>
                        <a:buNone/>
                      </a:pPr>
                      <a:r>
                        <a:rPr lang="en-US" sz="1600" i="1" u="none" strike="noStrike" cap="none" dirty="0" err="1"/>
                        <a:t>tatăl</a:t>
                      </a:r>
                      <a:r>
                        <a:rPr lang="en-US" sz="1600" i="1" u="none" strike="noStrike" cap="none" dirty="0"/>
                        <a:t> </a:t>
                      </a:r>
                      <a:r>
                        <a:rPr lang="en-US" sz="1600" i="1" u="none" strike="noStrike" cap="none" dirty="0" err="1"/>
                        <a:t>copiilor</a:t>
                      </a:r>
                      <a:endParaRPr sz="1600" b="0" i="1" u="none" strike="noStrike" cap="none" dirty="0">
                        <a:solidFill>
                          <a:srgbClr val="000000"/>
                        </a:solidFill>
                        <a:latin typeface="Calibri"/>
                        <a:ea typeface="Calibri"/>
                        <a:cs typeface="Calibri"/>
                        <a:sym typeface="Calibri"/>
                      </a:endParaRPr>
                    </a:p>
                  </a:txBody>
                  <a:tcPr marL="4025" marR="4025" marT="4025" marB="0" anchor="ctr"/>
                </a:tc>
                <a:tc rowSpan="2">
                  <a:txBody>
                    <a:bodyPr/>
                    <a:lstStyle/>
                    <a:p>
                      <a:pPr marL="0" marR="0" lvl="0" indent="0" algn="r" rtl="0">
                        <a:spcBef>
                          <a:spcPts val="0"/>
                        </a:spcBef>
                        <a:spcAft>
                          <a:spcPts val="0"/>
                        </a:spcAft>
                        <a:buNone/>
                      </a:pPr>
                      <a:r>
                        <a:rPr lang="en-US" sz="1800" u="none" strike="noStrike" cap="none" dirty="0"/>
                        <a:t>1/3/1990</a:t>
                      </a:r>
                      <a:endParaRPr sz="1800" b="0" i="0" u="none" strike="noStrike" cap="none" dirty="0">
                        <a:solidFill>
                          <a:srgbClr val="000000"/>
                        </a:solidFill>
                        <a:latin typeface="Calibri"/>
                        <a:ea typeface="Calibri"/>
                        <a:cs typeface="Calibri"/>
                        <a:sym typeface="Calibri"/>
                      </a:endParaRPr>
                    </a:p>
                  </a:txBody>
                  <a:tcPr marL="4025" marR="4025" marT="4025" marB="0" anchor="ctr"/>
                </a:tc>
                <a:tc rowSpan="2">
                  <a:txBody>
                    <a:bodyPr/>
                    <a:lstStyle/>
                    <a:p>
                      <a:pPr marL="0" marR="0" lvl="0" indent="0" algn="ctr" rtl="0">
                        <a:spcBef>
                          <a:spcPts val="0"/>
                        </a:spcBef>
                        <a:spcAft>
                          <a:spcPts val="0"/>
                        </a:spcAft>
                        <a:buNone/>
                      </a:pPr>
                      <a:r>
                        <a:rPr lang="en-US" sz="1800" u="none" strike="noStrike" cap="none"/>
                        <a:t>31</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just" rtl="0">
                        <a:spcBef>
                          <a:spcPts val="0"/>
                        </a:spcBef>
                        <a:spcAft>
                          <a:spcPts val="0"/>
                        </a:spcAft>
                        <a:buNone/>
                      </a:pPr>
                      <a:r>
                        <a:rPr lang="en-US" sz="1800" u="none" strike="noStrike" cap="none"/>
                        <a:t>1900301015271</a:t>
                      </a:r>
                      <a:endParaRPr sz="1800" b="0" i="0" u="none" strike="noStrike" cap="none">
                        <a:solidFill>
                          <a:srgbClr val="222222"/>
                        </a:solidFill>
                        <a:latin typeface="Calibri"/>
                        <a:ea typeface="Calibri"/>
                        <a:cs typeface="Calibri"/>
                        <a:sym typeface="Calibri"/>
                      </a:endParaRPr>
                    </a:p>
                  </a:txBody>
                  <a:tcPr marL="4025" marR="4025" marT="4025" marB="0" anchor="ctr"/>
                </a:tc>
                <a:extLst>
                  <a:ext uri="{0D108BD9-81ED-4DB2-BD59-A6C34878D82A}">
                    <a16:rowId xmlns:a16="http://schemas.microsoft.com/office/drawing/2014/main" xmlns="" val="10005"/>
                  </a:ext>
                </a:extLst>
              </a:tr>
              <a:tr h="844042">
                <a:tc vMerge="1">
                  <a:txBody>
                    <a:bodyPr/>
                    <a:lstStyle/>
                    <a:p>
                      <a:endParaRPr lang="en-US"/>
                    </a:p>
                  </a:txBody>
                  <a:tcPr/>
                </a:tc>
                <a:tc>
                  <a:txBody>
                    <a:bodyPr/>
                    <a:lstStyle/>
                    <a:p>
                      <a:pPr marL="0" marR="0" lvl="0" indent="0" algn="l" rtl="0">
                        <a:spcBef>
                          <a:spcPts val="0"/>
                        </a:spcBef>
                        <a:spcAft>
                          <a:spcPts val="0"/>
                        </a:spcAft>
                        <a:buNone/>
                      </a:pPr>
                      <a:r>
                        <a:rPr lang="en-US" sz="1800" i="1" u="none" strike="noStrike" cap="none"/>
                        <a:t>Tatăl Anei și al Mariei</a:t>
                      </a:r>
                      <a:endParaRPr sz="1800" b="0" i="1" u="none" strike="noStrike" cap="none">
                        <a:solidFill>
                          <a:srgbClr val="000000"/>
                        </a:solidFill>
                        <a:latin typeface="Calibri"/>
                        <a:ea typeface="Calibri"/>
                        <a:cs typeface="Calibri"/>
                        <a:sym typeface="Calibri"/>
                      </a:endParaRPr>
                    </a:p>
                  </a:txBody>
                  <a:tcPr marL="4025" marR="4025" marT="4025"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6"/>
                  </a:ext>
                </a:extLst>
              </a:tr>
              <a:tr h="483365">
                <a:tc>
                  <a:txBody>
                    <a:bodyPr/>
                    <a:lstStyle/>
                    <a:p>
                      <a:pPr marL="0" marR="0" lvl="0" indent="0" algn="ctr" rtl="0">
                        <a:spcBef>
                          <a:spcPts val="0"/>
                        </a:spcBef>
                        <a:spcAft>
                          <a:spcPts val="0"/>
                        </a:spcAft>
                        <a:buNone/>
                      </a:pPr>
                      <a:r>
                        <a:rPr lang="en-US" sz="1800" u="none" strike="noStrike" cap="none"/>
                        <a:t>4</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800" u="none" strike="noStrike" cap="none"/>
                        <a:t>Florea Ana</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600" i="1" u="none" strike="noStrike" cap="none" dirty="0" err="1"/>
                        <a:t>Fiica</a:t>
                      </a:r>
                      <a:r>
                        <a:rPr lang="en-US" sz="1600" i="1" u="none" strike="noStrike" cap="none" dirty="0"/>
                        <a:t> </a:t>
                      </a:r>
                      <a:r>
                        <a:rPr lang="en-US" sz="1600" i="1" u="none" strike="noStrike" cap="none" dirty="0" err="1"/>
                        <a:t>lui</a:t>
                      </a:r>
                      <a:r>
                        <a:rPr lang="en-US" sz="1600" i="1" u="none" strike="noStrike" cap="none" dirty="0"/>
                        <a:t> </a:t>
                      </a:r>
                      <a:r>
                        <a:rPr lang="en-US" sz="1600" i="1" u="none" strike="noStrike" cap="none" dirty="0" err="1"/>
                        <a:t>Florea</a:t>
                      </a:r>
                      <a:r>
                        <a:rPr lang="en-US" sz="1600" i="1" u="none" strike="noStrike" cap="none" dirty="0"/>
                        <a:t> Florin </a:t>
                      </a:r>
                      <a:r>
                        <a:rPr lang="en-US" sz="1600" i="1" u="none" strike="noStrike" cap="none" dirty="0" err="1"/>
                        <a:t>dintr</a:t>
                      </a:r>
                      <a:r>
                        <a:rPr lang="en-US" sz="1600" i="1" u="none" strike="noStrike" cap="none" dirty="0"/>
                        <a:t>-o </a:t>
                      </a:r>
                      <a:r>
                        <a:rPr lang="en-US" sz="1600" i="1" u="none" strike="noStrike" cap="none" dirty="0" err="1"/>
                        <a:t>relație</a:t>
                      </a:r>
                      <a:r>
                        <a:rPr lang="en-US" sz="1600" i="1" u="none" strike="noStrike" cap="none" dirty="0"/>
                        <a:t> </a:t>
                      </a:r>
                      <a:r>
                        <a:rPr lang="en-US" sz="1600" i="1" u="none" strike="noStrike" cap="none" dirty="0" err="1"/>
                        <a:t>anterioară</a:t>
                      </a:r>
                      <a:endParaRPr sz="1600" b="0" i="1" u="none" strike="noStrike" cap="none" dirty="0">
                        <a:solidFill>
                          <a:srgbClr val="000000"/>
                        </a:solidFill>
                        <a:latin typeface="Calibri"/>
                        <a:ea typeface="Calibri"/>
                        <a:cs typeface="Calibri"/>
                        <a:sym typeface="Calibri"/>
                      </a:endParaRPr>
                    </a:p>
                  </a:txBody>
                  <a:tcPr marL="4025" marR="4025" marT="4025" marB="0" anchor="ctr"/>
                </a:tc>
                <a:tc>
                  <a:txBody>
                    <a:bodyPr/>
                    <a:lstStyle/>
                    <a:p>
                      <a:pPr marL="0" marR="0" lvl="0" indent="0" algn="r" rtl="0">
                        <a:spcBef>
                          <a:spcPts val="0"/>
                        </a:spcBef>
                        <a:spcAft>
                          <a:spcPts val="0"/>
                        </a:spcAft>
                        <a:buNone/>
                      </a:pPr>
                      <a:r>
                        <a:rPr lang="en-US" sz="1800" u="none" strike="noStrike" cap="none"/>
                        <a:t>20/4/2008 </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ctr" rtl="0">
                        <a:spcBef>
                          <a:spcPts val="0"/>
                        </a:spcBef>
                        <a:spcAft>
                          <a:spcPts val="0"/>
                        </a:spcAft>
                        <a:buNone/>
                      </a:pPr>
                      <a:r>
                        <a:rPr lang="en-US" sz="1800" u="none" strike="noStrike" cap="none"/>
                        <a:t> 13</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just" rtl="0">
                        <a:spcBef>
                          <a:spcPts val="0"/>
                        </a:spcBef>
                        <a:spcAft>
                          <a:spcPts val="0"/>
                        </a:spcAft>
                        <a:buNone/>
                      </a:pPr>
                      <a:r>
                        <a:rPr lang="en-US" sz="1800" u="none" strike="noStrike" cap="none"/>
                        <a:t> 6080420019866</a:t>
                      </a:r>
                      <a:endParaRPr sz="1800" b="0" i="0" u="none" strike="noStrike" cap="none">
                        <a:solidFill>
                          <a:srgbClr val="222222"/>
                        </a:solidFill>
                        <a:latin typeface="Calibri"/>
                        <a:ea typeface="Calibri"/>
                        <a:cs typeface="Calibri"/>
                        <a:sym typeface="Calibri"/>
                      </a:endParaRPr>
                    </a:p>
                  </a:txBody>
                  <a:tcPr marL="4025" marR="4025" marT="4025" marB="0" anchor="ctr"/>
                </a:tc>
                <a:extLst>
                  <a:ext uri="{0D108BD9-81ED-4DB2-BD59-A6C34878D82A}">
                    <a16:rowId xmlns:a16="http://schemas.microsoft.com/office/drawing/2014/main" xmlns="" val="10007"/>
                  </a:ext>
                </a:extLst>
              </a:tr>
              <a:tr h="273624">
                <a:tc>
                  <a:txBody>
                    <a:bodyPr/>
                    <a:lstStyle/>
                    <a:p>
                      <a:pPr marL="0" marR="0" lvl="0" indent="0" algn="ctr" rtl="0">
                        <a:spcBef>
                          <a:spcPts val="0"/>
                        </a:spcBef>
                        <a:spcAft>
                          <a:spcPts val="0"/>
                        </a:spcAft>
                        <a:buNone/>
                      </a:pPr>
                      <a:r>
                        <a:rPr lang="en-US" sz="1800" u="none" strike="noStrike" cap="none"/>
                        <a:t>5</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800" u="none" strike="noStrike" cap="none"/>
                        <a:t>Anton Alina</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600" i="1" u="none" strike="noStrike" cap="none"/>
                        <a:t>mama copiilor</a:t>
                      </a:r>
                      <a:endParaRPr sz="1600" b="0" i="1"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r" rtl="0">
                        <a:spcBef>
                          <a:spcPts val="0"/>
                        </a:spcBef>
                        <a:spcAft>
                          <a:spcPts val="0"/>
                        </a:spcAft>
                        <a:buNone/>
                      </a:pPr>
                      <a:r>
                        <a:rPr lang="en-US" sz="1800" u="none" strike="noStrike" cap="none"/>
                        <a:t>24/08/2000</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ctr" rtl="0">
                        <a:spcBef>
                          <a:spcPts val="0"/>
                        </a:spcBef>
                        <a:spcAft>
                          <a:spcPts val="0"/>
                        </a:spcAft>
                        <a:buNone/>
                      </a:pPr>
                      <a:r>
                        <a:rPr lang="en-US" sz="1800" u="none" strike="noStrike" cap="none"/>
                        <a:t>21</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just" rtl="0">
                        <a:spcBef>
                          <a:spcPts val="0"/>
                        </a:spcBef>
                        <a:spcAft>
                          <a:spcPts val="0"/>
                        </a:spcAft>
                        <a:buNone/>
                      </a:pPr>
                      <a:r>
                        <a:rPr lang="en-US" sz="1800" u="none" strike="noStrike" cap="none"/>
                        <a:t>6000824019719</a:t>
                      </a:r>
                      <a:endParaRPr sz="1800" b="0" i="0" u="none" strike="noStrike" cap="none">
                        <a:solidFill>
                          <a:srgbClr val="222222"/>
                        </a:solidFill>
                        <a:latin typeface="Calibri"/>
                        <a:ea typeface="Calibri"/>
                        <a:cs typeface="Calibri"/>
                        <a:sym typeface="Calibri"/>
                      </a:endParaRPr>
                    </a:p>
                  </a:txBody>
                  <a:tcPr marL="4025" marR="4025" marT="4025" marB="0" anchor="ctr"/>
                </a:tc>
                <a:extLst>
                  <a:ext uri="{0D108BD9-81ED-4DB2-BD59-A6C34878D82A}">
                    <a16:rowId xmlns:a16="http://schemas.microsoft.com/office/drawing/2014/main" xmlns="" val="10008"/>
                  </a:ext>
                </a:extLst>
              </a:tr>
              <a:tr h="273624">
                <a:tc rowSpan="2">
                  <a:txBody>
                    <a:bodyPr/>
                    <a:lstStyle/>
                    <a:p>
                      <a:pPr marL="0" marR="0" lvl="0" indent="0" algn="ctr" rtl="0">
                        <a:spcBef>
                          <a:spcPts val="0"/>
                        </a:spcBef>
                        <a:spcAft>
                          <a:spcPts val="0"/>
                        </a:spcAft>
                        <a:buNone/>
                      </a:pPr>
                      <a:r>
                        <a:rPr lang="en-US" sz="1800" u="none" strike="noStrike" cap="none"/>
                        <a:t>6</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800" u="none" strike="noStrike" cap="none"/>
                        <a:t>Anton Vasile</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l" rtl="0">
                        <a:spcBef>
                          <a:spcPts val="0"/>
                        </a:spcBef>
                        <a:spcAft>
                          <a:spcPts val="0"/>
                        </a:spcAft>
                        <a:buNone/>
                      </a:pPr>
                      <a:r>
                        <a:rPr lang="en-US" sz="1600" i="1" u="none" strike="noStrike" cap="none"/>
                        <a:t>copil 1 - tata necunoscut</a:t>
                      </a:r>
                      <a:endParaRPr sz="1600" b="0" i="1"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r" rtl="0">
                        <a:spcBef>
                          <a:spcPts val="0"/>
                        </a:spcBef>
                        <a:spcAft>
                          <a:spcPts val="0"/>
                        </a:spcAft>
                        <a:buNone/>
                      </a:pPr>
                      <a:r>
                        <a:rPr lang="en-US" sz="1800" u="none" strike="noStrike" cap="none"/>
                        <a:t>3/9/2016</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ctr" rtl="0">
                        <a:spcBef>
                          <a:spcPts val="0"/>
                        </a:spcBef>
                        <a:spcAft>
                          <a:spcPts val="0"/>
                        </a:spcAft>
                        <a:buNone/>
                      </a:pPr>
                      <a:r>
                        <a:rPr lang="en-US" sz="1800" u="none" strike="noStrike" cap="none"/>
                        <a:t>5</a:t>
                      </a:r>
                      <a:endParaRPr sz="1800" b="0" i="0" u="none" strike="noStrike" cap="none">
                        <a:solidFill>
                          <a:srgbClr val="000000"/>
                        </a:solidFill>
                        <a:latin typeface="Calibri"/>
                        <a:ea typeface="Calibri"/>
                        <a:cs typeface="Calibri"/>
                        <a:sym typeface="Calibri"/>
                      </a:endParaRPr>
                    </a:p>
                  </a:txBody>
                  <a:tcPr marL="4025" marR="4025" marT="4025" marB="0" anchor="ctr"/>
                </a:tc>
                <a:tc rowSpan="2">
                  <a:txBody>
                    <a:bodyPr/>
                    <a:lstStyle/>
                    <a:p>
                      <a:pPr marL="0" marR="0" lvl="0" indent="0" algn="just" rtl="0">
                        <a:spcBef>
                          <a:spcPts val="0"/>
                        </a:spcBef>
                        <a:spcAft>
                          <a:spcPts val="0"/>
                        </a:spcAft>
                        <a:buNone/>
                      </a:pPr>
                      <a:r>
                        <a:rPr lang="en-US" sz="1800" u="none" strike="noStrike" cap="none"/>
                        <a:t>5160903016100</a:t>
                      </a:r>
                      <a:endParaRPr sz="1800" b="0" i="0" u="none" strike="noStrike" cap="none">
                        <a:solidFill>
                          <a:srgbClr val="222222"/>
                        </a:solidFill>
                        <a:latin typeface="Calibri"/>
                        <a:ea typeface="Calibri"/>
                        <a:cs typeface="Calibri"/>
                        <a:sym typeface="Calibri"/>
                      </a:endParaRPr>
                    </a:p>
                  </a:txBody>
                  <a:tcPr marL="4025" marR="4025" marT="4025" marB="0" anchor="ctr"/>
                </a:tc>
                <a:extLst>
                  <a:ext uri="{0D108BD9-81ED-4DB2-BD59-A6C34878D82A}">
                    <a16:rowId xmlns:a16="http://schemas.microsoft.com/office/drawing/2014/main" xmlns="" val="10009"/>
                  </a:ext>
                </a:extLst>
              </a:tr>
              <a:tr h="273624">
                <a:tc vMerge="1">
                  <a:txBody>
                    <a:bodyPr/>
                    <a:lstStyle/>
                    <a:p>
                      <a:endParaRPr lang="en-US"/>
                    </a:p>
                  </a:txBody>
                  <a:tcPr/>
                </a:tc>
                <a:tc>
                  <a:txBody>
                    <a:bodyPr/>
                    <a:lstStyle/>
                    <a:p>
                      <a:pPr marL="0" marR="0" lvl="0" indent="0" algn="l" rtl="0">
                        <a:spcBef>
                          <a:spcPts val="0"/>
                        </a:spcBef>
                        <a:spcAft>
                          <a:spcPts val="0"/>
                        </a:spcAft>
                        <a:buNone/>
                      </a:pPr>
                      <a:r>
                        <a:rPr lang="en-US" sz="1800" i="1" u="none" strike="noStrike" cap="none"/>
                        <a:t>Fiul Alinei Anton</a:t>
                      </a:r>
                      <a:endParaRPr sz="1800" b="0" i="1" u="none" strike="noStrike" cap="none">
                        <a:solidFill>
                          <a:srgbClr val="000000"/>
                        </a:solidFill>
                        <a:latin typeface="Calibri"/>
                        <a:ea typeface="Calibri"/>
                        <a:cs typeface="Calibri"/>
                        <a:sym typeface="Calibri"/>
                      </a:endParaRPr>
                    </a:p>
                  </a:txBody>
                  <a:tcPr marL="4025" marR="4025" marT="4025"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0"/>
                  </a:ext>
                </a:extLst>
              </a:tr>
              <a:tr h="273624">
                <a:tc>
                  <a:txBody>
                    <a:bodyPr/>
                    <a:lstStyle/>
                    <a:p>
                      <a:pPr marL="0" marR="0" lvl="0" indent="0" algn="ctr" rtl="0">
                        <a:spcBef>
                          <a:spcPts val="0"/>
                        </a:spcBef>
                        <a:spcAft>
                          <a:spcPts val="0"/>
                        </a:spcAft>
                        <a:buNone/>
                      </a:pPr>
                      <a:r>
                        <a:rPr lang="en-US" sz="1800" u="none" strike="noStrike" cap="none"/>
                        <a:t>7</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800" u="none" strike="noStrike" cap="none"/>
                        <a:t>Florea Maria</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l" rtl="0">
                        <a:spcBef>
                          <a:spcPts val="0"/>
                        </a:spcBef>
                        <a:spcAft>
                          <a:spcPts val="0"/>
                        </a:spcAft>
                        <a:buNone/>
                      </a:pPr>
                      <a:r>
                        <a:rPr lang="en-US" sz="1600" i="1" u="none" strike="noStrike" cap="none"/>
                        <a:t>copil 2</a:t>
                      </a:r>
                      <a:endParaRPr sz="1600" b="0" i="1"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r" rtl="0">
                        <a:spcBef>
                          <a:spcPts val="0"/>
                        </a:spcBef>
                        <a:spcAft>
                          <a:spcPts val="0"/>
                        </a:spcAft>
                        <a:buNone/>
                      </a:pPr>
                      <a:r>
                        <a:rPr lang="en-US" sz="1800" u="none" strike="noStrike" cap="none"/>
                        <a:t>29/02/2018</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ctr" rtl="0">
                        <a:spcBef>
                          <a:spcPts val="0"/>
                        </a:spcBef>
                        <a:spcAft>
                          <a:spcPts val="0"/>
                        </a:spcAft>
                        <a:buNone/>
                      </a:pPr>
                      <a:r>
                        <a:rPr lang="en-US" sz="1800" u="none" strike="noStrike" cap="none"/>
                        <a:t>3</a:t>
                      </a:r>
                      <a:endParaRPr sz="1800" b="0" i="0" u="none" strike="noStrike" cap="none">
                        <a:solidFill>
                          <a:srgbClr val="000000"/>
                        </a:solidFill>
                        <a:latin typeface="Calibri"/>
                        <a:ea typeface="Calibri"/>
                        <a:cs typeface="Calibri"/>
                        <a:sym typeface="Calibri"/>
                      </a:endParaRPr>
                    </a:p>
                  </a:txBody>
                  <a:tcPr marL="4025" marR="4025" marT="4025" marB="0" anchor="ctr"/>
                </a:tc>
                <a:tc>
                  <a:txBody>
                    <a:bodyPr/>
                    <a:lstStyle/>
                    <a:p>
                      <a:pPr marL="0" marR="0" lvl="0" indent="0" algn="just" rtl="0">
                        <a:spcBef>
                          <a:spcPts val="0"/>
                        </a:spcBef>
                        <a:spcAft>
                          <a:spcPts val="0"/>
                        </a:spcAft>
                        <a:buNone/>
                      </a:pPr>
                      <a:r>
                        <a:rPr lang="en-US" sz="1800" u="none" strike="noStrike" cap="none" dirty="0"/>
                        <a:t>6180229019130</a:t>
                      </a:r>
                      <a:endParaRPr sz="1800" b="0" i="0" u="none" strike="noStrike" cap="none" dirty="0">
                        <a:solidFill>
                          <a:srgbClr val="222222"/>
                        </a:solidFill>
                        <a:latin typeface="Calibri"/>
                        <a:ea typeface="Calibri"/>
                        <a:cs typeface="Calibri"/>
                        <a:sym typeface="Calibri"/>
                      </a:endParaRPr>
                    </a:p>
                  </a:txBody>
                  <a:tcPr marL="4025" marR="4025" marT="4025"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xmlns="" val="36357024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761A98A-B76E-108F-9103-2F89F151F225}"/>
              </a:ext>
            </a:extLst>
          </p:cNvPr>
          <p:cNvSpPr>
            <a:spLocks noGrp="1"/>
          </p:cNvSpPr>
          <p:nvPr>
            <p:ph type="title"/>
          </p:nvPr>
        </p:nvSpPr>
        <p:spPr>
          <a:xfrm>
            <a:off x="5034328" y="3874355"/>
            <a:ext cx="6852872" cy="3323987"/>
          </a:xfrm>
        </p:spPr>
        <p:txBody>
          <a:bodyPr/>
          <a:lstStyle/>
          <a:p>
            <a:r>
              <a:rPr kumimoji="0" lang="ro-RO" sz="4800" b="1" i="0" u="none" strike="noStrike" kern="1200" cap="none" spc="0" normalizeH="0" baseline="0" noProof="0" dirty="0">
                <a:ln>
                  <a:noFill/>
                </a:ln>
                <a:solidFill>
                  <a:srgbClr val="000000"/>
                </a:solidFill>
                <a:effectLst/>
                <a:uLnTx/>
                <a:uFillTx/>
                <a:latin typeface="+mn-lt"/>
                <a:ea typeface="+mn-ea"/>
                <a:cs typeface="+mn-cs"/>
              </a:rPr>
              <a:t>Prezentarea platformei web </a:t>
            </a:r>
            <a:r>
              <a:rPr kumimoji="0" lang="en-US" sz="4800" b="1" i="0" u="none" strike="noStrike" kern="1200" cap="none" spc="0" normalizeH="0" baseline="0" noProof="0" dirty="0" err="1">
                <a:ln>
                  <a:noFill/>
                </a:ln>
                <a:solidFill>
                  <a:srgbClr val="000000"/>
                </a:solidFill>
                <a:effectLst/>
                <a:uLnTx/>
                <a:uFillTx/>
                <a:latin typeface="+mn-lt"/>
                <a:ea typeface="+mn-ea"/>
                <a:cs typeface="+mn-cs"/>
              </a:rPr>
              <a:t>Observatorul</a:t>
            </a:r>
            <a:r>
              <a:rPr kumimoji="0" lang="en-US" sz="4800" b="1" i="0" u="none" strike="noStrike" kern="1200" cap="none" spc="0" normalizeH="0" baseline="0" noProof="0" dirty="0">
                <a:ln>
                  <a:noFill/>
                </a:ln>
                <a:solidFill>
                  <a:srgbClr val="000000"/>
                </a:solidFill>
                <a:effectLst/>
                <a:uLnTx/>
                <a:uFillTx/>
                <a:latin typeface="+mn-lt"/>
                <a:ea typeface="+mn-ea"/>
                <a:cs typeface="+mn-cs"/>
              </a:rPr>
              <a:t> </a:t>
            </a:r>
            <a:r>
              <a:rPr kumimoji="0" lang="en-US" sz="4800" b="1" i="0" u="none" strike="noStrike" kern="1200" cap="none" spc="0" normalizeH="0" baseline="0" noProof="0" dirty="0" err="1">
                <a:ln>
                  <a:noFill/>
                </a:ln>
                <a:solidFill>
                  <a:srgbClr val="000000"/>
                </a:solidFill>
                <a:effectLst/>
                <a:uLnTx/>
                <a:uFillTx/>
                <a:latin typeface="+mn-lt"/>
                <a:ea typeface="+mn-ea"/>
                <a:cs typeface="+mn-cs"/>
              </a:rPr>
              <a:t>Copilului</a:t>
            </a:r>
            <a:r>
              <a:rPr kumimoji="0" lang="en-US" sz="4800" b="1" i="0" u="none" strike="noStrike" kern="1200" cap="none" spc="0" normalizeH="0" baseline="0" noProof="0" dirty="0">
                <a:ln>
                  <a:noFill/>
                </a:ln>
                <a:solidFill>
                  <a:srgbClr val="000000"/>
                </a:solidFill>
                <a:effectLst/>
                <a:uLnTx/>
                <a:uFillTx/>
                <a:latin typeface="+mn-lt"/>
                <a:ea typeface="+mn-ea"/>
                <a:cs typeface="+mn-cs"/>
              </a:rPr>
              <a:t> </a:t>
            </a:r>
            <a:r>
              <a:rPr kumimoji="0" lang="ro-RO" sz="4800" b="1" i="0" u="none" strike="noStrike" kern="1200" cap="none" spc="0" normalizeH="0" baseline="0" noProof="0" dirty="0">
                <a:ln>
                  <a:noFill/>
                </a:ln>
                <a:solidFill>
                  <a:srgbClr val="000000"/>
                </a:solidFill>
                <a:effectLst/>
                <a:uLnTx/>
                <a:uFillTx/>
                <a:latin typeface="+mn-lt"/>
                <a:ea typeface="+mn-ea"/>
                <a:cs typeface="+mn-cs"/>
              </a:rPr>
              <a:t/>
            </a:r>
            <a:br>
              <a:rPr kumimoji="0" lang="ro-RO" sz="4800" b="1" i="0" u="none" strike="noStrike" kern="1200" cap="none" spc="0" normalizeH="0" baseline="0" noProof="0" dirty="0">
                <a:ln>
                  <a:noFill/>
                </a:ln>
                <a:solidFill>
                  <a:srgbClr val="000000"/>
                </a:solidFill>
                <a:effectLst/>
                <a:uLnTx/>
                <a:uFillTx/>
                <a:latin typeface="+mn-lt"/>
                <a:ea typeface="+mn-ea"/>
                <a:cs typeface="+mn-cs"/>
              </a:rPr>
            </a:br>
            <a:r>
              <a:rPr kumimoji="0" lang="ro-RO" sz="4800" b="1" i="0" u="none" strike="noStrike" kern="1200" cap="none" spc="0" normalizeH="0" baseline="0" noProof="0" dirty="0">
                <a:ln>
                  <a:noFill/>
                </a:ln>
                <a:solidFill>
                  <a:srgbClr val="000000"/>
                </a:solidFill>
                <a:effectLst/>
                <a:uLnTx/>
                <a:uFillTx/>
                <a:latin typeface="+mn-lt"/>
                <a:ea typeface="+mn-ea"/>
                <a:cs typeface="+mn-cs"/>
              </a:rPr>
              <a:t/>
            </a:r>
            <a:br>
              <a:rPr kumimoji="0" lang="ro-RO" sz="4800" b="1" i="0" u="none" strike="noStrike" kern="1200" cap="none" spc="0" normalizeH="0" baseline="0" noProof="0" dirty="0">
                <a:ln>
                  <a:noFill/>
                </a:ln>
                <a:solidFill>
                  <a:srgbClr val="000000"/>
                </a:solidFill>
                <a:effectLst/>
                <a:uLnTx/>
                <a:uFillTx/>
                <a:latin typeface="+mn-lt"/>
                <a:ea typeface="+mn-ea"/>
                <a:cs typeface="+mn-cs"/>
              </a:rPr>
            </a:br>
            <a:endParaRPr lang="en-US" dirty="0"/>
          </a:p>
        </p:txBody>
      </p:sp>
      <p:sp>
        <p:nvSpPr>
          <p:cNvPr id="5" name="Slide Number Placeholder 4">
            <a:extLst>
              <a:ext uri="{FF2B5EF4-FFF2-40B4-BE49-F238E27FC236}">
                <a16:creationId xmlns:a16="http://schemas.microsoft.com/office/drawing/2014/main" xmlns="" id="{A9B541AD-19B9-7D91-5892-4BDA1AB3CA89}"/>
              </a:ext>
            </a:extLst>
          </p:cNvPr>
          <p:cNvSpPr>
            <a:spLocks noGrp="1"/>
          </p:cNvSpPr>
          <p:nvPr>
            <p:ph type="sldNum" sz="quarter" idx="12"/>
          </p:nvPr>
        </p:nvSpPr>
        <p:spPr/>
        <p:txBody>
          <a:bodyPr/>
          <a:lstStyle/>
          <a:p>
            <a:fld id="{750C1F77-72F5-43F8-9226-1DB1CB2C2D83}" type="slidenum">
              <a:rPr lang="en-US" smtClean="0"/>
              <a:pPr/>
              <a:t>79</a:t>
            </a:fld>
            <a:endParaRPr lang="en-US"/>
          </a:p>
        </p:txBody>
      </p:sp>
      <p:sp>
        <p:nvSpPr>
          <p:cNvPr id="9" name="Text Placeholder 8">
            <a:extLst>
              <a:ext uri="{FF2B5EF4-FFF2-40B4-BE49-F238E27FC236}">
                <a16:creationId xmlns:a16="http://schemas.microsoft.com/office/drawing/2014/main" xmlns="" id="{FE43D030-7CC2-0A75-83D8-C1724D9FCFFB}"/>
              </a:ext>
            </a:extLst>
          </p:cNvPr>
          <p:cNvSpPr>
            <a:spLocks noGrp="1"/>
          </p:cNvSpPr>
          <p:nvPr>
            <p:ph type="body" sz="quarter" idx="13"/>
          </p:nvPr>
        </p:nvSpPr>
        <p:spPr/>
        <p:txBody>
          <a:bodyPr/>
          <a:lstStyle/>
          <a:p>
            <a:r>
              <a:rPr lang="en-US" dirty="0"/>
              <a:t>09</a:t>
            </a:r>
          </a:p>
        </p:txBody>
      </p:sp>
      <p:sp>
        <p:nvSpPr>
          <p:cNvPr id="4" name="Footer Placeholder 3">
            <a:extLst>
              <a:ext uri="{FF2B5EF4-FFF2-40B4-BE49-F238E27FC236}">
                <a16:creationId xmlns:a16="http://schemas.microsoft.com/office/drawing/2014/main" xmlns="" id="{824F1D9A-8F31-A25F-24AA-203207962296}"/>
              </a:ext>
            </a:extLst>
          </p:cNvPr>
          <p:cNvSpPr>
            <a:spLocks noGrp="1"/>
          </p:cNvSpPr>
          <p:nvPr>
            <p:ph type="ftr" sz="quarter" idx="4294967295"/>
          </p:nvPr>
        </p:nvSpPr>
        <p:spPr>
          <a:xfrm>
            <a:off x="0" y="6561138"/>
            <a:ext cx="9563100" cy="184150"/>
          </a:xfrm>
        </p:spPr>
        <p:txBody>
          <a:bodyPr/>
          <a:lstStyle/>
          <a:p>
            <a:r>
              <a:rPr lang="en-US"/>
              <a:t>Suport curs utilizare Observatorul Copilului</a:t>
            </a:r>
            <a:endParaRPr lang="en-US" dirty="0"/>
          </a:p>
        </p:txBody>
      </p:sp>
      <p:pic>
        <p:nvPicPr>
          <p:cNvPr id="10" name="Google Shape;1205;p99">
            <a:extLst>
              <a:ext uri="{FF2B5EF4-FFF2-40B4-BE49-F238E27FC236}">
                <a16:creationId xmlns:a16="http://schemas.microsoft.com/office/drawing/2014/main" xmlns="" id="{9D119275-4BD2-CBFF-EF4E-B1FE1B74F850}"/>
              </a:ext>
            </a:extLst>
          </p:cNvPr>
          <p:cNvPicPr preferRelativeResize="0"/>
          <p:nvPr/>
        </p:nvPicPr>
        <p:blipFill rotWithShape="1">
          <a:blip r:embed="rId3">
            <a:alphaModFix/>
          </a:blip>
          <a:srcRect/>
          <a:stretch/>
        </p:blipFill>
        <p:spPr>
          <a:xfrm>
            <a:off x="5034328" y="289608"/>
            <a:ext cx="5113733" cy="2517359"/>
          </a:xfrm>
          <a:prstGeom prst="rect">
            <a:avLst/>
          </a:prstGeom>
          <a:noFill/>
          <a:ln>
            <a:noFill/>
          </a:ln>
        </p:spPr>
      </p:pic>
    </p:spTree>
    <p:extLst>
      <p:ext uri="{BB962C8B-B14F-4D97-AF65-F5344CB8AC3E}">
        <p14:creationId xmlns:p14="http://schemas.microsoft.com/office/powerpoint/2010/main" xmlns="" val="65247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01. Introducere (</a:t>
            </a:r>
            <a:r>
              <a:rPr lang="en-US" dirty="0"/>
              <a:t>5</a:t>
            </a:r>
            <a:r>
              <a:rPr lang="ro-RO" dirty="0"/>
              <a:t>)</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p:txBody>
          <a:bodyPr>
            <a:normAutofit/>
          </a:bodyPr>
          <a:lstStyle/>
          <a:p>
            <a:r>
              <a:rPr lang="en-US" sz="2800" dirty="0"/>
              <a:t>A</a:t>
            </a:r>
            <a:r>
              <a:rPr lang="ro-RO" sz="2800" dirty="0" err="1"/>
              <a:t>plicația</a:t>
            </a:r>
            <a:r>
              <a:rPr lang="ro-RO" sz="2800" dirty="0"/>
              <a:t> mobilă Observatorul Copilului</a:t>
            </a:r>
            <a:endParaRPr lang="en-US" sz="2800" dirty="0"/>
          </a:p>
          <a:p>
            <a:pPr marL="0" indent="0">
              <a:buNone/>
            </a:pPr>
            <a:endParaRPr lang="ro-RO" sz="2800" dirty="0"/>
          </a:p>
          <a:p>
            <a:pPr lvl="1"/>
            <a:r>
              <a:rPr lang="ro-RO" sz="2000" dirty="0"/>
              <a:t>Ajută</a:t>
            </a:r>
            <a:r>
              <a:rPr lang="en-US" sz="2000" dirty="0"/>
              <a:t> la</a:t>
            </a:r>
            <a:r>
              <a:rPr lang="ro-RO" sz="2000" dirty="0"/>
              <a:t> culeg</a:t>
            </a:r>
            <a:r>
              <a:rPr lang="en-US" sz="2000" dirty="0" err="1"/>
              <a:t>erea</a:t>
            </a:r>
            <a:r>
              <a:rPr lang="ro-RO" sz="2000" dirty="0"/>
              <a:t> informații</a:t>
            </a:r>
            <a:r>
              <a:rPr lang="en-US" sz="2000" dirty="0"/>
              <a:t>lor</a:t>
            </a:r>
            <a:r>
              <a:rPr lang="ro-RO" sz="2000" dirty="0"/>
              <a:t> despre copii și despre membrii gospodăriei în care trăiesc</a:t>
            </a:r>
            <a:r>
              <a:rPr lang="en-US" sz="2000" dirty="0"/>
              <a:t> </a:t>
            </a:r>
            <a:r>
              <a:rPr lang="ro-RO" sz="2000" dirty="0"/>
              <a:t>copii</a:t>
            </a:r>
            <a:endParaRPr lang="en-US" sz="2000" dirty="0"/>
          </a:p>
          <a:p>
            <a:pPr marL="216000" lvl="1" indent="0">
              <a:buNone/>
            </a:pPr>
            <a:endParaRPr lang="ro-RO" sz="2000" dirty="0"/>
          </a:p>
          <a:p>
            <a:pPr lvl="1"/>
            <a:r>
              <a:rPr lang="en-US" sz="2000" dirty="0"/>
              <a:t>R</a:t>
            </a:r>
            <a:r>
              <a:rPr lang="ro-RO" sz="2000" dirty="0" err="1"/>
              <a:t>ealizează</a:t>
            </a:r>
            <a:r>
              <a:rPr lang="ro-RO" sz="2000" dirty="0"/>
              <a:t> o listă de suspiciuni cu privire la vulnerabilități pentru toți copiii vulnerabili identificați din toate comunitățile</a:t>
            </a:r>
            <a:endParaRPr lang="en-US" sz="2000" dirty="0"/>
          </a:p>
          <a:p>
            <a:pPr marL="216000" lvl="1" indent="0">
              <a:buNone/>
            </a:pPr>
            <a:endParaRPr lang="ro-RO" sz="2000" dirty="0"/>
          </a:p>
          <a:p>
            <a:pPr lvl="1"/>
            <a:r>
              <a:rPr lang="ro-RO" sz="2000" dirty="0"/>
              <a:t>Ridică suspiciune privind una sau mai multe situații de vulnerabilitate</a:t>
            </a:r>
            <a:endParaRPr lang="en-US" sz="2000" dirty="0"/>
          </a:p>
          <a:p>
            <a:pPr marL="216000" lvl="1" indent="0">
              <a:buNone/>
            </a:pPr>
            <a:endParaRPr lang="ro-RO" sz="2000" dirty="0"/>
          </a:p>
          <a:p>
            <a:pPr lvl="1"/>
            <a:r>
              <a:rPr lang="ro-RO" sz="2000" dirty="0"/>
              <a:t>Ajută la crearea unui pachet minim de servicii pentru copii vulnerabili identificați </a:t>
            </a:r>
            <a:endParaRPr lang="en-US" sz="2000" dirty="0"/>
          </a:p>
          <a:p>
            <a:pPr marL="216000" lvl="1" indent="0">
              <a:buNone/>
            </a:pPr>
            <a:endParaRPr lang="ro-RO" sz="2000" dirty="0"/>
          </a:p>
          <a:p>
            <a:pPr lvl="1"/>
            <a:r>
              <a:rPr lang="ro-RO" sz="2000" dirty="0"/>
              <a:t>Ajută la furnizarea și managementul serviciilor necesare pentru copiii vulnerabili (prin planul de servicii)</a:t>
            </a:r>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8</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sz="3200" b="1" dirty="0">
                <a:solidFill>
                  <a:schemeClr val="accent1"/>
                </a:solidFill>
                <a:ea typeface="+mj-ea"/>
                <a:cs typeface="+mj-cs"/>
              </a:rPr>
              <a:t>Observatorul Copilului</a:t>
            </a:r>
            <a:r>
              <a:rPr lang="en-US" sz="3200" b="1" dirty="0">
                <a:solidFill>
                  <a:schemeClr val="accent1"/>
                </a:solidFill>
                <a:ea typeface="+mj-ea"/>
                <a:cs typeface="+mj-cs"/>
              </a:rPr>
              <a:t>  - </a:t>
            </a:r>
            <a:r>
              <a:rPr lang="ro-RO" sz="3200" b="1" dirty="0">
                <a:solidFill>
                  <a:schemeClr val="accent1"/>
                </a:solidFill>
                <a:ea typeface="+mj-ea"/>
                <a:cs typeface="+mj-cs"/>
              </a:rPr>
              <a:t>Aplicația mobilă</a:t>
            </a:r>
            <a:endParaRPr lang="en-US" sz="3200" b="1" dirty="0">
              <a:solidFill>
                <a:schemeClr val="accent1"/>
              </a:solidFill>
              <a:ea typeface="+mj-ea"/>
              <a:cs typeface="+mj-cs"/>
            </a:endParaRPr>
          </a:p>
        </p:txBody>
      </p:sp>
    </p:spTree>
    <p:extLst>
      <p:ext uri="{BB962C8B-B14F-4D97-AF65-F5344CB8AC3E}">
        <p14:creationId xmlns:p14="http://schemas.microsoft.com/office/powerpoint/2010/main" xmlns="" val="2975708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a:extLst>
              <a:ext uri="{FF2B5EF4-FFF2-40B4-BE49-F238E27FC236}">
                <a16:creationId xmlns:a16="http://schemas.microsoft.com/office/drawing/2014/main" xmlns="" id="{1665C51B-BD86-BC81-3304-689B375CC010}"/>
              </a:ext>
            </a:extLst>
          </p:cNvPr>
          <p:cNvSpPr>
            <a:spLocks noGrp="1"/>
          </p:cNvSpPr>
          <p:nvPr>
            <p:ph type="ftr" sz="quarter" idx="11"/>
          </p:nvPr>
        </p:nvSpPr>
        <p:spPr/>
        <p:txBody>
          <a:bodyPr/>
          <a:lstStyle/>
          <a:p>
            <a:r>
              <a:rPr lang="en-US"/>
              <a:t>Suport curs utilizare Observatorul Copilului</a:t>
            </a:r>
            <a:endParaRPr lang="en-US" dirty="0"/>
          </a:p>
        </p:txBody>
      </p:sp>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80</a:t>
            </a:fld>
            <a:endParaRPr lang="en-US" dirty="0"/>
          </a:p>
        </p:txBody>
      </p:sp>
      <p:sp>
        <p:nvSpPr>
          <p:cNvPr id="2" name="TextBox 1">
            <a:extLst>
              <a:ext uri="{FF2B5EF4-FFF2-40B4-BE49-F238E27FC236}">
                <a16:creationId xmlns:a16="http://schemas.microsoft.com/office/drawing/2014/main" xmlns="" id="{EB9DA6B9-2733-B106-1871-008E6201871E}"/>
              </a:ext>
            </a:extLst>
          </p:cNvPr>
          <p:cNvSpPr txBox="1"/>
          <p:nvPr/>
        </p:nvSpPr>
        <p:spPr>
          <a:xfrm>
            <a:off x="833377" y="112114"/>
            <a:ext cx="8041511" cy="584775"/>
          </a:xfrm>
          <a:prstGeom prst="rect">
            <a:avLst/>
          </a:prstGeom>
          <a:noFill/>
        </p:spPr>
        <p:txBody>
          <a:bodyPr wrap="square">
            <a:spAutoFit/>
          </a:bodyPr>
          <a:lstStyle/>
          <a:p>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p:txBody>
      </p:sp>
      <p:sp>
        <p:nvSpPr>
          <p:cNvPr id="4" name="TextBox 3">
            <a:extLst>
              <a:ext uri="{FF2B5EF4-FFF2-40B4-BE49-F238E27FC236}">
                <a16:creationId xmlns:a16="http://schemas.microsoft.com/office/drawing/2014/main" xmlns="" id="{97478040-FD88-A36D-7268-6AA43CD109C8}"/>
              </a:ext>
            </a:extLst>
          </p:cNvPr>
          <p:cNvSpPr txBox="1"/>
          <p:nvPr/>
        </p:nvSpPr>
        <p:spPr>
          <a:xfrm>
            <a:off x="1037206" y="1096555"/>
            <a:ext cx="10117587" cy="5024965"/>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1950"/>
              <a:buNone/>
            </a:pPr>
            <a:r>
              <a:rPr lang="en-US" sz="2800" dirty="0" err="1"/>
              <a:t>Monitorizarea</a:t>
            </a:r>
            <a:r>
              <a:rPr lang="en-US" sz="2800" dirty="0"/>
              <a:t> </a:t>
            </a:r>
            <a:r>
              <a:rPr lang="en-US" sz="2800" dirty="0" err="1"/>
              <a:t>în</a:t>
            </a:r>
            <a:r>
              <a:rPr lang="en-US" sz="2800" dirty="0"/>
              <a:t> </a:t>
            </a:r>
            <a:r>
              <a:rPr lang="en-US" sz="2800" dirty="0" err="1"/>
              <a:t>timp</a:t>
            </a:r>
            <a:r>
              <a:rPr lang="en-US" sz="2800" dirty="0"/>
              <a:t> real a </a:t>
            </a:r>
            <a:r>
              <a:rPr lang="en-US" sz="2800" dirty="0" err="1"/>
              <a:t>situației</a:t>
            </a:r>
            <a:endParaRPr lang="en-US" sz="2800" dirty="0"/>
          </a:p>
          <a:p>
            <a:pPr marL="685800" lvl="1" indent="-350774" algn="l" rtl="0">
              <a:lnSpc>
                <a:spcPct val="90000"/>
              </a:lnSpc>
              <a:spcBef>
                <a:spcPts val="375"/>
              </a:spcBef>
              <a:spcAft>
                <a:spcPts val="0"/>
              </a:spcAft>
              <a:buClr>
                <a:schemeClr val="dk1"/>
              </a:buClr>
              <a:buSzPts val="1650"/>
              <a:buFont typeface="Noto Sans Symbols"/>
              <a:buChar char="−"/>
            </a:pPr>
            <a:r>
              <a:rPr lang="en-US" sz="2800" dirty="0" err="1"/>
              <a:t>Copii</a:t>
            </a:r>
            <a:r>
              <a:rPr lang="en-US" sz="2800" dirty="0"/>
              <a:t> </a:t>
            </a:r>
            <a:r>
              <a:rPr lang="en-US" sz="2800" dirty="0" err="1"/>
              <a:t>vulnerabili</a:t>
            </a:r>
            <a:endParaRPr lang="en-US" sz="2800" dirty="0"/>
          </a:p>
          <a:p>
            <a:pPr marL="685800" lvl="1" indent="-350774" algn="l" rtl="0">
              <a:lnSpc>
                <a:spcPct val="90000"/>
              </a:lnSpc>
              <a:spcBef>
                <a:spcPts val="375"/>
              </a:spcBef>
              <a:spcAft>
                <a:spcPts val="0"/>
              </a:spcAft>
              <a:buClr>
                <a:schemeClr val="dk1"/>
              </a:buClr>
              <a:buSzPts val="1650"/>
              <a:buFont typeface="Noto Sans Symbols"/>
              <a:buChar char="−"/>
            </a:pPr>
            <a:r>
              <a:rPr lang="en-US" sz="2800" dirty="0" err="1"/>
              <a:t>Gospodării</a:t>
            </a:r>
            <a:endParaRPr lang="en-US" sz="2800" dirty="0"/>
          </a:p>
          <a:p>
            <a:pPr marL="685800" lvl="1" indent="-350774" algn="l" rtl="0">
              <a:lnSpc>
                <a:spcPct val="90000"/>
              </a:lnSpc>
              <a:spcBef>
                <a:spcPts val="375"/>
              </a:spcBef>
              <a:spcAft>
                <a:spcPts val="0"/>
              </a:spcAft>
              <a:buClr>
                <a:schemeClr val="dk1"/>
              </a:buClr>
              <a:buSzPts val="1650"/>
              <a:buFont typeface="Noto Sans Symbols"/>
              <a:buChar char="−"/>
            </a:pPr>
            <a:r>
              <a:rPr lang="en-US" sz="2800" dirty="0" err="1"/>
              <a:t>Servicii</a:t>
            </a:r>
            <a:endParaRPr lang="en-US" sz="2800" dirty="0"/>
          </a:p>
          <a:p>
            <a:pPr marL="0" lvl="0" indent="0" algn="l" rtl="0">
              <a:lnSpc>
                <a:spcPct val="90000"/>
              </a:lnSpc>
              <a:spcBef>
                <a:spcPts val="750"/>
              </a:spcBef>
              <a:spcAft>
                <a:spcPts val="0"/>
              </a:spcAft>
              <a:buClr>
                <a:schemeClr val="dk1"/>
              </a:buClr>
              <a:buSzPts val="1950"/>
              <a:buNone/>
            </a:pPr>
            <a:r>
              <a:rPr lang="en-US" sz="2800" dirty="0"/>
              <a:t>Date </a:t>
            </a:r>
            <a:r>
              <a:rPr lang="en-US" sz="2800" dirty="0" err="1"/>
              <a:t>agregate</a:t>
            </a:r>
            <a:r>
              <a:rPr lang="en-US" sz="2800" dirty="0"/>
              <a:t> (la </a:t>
            </a:r>
            <a:r>
              <a:rPr lang="en-US" sz="2800" dirty="0" err="1"/>
              <a:t>nivel</a:t>
            </a:r>
            <a:r>
              <a:rPr lang="en-US" sz="2800" dirty="0"/>
              <a:t> </a:t>
            </a:r>
            <a:r>
              <a:rPr lang="en-US" sz="2800" dirty="0" err="1"/>
              <a:t>comună</a:t>
            </a:r>
            <a:r>
              <a:rPr lang="en-US" sz="2800" dirty="0"/>
              <a:t>, </a:t>
            </a:r>
            <a:r>
              <a:rPr lang="en-US" sz="2800" dirty="0" err="1"/>
              <a:t>județ</a:t>
            </a:r>
            <a:r>
              <a:rPr lang="en-US" sz="2800" dirty="0"/>
              <a:t>, </a:t>
            </a:r>
            <a:r>
              <a:rPr lang="en-US" sz="2800" dirty="0" err="1"/>
              <a:t>național</a:t>
            </a:r>
            <a:r>
              <a:rPr lang="en-US" sz="2800" dirty="0"/>
              <a:t>) </a:t>
            </a:r>
          </a:p>
          <a:p>
            <a:pPr marL="685800" lvl="1" indent="-350774" algn="l" rtl="0">
              <a:lnSpc>
                <a:spcPct val="90000"/>
              </a:lnSpc>
              <a:spcBef>
                <a:spcPts val="375"/>
              </a:spcBef>
              <a:spcAft>
                <a:spcPts val="0"/>
              </a:spcAft>
              <a:buClr>
                <a:schemeClr val="dk1"/>
              </a:buClr>
              <a:buSzPts val="1650"/>
              <a:buFont typeface="Noto Sans Symbols"/>
              <a:buChar char="−"/>
            </a:pPr>
            <a:r>
              <a:rPr lang="en-US" sz="2800" dirty="0" err="1"/>
              <a:t>Vizualizare</a:t>
            </a:r>
            <a:endParaRPr lang="en-US" sz="2800" dirty="0"/>
          </a:p>
          <a:p>
            <a:pPr marL="685800" lvl="1" indent="-350774" algn="l" rtl="0">
              <a:lnSpc>
                <a:spcPct val="90000"/>
              </a:lnSpc>
              <a:spcBef>
                <a:spcPts val="375"/>
              </a:spcBef>
              <a:spcAft>
                <a:spcPts val="0"/>
              </a:spcAft>
              <a:buClr>
                <a:schemeClr val="dk1"/>
              </a:buClr>
              <a:buSzPts val="1650"/>
              <a:buFont typeface="Noto Sans Symbols"/>
              <a:buChar char="−"/>
            </a:pPr>
            <a:r>
              <a:rPr lang="en-US" sz="2800" dirty="0" err="1"/>
              <a:t>Raportări</a:t>
            </a:r>
            <a:endParaRPr lang="en-US" sz="2800" dirty="0"/>
          </a:p>
          <a:p>
            <a:pPr marL="0" lvl="0" indent="0" algn="l" rtl="0">
              <a:lnSpc>
                <a:spcPct val="90000"/>
              </a:lnSpc>
              <a:spcBef>
                <a:spcPts val="750"/>
              </a:spcBef>
              <a:spcAft>
                <a:spcPts val="0"/>
              </a:spcAft>
              <a:buClr>
                <a:schemeClr val="dk1"/>
              </a:buClr>
              <a:buSzPts val="1950"/>
              <a:buNone/>
            </a:pPr>
            <a:r>
              <a:rPr lang="en-US" sz="2800" dirty="0" err="1"/>
              <a:t>Planificarea</a:t>
            </a:r>
            <a:r>
              <a:rPr lang="en-US" sz="2800" dirty="0"/>
              <a:t> </a:t>
            </a:r>
            <a:r>
              <a:rPr lang="en-US" sz="2800" dirty="0" err="1"/>
              <a:t>activităților</a:t>
            </a:r>
            <a:endParaRPr lang="en-US" sz="2800" dirty="0"/>
          </a:p>
          <a:p>
            <a:pPr marL="685800" lvl="1" indent="-350774" algn="l" rtl="0">
              <a:lnSpc>
                <a:spcPct val="90000"/>
              </a:lnSpc>
              <a:spcBef>
                <a:spcPts val="375"/>
              </a:spcBef>
              <a:spcAft>
                <a:spcPts val="0"/>
              </a:spcAft>
              <a:buClr>
                <a:schemeClr val="dk1"/>
              </a:buClr>
              <a:buSzPts val="1650"/>
              <a:buFont typeface="Noto Sans Symbols"/>
              <a:buChar char="−"/>
            </a:pPr>
            <a:r>
              <a:rPr lang="en-US" sz="2800" dirty="0" err="1"/>
              <a:t>Dezvoltarea</a:t>
            </a:r>
            <a:r>
              <a:rPr lang="en-US" sz="2800" dirty="0"/>
              <a:t> </a:t>
            </a:r>
            <a:r>
              <a:rPr lang="en-US" sz="2800" dirty="0" err="1"/>
              <a:t>si</a:t>
            </a:r>
            <a:r>
              <a:rPr lang="en-US" sz="2800" dirty="0"/>
              <a:t> </a:t>
            </a:r>
            <a:r>
              <a:rPr lang="en-US" sz="2800" dirty="0" err="1"/>
              <a:t>monitorizarea</a:t>
            </a:r>
            <a:r>
              <a:rPr lang="en-US" sz="2800" dirty="0"/>
              <a:t> </a:t>
            </a:r>
            <a:r>
              <a:rPr lang="en-US" sz="2800" dirty="0" err="1"/>
              <a:t>planului</a:t>
            </a:r>
            <a:r>
              <a:rPr lang="en-US" sz="2800" dirty="0"/>
              <a:t> de </a:t>
            </a:r>
            <a:r>
              <a:rPr lang="en-US" sz="2800" dirty="0" err="1"/>
              <a:t>servicii</a:t>
            </a:r>
            <a:endParaRPr lang="en-US" sz="2800" dirty="0"/>
          </a:p>
          <a:p>
            <a:pPr marL="685800" lvl="1" indent="-350774" algn="l" rtl="0">
              <a:lnSpc>
                <a:spcPct val="90000"/>
              </a:lnSpc>
              <a:spcBef>
                <a:spcPts val="375"/>
              </a:spcBef>
              <a:spcAft>
                <a:spcPts val="0"/>
              </a:spcAft>
              <a:buClr>
                <a:schemeClr val="dk1"/>
              </a:buClr>
              <a:buSzPts val="1650"/>
              <a:buFont typeface="Noto Sans Symbols"/>
              <a:buChar char="−"/>
            </a:pPr>
            <a:r>
              <a:rPr lang="en-US" sz="2800" dirty="0" err="1"/>
              <a:t>Stocarea</a:t>
            </a:r>
            <a:r>
              <a:rPr lang="en-US" sz="2800" dirty="0"/>
              <a:t> online</a:t>
            </a:r>
          </a:p>
          <a:p>
            <a:pPr marL="0" lvl="0" indent="0" algn="l" rtl="0">
              <a:lnSpc>
                <a:spcPct val="90000"/>
              </a:lnSpc>
              <a:spcBef>
                <a:spcPts val="750"/>
              </a:spcBef>
              <a:spcAft>
                <a:spcPts val="0"/>
              </a:spcAft>
              <a:buClr>
                <a:schemeClr val="dk1"/>
              </a:buClr>
              <a:buSzPts val="1950"/>
              <a:buNone/>
            </a:pPr>
            <a:r>
              <a:rPr lang="en-US" sz="2800" dirty="0" err="1"/>
              <a:t>Descărcare</a:t>
            </a:r>
            <a:r>
              <a:rPr lang="en-US" sz="2800" dirty="0"/>
              <a:t> de </a:t>
            </a:r>
            <a:r>
              <a:rPr lang="en-US" sz="2800" dirty="0" err="1"/>
              <a:t>documente</a:t>
            </a:r>
            <a:r>
              <a:rPr lang="en-US" sz="2800" dirty="0"/>
              <a:t> utile </a:t>
            </a:r>
          </a:p>
        </p:txBody>
      </p:sp>
    </p:spTree>
    <p:extLst>
      <p:ext uri="{BB962C8B-B14F-4D97-AF65-F5344CB8AC3E}">
        <p14:creationId xmlns:p14="http://schemas.microsoft.com/office/powerpoint/2010/main" xmlns="" val="41087822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8">
            <a:extLst>
              <a:ext uri="{FF2B5EF4-FFF2-40B4-BE49-F238E27FC236}">
                <a16:creationId xmlns:a16="http://schemas.microsoft.com/office/drawing/2014/main" xmlns="" id="{1665C51B-BD86-BC81-3304-689B375CC010}"/>
              </a:ext>
            </a:extLst>
          </p:cNvPr>
          <p:cNvSpPr>
            <a:spLocks noGrp="1"/>
          </p:cNvSpPr>
          <p:nvPr>
            <p:ph type="ftr" sz="quarter" idx="11"/>
          </p:nvPr>
        </p:nvSpPr>
        <p:spPr/>
        <p:txBody>
          <a:bodyPr/>
          <a:lstStyle/>
          <a:p>
            <a:r>
              <a:rPr lang="en-US"/>
              <a:t>Suport curs utilizare Observatorul Copilului</a:t>
            </a:r>
            <a:endParaRPr lang="en-US" dirty="0"/>
          </a:p>
        </p:txBody>
      </p:sp>
      <p:sp>
        <p:nvSpPr>
          <p:cNvPr id="10" name="Foliennummernplatzhalter 9">
            <a:extLst>
              <a:ext uri="{FF2B5EF4-FFF2-40B4-BE49-F238E27FC236}">
                <a16:creationId xmlns:a16="http://schemas.microsoft.com/office/drawing/2014/main" xmlns="" id="{50AD068C-AD05-05F0-5B58-FCD72FDFD8CC}"/>
              </a:ext>
            </a:extLst>
          </p:cNvPr>
          <p:cNvSpPr>
            <a:spLocks noGrp="1"/>
          </p:cNvSpPr>
          <p:nvPr>
            <p:ph type="sldNum" sz="quarter" idx="12"/>
          </p:nvPr>
        </p:nvSpPr>
        <p:spPr/>
        <p:txBody>
          <a:bodyPr/>
          <a:lstStyle/>
          <a:p>
            <a:fld id="{750C1F77-72F5-43F8-9226-1DB1CB2C2D83}" type="slidenum">
              <a:rPr lang="en-US" smtClean="0"/>
              <a:pPr/>
              <a:t>81</a:t>
            </a:fld>
            <a:endParaRPr lang="en-US" dirty="0"/>
          </a:p>
        </p:txBody>
      </p:sp>
      <p:sp>
        <p:nvSpPr>
          <p:cNvPr id="2" name="TextBox 1">
            <a:extLst>
              <a:ext uri="{FF2B5EF4-FFF2-40B4-BE49-F238E27FC236}">
                <a16:creationId xmlns:a16="http://schemas.microsoft.com/office/drawing/2014/main" xmlns="" id="{A505DF2D-49CF-93F2-C7E3-348652F39E1D}"/>
              </a:ext>
            </a:extLst>
          </p:cNvPr>
          <p:cNvSpPr txBox="1"/>
          <p:nvPr/>
        </p:nvSpPr>
        <p:spPr>
          <a:xfrm>
            <a:off x="695325" y="294994"/>
            <a:ext cx="8041511" cy="1077218"/>
          </a:xfrm>
          <a:prstGeom prst="rect">
            <a:avLst/>
          </a:prstGeom>
          <a:noFill/>
        </p:spPr>
        <p:txBody>
          <a:bodyPr wrap="square">
            <a:spAutoFit/>
          </a:bodyPr>
          <a:lstStyle/>
          <a:p>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(2)</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a:p>
            <a:r>
              <a:rPr lang="en-US" sz="3200" b="1" dirty="0" err="1">
                <a:solidFill>
                  <a:schemeClr val="accent1"/>
                </a:solidFill>
                <a:latin typeface="+mj-lt"/>
                <a:ea typeface="+mj-ea"/>
                <a:cs typeface="+mj-cs"/>
              </a:rPr>
              <a:t>Demonstratie</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utilizare</a:t>
            </a:r>
            <a:r>
              <a:rPr lang="en-US" sz="3200" b="1" dirty="0">
                <a:solidFill>
                  <a:schemeClr val="accent1"/>
                </a:solidFill>
                <a:latin typeface="+mj-lt"/>
                <a:ea typeface="+mj-ea"/>
                <a:cs typeface="+mj-cs"/>
              </a:rPr>
              <a:t>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a:t>
            </a:r>
          </a:p>
        </p:txBody>
      </p:sp>
      <p:pic>
        <p:nvPicPr>
          <p:cNvPr id="3" name="Google Shape;1233;p103">
            <a:extLst>
              <a:ext uri="{FF2B5EF4-FFF2-40B4-BE49-F238E27FC236}">
                <a16:creationId xmlns:a16="http://schemas.microsoft.com/office/drawing/2014/main" xmlns="" id="{F4DBFFF8-DEF8-67FE-6BFA-B188C025E056}"/>
              </a:ext>
            </a:extLst>
          </p:cNvPr>
          <p:cNvPicPr preferRelativeResize="0"/>
          <p:nvPr/>
        </p:nvPicPr>
        <p:blipFill rotWithShape="1">
          <a:blip r:embed="rId3">
            <a:alphaModFix/>
          </a:blip>
          <a:srcRect/>
          <a:stretch/>
        </p:blipFill>
        <p:spPr>
          <a:xfrm>
            <a:off x="2658047" y="791689"/>
            <a:ext cx="7786338" cy="4225491"/>
          </a:xfrm>
          <a:prstGeom prst="rect">
            <a:avLst/>
          </a:prstGeom>
          <a:noFill/>
          <a:ln>
            <a:noFill/>
          </a:ln>
        </p:spPr>
      </p:pic>
      <p:sp>
        <p:nvSpPr>
          <p:cNvPr id="7" name="TextBox 6">
            <a:extLst>
              <a:ext uri="{FF2B5EF4-FFF2-40B4-BE49-F238E27FC236}">
                <a16:creationId xmlns:a16="http://schemas.microsoft.com/office/drawing/2014/main" xmlns="" id="{142F62CE-AA13-9D18-6283-241F0BA90658}"/>
              </a:ext>
            </a:extLst>
          </p:cNvPr>
          <p:cNvSpPr txBox="1"/>
          <p:nvPr/>
        </p:nvSpPr>
        <p:spPr>
          <a:xfrm>
            <a:off x="2245489" y="4780344"/>
            <a:ext cx="8472668" cy="658835"/>
          </a:xfrm>
          <a:prstGeom prst="rect">
            <a:avLst/>
          </a:prstGeom>
          <a:noFill/>
        </p:spPr>
        <p:txBody>
          <a:bodyPr wrap="square" rtlCol="0">
            <a:spAutoFit/>
          </a:bodyPr>
          <a:lstStyle/>
          <a:p>
            <a:pPr marL="0" marR="0" algn="ctr">
              <a:lnSpc>
                <a:spcPct val="107000"/>
              </a:lnSpc>
              <a:spcBef>
                <a:spcPts val="0"/>
              </a:spcBef>
              <a:spcAft>
                <a:spcPts val="800"/>
              </a:spcAft>
            </a:pPr>
            <a:r>
              <a:rPr lang="en-US" sz="3600" u="sng" kern="1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rPr>
              <a:t>https://test-aurora-web.sina.local/#/login</a:t>
            </a:r>
            <a:endParaRPr lang="en-US" sz="3600" kern="1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7790463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02"/>
          <p:cNvSpPr txBox="1"/>
          <p:nvPr/>
        </p:nvSpPr>
        <p:spPr>
          <a:xfrm>
            <a:off x="812799" y="477839"/>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(3)</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a:p>
            <a:pPr>
              <a:lnSpc>
                <a:spcPct val="90000"/>
              </a:lnSpc>
              <a:buClr>
                <a:srgbClr val="0099FF"/>
              </a:buClr>
              <a:buSzPts val="3600"/>
            </a:pPr>
            <a:r>
              <a:rPr lang="en-US" sz="3200" b="1" dirty="0" err="1">
                <a:solidFill>
                  <a:schemeClr val="accent1"/>
                </a:solidFill>
                <a:latin typeface="+mj-lt"/>
                <a:ea typeface="+mj-ea"/>
                <a:cs typeface="+mj-cs"/>
                <a:sym typeface="Calibri"/>
              </a:rPr>
              <a:t>Meniu</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navigare</a:t>
            </a:r>
            <a:endParaRPr sz="3200" b="1" dirty="0">
              <a:solidFill>
                <a:schemeClr val="accent1"/>
              </a:solidFill>
              <a:latin typeface="+mj-lt"/>
              <a:ea typeface="+mj-ea"/>
              <a:cs typeface="+mj-cs"/>
              <a:sym typeface="Calibri"/>
            </a:endParaRPr>
          </a:p>
        </p:txBody>
      </p:sp>
      <p:sp>
        <p:nvSpPr>
          <p:cNvPr id="1244" name="Google Shape;1244;p102"/>
          <p:cNvSpPr txBox="1">
            <a:spLocks noGrp="1"/>
          </p:cNvSpPr>
          <p:nvPr>
            <p:ph idx="1"/>
          </p:nvPr>
        </p:nvSpPr>
        <p:spPr>
          <a:prstGeom prst="rect">
            <a:avLst/>
          </a:prstGeom>
          <a:noFill/>
          <a:ln>
            <a:noFill/>
          </a:ln>
        </p:spPr>
        <p:txBody>
          <a:bodyPr spcFirstLastPara="1" vert="horz" wrap="square" lIns="121900" tIns="60933" rIns="121900" bIns="60933" rtlCol="0" anchor="t" anchorCtr="0">
            <a:normAutofit/>
          </a:bodyPr>
          <a:lstStyle/>
          <a:p>
            <a:pPr marL="0" indent="0" algn="l">
              <a:spcBef>
                <a:spcPts val="0"/>
              </a:spcBef>
              <a:buSzPts val="1950"/>
            </a:pPr>
            <a:r>
              <a:rPr lang="en-US" sz="2800" dirty="0" err="1"/>
              <a:t>Sumar</a:t>
            </a:r>
            <a:endParaRPr sz="2800" dirty="0"/>
          </a:p>
          <a:p>
            <a:pPr marL="0" indent="0" algn="l">
              <a:buSzPts val="1950"/>
            </a:pPr>
            <a:r>
              <a:rPr lang="en-US" sz="2800" dirty="0" err="1"/>
              <a:t>Persoane</a:t>
            </a:r>
            <a:endParaRPr sz="2800" dirty="0"/>
          </a:p>
          <a:p>
            <a:pPr marL="0" indent="0" algn="l">
              <a:buSzPts val="1950"/>
            </a:pPr>
            <a:r>
              <a:rPr lang="en-US" sz="2800" dirty="0" err="1"/>
              <a:t>Servicii</a:t>
            </a:r>
            <a:endParaRPr sz="2800" dirty="0"/>
          </a:p>
          <a:p>
            <a:pPr marL="0" indent="0" algn="l">
              <a:buSzPts val="1950"/>
            </a:pPr>
            <a:r>
              <a:rPr lang="en-US" sz="2800" dirty="0" err="1"/>
              <a:t>Gospodării</a:t>
            </a:r>
            <a:endParaRPr sz="2800" dirty="0"/>
          </a:p>
          <a:p>
            <a:pPr marL="0" indent="0" algn="l">
              <a:buSzPts val="1950"/>
            </a:pPr>
            <a:r>
              <a:rPr lang="en-US" sz="2800" dirty="0"/>
              <a:t>Manual</a:t>
            </a:r>
            <a:endParaRPr sz="2800" dirty="0"/>
          </a:p>
          <a:p>
            <a:pPr marL="0" indent="0" algn="l">
              <a:buSzPts val="1950"/>
            </a:pPr>
            <a:r>
              <a:rPr lang="en-US" sz="2800" dirty="0" err="1"/>
              <a:t>Documente</a:t>
            </a:r>
            <a:endParaRPr sz="2800" dirty="0"/>
          </a:p>
          <a:p>
            <a:pPr marL="0" indent="0" algn="l">
              <a:buSzPts val="1950"/>
            </a:pPr>
            <a:r>
              <a:rPr lang="en-US" sz="2800" dirty="0"/>
              <a:t>Export date </a:t>
            </a:r>
            <a:endParaRPr sz="2800" dirty="0"/>
          </a:p>
        </p:txBody>
      </p:sp>
      <p:sp>
        <p:nvSpPr>
          <p:cNvPr id="2" name="Footer Placeholder 1">
            <a:extLst>
              <a:ext uri="{FF2B5EF4-FFF2-40B4-BE49-F238E27FC236}">
                <a16:creationId xmlns:a16="http://schemas.microsoft.com/office/drawing/2014/main" xmlns="" id="{F2FF552B-F56A-ECB8-6697-A64C69DFE96E}"/>
              </a:ext>
            </a:extLst>
          </p:cNvPr>
          <p:cNvSpPr>
            <a:spLocks noGrp="1"/>
          </p:cNvSpPr>
          <p:nvPr>
            <p:ph type="ftr" sz="quarter" idx="11"/>
          </p:nvPr>
        </p:nvSpPr>
        <p:spPr/>
        <p:txBody>
          <a:bodyPr/>
          <a:lstStyle/>
          <a:p>
            <a:r>
              <a:rPr lang="en-US"/>
              <a:t>Suport curs utilizare Observatorul Copilului</a:t>
            </a:r>
          </a:p>
        </p:txBody>
      </p:sp>
      <p:sp>
        <p:nvSpPr>
          <p:cNvPr id="3" name="Slide Number Placeholder 2">
            <a:extLst>
              <a:ext uri="{FF2B5EF4-FFF2-40B4-BE49-F238E27FC236}">
                <a16:creationId xmlns:a16="http://schemas.microsoft.com/office/drawing/2014/main" xmlns="" id="{3DDCA24D-389B-B619-10B3-1A2D0CF6CF09}"/>
              </a:ext>
            </a:extLst>
          </p:cNvPr>
          <p:cNvSpPr>
            <a:spLocks noGrp="1"/>
          </p:cNvSpPr>
          <p:nvPr>
            <p:ph type="sldNum" sz="quarter" idx="12"/>
          </p:nvPr>
        </p:nvSpPr>
        <p:spPr/>
        <p:txBody>
          <a:bodyPr/>
          <a:lstStyle/>
          <a:p>
            <a:fld id="{00000000-1234-1234-1234-123412341234}" type="slidenum">
              <a:rPr lang="en-US" smtClean="0"/>
              <a:pPr/>
              <a:t>82</a:t>
            </a:fld>
            <a:endParaRPr lang="en-US"/>
          </a:p>
        </p:txBody>
      </p:sp>
      <p:pic>
        <p:nvPicPr>
          <p:cNvPr id="1247" name="Google Shape;1247;p102"/>
          <p:cNvPicPr preferRelativeResize="0"/>
          <p:nvPr/>
        </p:nvPicPr>
        <p:blipFill rotWithShape="1">
          <a:blip r:embed="rId3">
            <a:alphaModFix/>
          </a:blip>
          <a:srcRect b="8600"/>
          <a:stretch/>
        </p:blipFill>
        <p:spPr>
          <a:xfrm>
            <a:off x="9072399" y="1035144"/>
            <a:ext cx="2565700" cy="518886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05"/>
          <p:cNvSpPr txBox="1"/>
          <p:nvPr/>
        </p:nvSpPr>
        <p:spPr>
          <a:xfrm>
            <a:off x="812799" y="477839"/>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(4)</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a:p>
            <a:pPr>
              <a:lnSpc>
                <a:spcPct val="90000"/>
              </a:lnSpc>
              <a:buClr>
                <a:srgbClr val="0099FF"/>
              </a:buClr>
              <a:buSzPts val="3600"/>
            </a:pPr>
            <a:r>
              <a:rPr lang="en-US" sz="3200" b="1" dirty="0" err="1">
                <a:solidFill>
                  <a:schemeClr val="accent1"/>
                </a:solidFill>
                <a:latin typeface="+mj-lt"/>
                <a:ea typeface="+mj-ea"/>
                <a:cs typeface="+mj-cs"/>
                <a:sym typeface="Calibri"/>
              </a:rPr>
              <a:t>Secțiunea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Persoane</a:t>
            </a:r>
            <a:endParaRPr sz="3200" b="1" dirty="0">
              <a:solidFill>
                <a:schemeClr val="accent1"/>
              </a:solidFill>
              <a:latin typeface="+mj-lt"/>
              <a:ea typeface="+mj-ea"/>
              <a:cs typeface="+mj-cs"/>
              <a:sym typeface="Calibri"/>
            </a:endParaRPr>
          </a:p>
        </p:txBody>
      </p:sp>
      <p:sp>
        <p:nvSpPr>
          <p:cNvPr id="1262" name="Google Shape;1262;p105"/>
          <p:cNvSpPr txBox="1"/>
          <p:nvPr/>
        </p:nvSpPr>
        <p:spPr>
          <a:xfrm>
            <a:off x="541732" y="1167101"/>
            <a:ext cx="10668001" cy="4523798"/>
          </a:xfrm>
          <a:prstGeom prst="rect">
            <a:avLst/>
          </a:prstGeom>
          <a:noFill/>
          <a:ln>
            <a:noFill/>
          </a:ln>
        </p:spPr>
        <p:txBody>
          <a:bodyPr spcFirstLastPara="1" wrap="square" lIns="121900" tIns="60933" rIns="121900" bIns="60933" anchor="t" anchorCtr="0">
            <a:noAutofit/>
          </a:bodyPr>
          <a:lstStyle/>
          <a:p>
            <a:pPr marL="306910" indent="-294527">
              <a:lnSpc>
                <a:spcPct val="90000"/>
              </a:lnSpc>
              <a:buClr>
                <a:schemeClr val="dk1"/>
              </a:buClr>
              <a:buSzPct val="100000"/>
              <a:buFont typeface="Noto Sans Symbols"/>
              <a:buChar char="−"/>
            </a:pPr>
            <a:endParaRPr sz="2000" dirty="0">
              <a:solidFill>
                <a:schemeClr val="dk1"/>
              </a:solidFill>
              <a:ea typeface="Calibri"/>
              <a:cs typeface="Calibri"/>
              <a:sym typeface="Calibri"/>
            </a:endParaRPr>
          </a:p>
        </p:txBody>
      </p:sp>
      <p:pic>
        <p:nvPicPr>
          <p:cNvPr id="3" name="Picture 2">
            <a:extLst>
              <a:ext uri="{FF2B5EF4-FFF2-40B4-BE49-F238E27FC236}">
                <a16:creationId xmlns:a16="http://schemas.microsoft.com/office/drawing/2014/main" xmlns="" id="{99637279-F4F2-5786-5DB1-68620519893A}"/>
              </a:ext>
            </a:extLst>
          </p:cNvPr>
          <p:cNvPicPr>
            <a:picLocks noChangeAspect="1"/>
          </p:cNvPicPr>
          <p:nvPr/>
        </p:nvPicPr>
        <p:blipFill>
          <a:blip r:embed="rId3"/>
          <a:stretch>
            <a:fillRect/>
          </a:stretch>
        </p:blipFill>
        <p:spPr>
          <a:xfrm>
            <a:off x="586477" y="2235981"/>
            <a:ext cx="7485719" cy="3657070"/>
          </a:xfrm>
          <a:prstGeom prst="rect">
            <a:avLst/>
          </a:prstGeom>
        </p:spPr>
      </p:pic>
      <p:sp>
        <p:nvSpPr>
          <p:cNvPr id="2" name="Slide Number Placeholder 1">
            <a:extLst>
              <a:ext uri="{FF2B5EF4-FFF2-40B4-BE49-F238E27FC236}">
                <a16:creationId xmlns:a16="http://schemas.microsoft.com/office/drawing/2014/main" xmlns="" id="{098AF593-5FFB-7BE5-637D-E41A8827CD0A}"/>
              </a:ext>
            </a:extLst>
          </p:cNvPr>
          <p:cNvSpPr>
            <a:spLocks noGrp="1"/>
          </p:cNvSpPr>
          <p:nvPr>
            <p:ph type="sldNum" sz="quarter" idx="12"/>
          </p:nvPr>
        </p:nvSpPr>
        <p:spPr/>
        <p:txBody>
          <a:bodyPr/>
          <a:lstStyle/>
          <a:p>
            <a:fld id="{00000000-1234-1234-1234-123412341234}" type="slidenum">
              <a:rPr lang="en-US" smtClean="0"/>
              <a:pPr/>
              <a:t>83</a:t>
            </a:fld>
            <a:endParaRPr lang="en-US"/>
          </a:p>
        </p:txBody>
      </p:sp>
      <p:sp>
        <p:nvSpPr>
          <p:cNvPr id="4" name="TextBox 3">
            <a:extLst>
              <a:ext uri="{FF2B5EF4-FFF2-40B4-BE49-F238E27FC236}">
                <a16:creationId xmlns:a16="http://schemas.microsoft.com/office/drawing/2014/main" xmlns="" id="{E3EC8EE2-BC2D-4143-40CF-E7241AF6307D}"/>
              </a:ext>
            </a:extLst>
          </p:cNvPr>
          <p:cNvSpPr txBox="1"/>
          <p:nvPr/>
        </p:nvSpPr>
        <p:spPr>
          <a:xfrm>
            <a:off x="8610600" y="2375912"/>
            <a:ext cx="2971800" cy="2862322"/>
          </a:xfrm>
          <a:prstGeom prst="rect">
            <a:avLst/>
          </a:prstGeom>
          <a:noFill/>
        </p:spPr>
        <p:txBody>
          <a:bodyPr wrap="square" rtlCol="0">
            <a:spAutoFit/>
          </a:bodyPr>
          <a:lstStyle/>
          <a:p>
            <a:pPr marL="306910" indent="-294527">
              <a:lnSpc>
                <a:spcPct val="90000"/>
              </a:lnSpc>
              <a:buClr>
                <a:schemeClr val="dk1"/>
              </a:buClr>
              <a:buSzPct val="100000"/>
              <a:buFont typeface="Noto Sans Symbols"/>
              <a:buChar char="−"/>
            </a:pPr>
            <a:r>
              <a:rPr lang="en-US" sz="1800" dirty="0">
                <a:solidFill>
                  <a:schemeClr val="dk1"/>
                </a:solidFill>
                <a:ea typeface="Calibri"/>
                <a:cs typeface="Calibri"/>
                <a:sym typeface="Calibri"/>
              </a:rPr>
              <a:t>Se pot </a:t>
            </a:r>
            <a:r>
              <a:rPr lang="en-US" sz="1800" dirty="0" err="1">
                <a:solidFill>
                  <a:schemeClr val="dk1"/>
                </a:solidFill>
                <a:ea typeface="Calibri"/>
                <a:cs typeface="Calibri"/>
                <a:sym typeface="Calibri"/>
              </a:rPr>
              <a:t>vizualiza</a:t>
            </a:r>
            <a:r>
              <a:rPr lang="en-US" sz="1800" dirty="0">
                <a:solidFill>
                  <a:schemeClr val="dk1"/>
                </a:solidFill>
                <a:ea typeface="Calibri"/>
                <a:cs typeface="Calibri"/>
                <a:sym typeface="Calibri"/>
              </a:rPr>
              <a:t> DOAR </a:t>
            </a:r>
            <a:r>
              <a:rPr lang="en-US" sz="1800" dirty="0" err="1">
                <a:solidFill>
                  <a:schemeClr val="dk1"/>
                </a:solidFill>
                <a:ea typeface="Calibri"/>
                <a:cs typeface="Calibri"/>
                <a:sym typeface="Calibri"/>
              </a:rPr>
              <a:t>cazurile</a:t>
            </a:r>
            <a:r>
              <a:rPr lang="en-US" sz="1800" dirty="0">
                <a:solidFill>
                  <a:schemeClr val="dk1"/>
                </a:solidFill>
                <a:ea typeface="Calibri"/>
                <a:cs typeface="Calibri"/>
                <a:sym typeface="Calibri"/>
              </a:rPr>
              <a:t> active </a:t>
            </a:r>
            <a:r>
              <a:rPr lang="en-US" dirty="0">
                <a:solidFill>
                  <a:schemeClr val="dk1"/>
                </a:solidFill>
                <a:ea typeface="Calibri"/>
                <a:cs typeface="Calibri"/>
                <a:sym typeface="Calibri"/>
              </a:rPr>
              <a:t>SAU TOATE </a:t>
            </a:r>
            <a:r>
              <a:rPr lang="en-US" sz="1800" dirty="0" err="1">
                <a:solidFill>
                  <a:schemeClr val="dk1"/>
                </a:solidFill>
                <a:ea typeface="Calibri"/>
                <a:cs typeface="Calibri"/>
                <a:sym typeface="Calibri"/>
              </a:rPr>
              <a:t>cazurile</a:t>
            </a:r>
            <a:r>
              <a:rPr lang="en-US" sz="1800" dirty="0">
                <a:solidFill>
                  <a:schemeClr val="dk1"/>
                </a:solidFill>
                <a:ea typeface="Calibri"/>
                <a:cs typeface="Calibri"/>
                <a:sym typeface="Calibri"/>
              </a:rPr>
              <a:t> din </a:t>
            </a:r>
            <a:r>
              <a:rPr lang="en-US" sz="1800" dirty="0" err="1">
                <a:solidFill>
                  <a:schemeClr val="dk1"/>
                </a:solidFill>
                <a:ea typeface="Calibri"/>
                <a:cs typeface="Calibri"/>
                <a:sym typeface="Calibri"/>
              </a:rPr>
              <a:t>sistem</a:t>
            </a:r>
            <a:endParaRPr lang="en-US" sz="1800" dirty="0">
              <a:solidFill>
                <a:schemeClr val="dk1"/>
              </a:solidFill>
              <a:ea typeface="Calibri"/>
              <a:cs typeface="Calibri"/>
              <a:sym typeface="Calibri"/>
            </a:endParaRPr>
          </a:p>
          <a:p>
            <a:pPr marL="306910" indent="-294527">
              <a:lnSpc>
                <a:spcPct val="90000"/>
              </a:lnSpc>
              <a:buClr>
                <a:schemeClr val="dk1"/>
              </a:buClr>
              <a:buSzPct val="100000"/>
              <a:buFont typeface="Noto Sans Symbols"/>
              <a:buChar char="−"/>
            </a:pPr>
            <a:endParaRPr lang="en-US" sz="1800" dirty="0">
              <a:solidFill>
                <a:schemeClr val="dk1"/>
              </a:solidFill>
              <a:ea typeface="Calibri"/>
              <a:cs typeface="Calibri"/>
              <a:sym typeface="Calibri"/>
            </a:endParaRPr>
          </a:p>
          <a:p>
            <a:pPr marL="306910" indent="-294527">
              <a:lnSpc>
                <a:spcPct val="90000"/>
              </a:lnSpc>
              <a:buClr>
                <a:schemeClr val="dk1"/>
              </a:buClr>
              <a:buSzPct val="100000"/>
              <a:buFont typeface="Noto Sans Symbols"/>
              <a:buChar char="−"/>
            </a:pPr>
            <a:r>
              <a:rPr lang="en-US" sz="1800" dirty="0">
                <a:solidFill>
                  <a:schemeClr val="dk1"/>
                </a:solidFill>
                <a:ea typeface="Calibri"/>
                <a:cs typeface="Calibri"/>
                <a:sym typeface="Calibri"/>
              </a:rPr>
              <a:t>De </a:t>
            </a:r>
            <a:r>
              <a:rPr lang="en-US" sz="1800" dirty="0" err="1">
                <a:solidFill>
                  <a:schemeClr val="dk1"/>
                </a:solidFill>
                <a:ea typeface="Calibri"/>
                <a:cs typeface="Calibri"/>
                <a:sym typeface="Calibri"/>
              </a:rPr>
              <a:t>asemenea</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exista</a:t>
            </a:r>
            <a:r>
              <a:rPr lang="en-US" sz="1800" dirty="0">
                <a:solidFill>
                  <a:schemeClr val="dk1"/>
                </a:solidFill>
                <a:ea typeface="Calibri"/>
                <a:cs typeface="Calibri"/>
                <a:sym typeface="Calibri"/>
              </a:rPr>
              <a:t> zona de </a:t>
            </a:r>
            <a:r>
              <a:rPr lang="en-US" sz="1800" dirty="0" err="1">
                <a:solidFill>
                  <a:schemeClr val="dk1"/>
                </a:solidFill>
                <a:ea typeface="Calibri"/>
                <a:cs typeface="Calibri"/>
                <a:sym typeface="Calibri"/>
              </a:rPr>
              <a:t>Filtrare</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unde</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putem</a:t>
            </a:r>
            <a:r>
              <a:rPr lang="en-US" sz="1800" dirty="0">
                <a:solidFill>
                  <a:schemeClr val="dk1"/>
                </a:solidFill>
                <a:ea typeface="Calibri"/>
                <a:cs typeface="Calibri"/>
                <a:sym typeface="Calibri"/>
              </a:rPr>
              <a:t> face o </a:t>
            </a:r>
            <a:r>
              <a:rPr lang="en-US" sz="1800" dirty="0" err="1">
                <a:solidFill>
                  <a:schemeClr val="dk1"/>
                </a:solidFill>
                <a:ea typeface="Calibri"/>
                <a:cs typeface="Calibri"/>
                <a:sym typeface="Calibri"/>
              </a:rPr>
              <a:t>filtrare</a:t>
            </a:r>
            <a:r>
              <a:rPr lang="en-US" sz="1800" dirty="0">
                <a:solidFill>
                  <a:schemeClr val="dk1"/>
                </a:solidFill>
                <a:ea typeface="Calibri"/>
                <a:cs typeface="Calibri"/>
                <a:sym typeface="Calibri"/>
              </a:rPr>
              <a:t> a </a:t>
            </a:r>
            <a:r>
              <a:rPr lang="en-US" sz="1800" dirty="0" err="1">
                <a:solidFill>
                  <a:schemeClr val="dk1"/>
                </a:solidFill>
                <a:ea typeface="Calibri"/>
                <a:cs typeface="Calibri"/>
                <a:sym typeface="Calibri"/>
              </a:rPr>
              <a:t>cazurile</a:t>
            </a:r>
            <a:r>
              <a:rPr lang="en-US" sz="1800" dirty="0">
                <a:solidFill>
                  <a:schemeClr val="dk1"/>
                </a:solidFill>
                <a:ea typeface="Calibri"/>
                <a:cs typeface="Calibri"/>
                <a:sym typeface="Calibri"/>
              </a:rPr>
              <a:t> in </a:t>
            </a:r>
            <a:r>
              <a:rPr lang="en-US" sz="1800" dirty="0" err="1">
                <a:solidFill>
                  <a:schemeClr val="dk1"/>
                </a:solidFill>
                <a:ea typeface="Calibri"/>
                <a:cs typeface="Calibri"/>
                <a:sym typeface="Calibri"/>
              </a:rPr>
              <a:t>functie</a:t>
            </a:r>
            <a:r>
              <a:rPr lang="en-US" sz="1800" dirty="0">
                <a:solidFill>
                  <a:schemeClr val="dk1"/>
                </a:solidFill>
                <a:ea typeface="Calibri"/>
                <a:cs typeface="Calibri"/>
                <a:sym typeface="Calibri"/>
              </a:rPr>
              <a:t> de </a:t>
            </a:r>
            <a:r>
              <a:rPr lang="en-US" sz="1800" dirty="0" err="1">
                <a:solidFill>
                  <a:schemeClr val="dk1"/>
                </a:solidFill>
                <a:ea typeface="Calibri"/>
                <a:cs typeface="Calibri"/>
                <a:sym typeface="Calibri"/>
              </a:rPr>
              <a:t>anumite</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informatii</a:t>
            </a:r>
            <a:r>
              <a:rPr lang="en-US" sz="1800" dirty="0">
                <a:solidFill>
                  <a:schemeClr val="dk1"/>
                </a:solidFill>
                <a:ea typeface="Calibri"/>
                <a:cs typeface="Calibri"/>
                <a:sym typeface="Calibri"/>
              </a:rPr>
              <a:t> pe care </a:t>
            </a:r>
            <a:r>
              <a:rPr lang="en-US" sz="1800" dirty="0" err="1">
                <a:solidFill>
                  <a:schemeClr val="dk1"/>
                </a:solidFill>
                <a:ea typeface="Calibri"/>
                <a:cs typeface="Calibri"/>
                <a:sym typeface="Calibri"/>
              </a:rPr>
              <a:t>dorim</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sa</a:t>
            </a:r>
            <a:r>
              <a:rPr lang="en-US" sz="1800" dirty="0">
                <a:solidFill>
                  <a:schemeClr val="dk1"/>
                </a:solidFill>
                <a:ea typeface="Calibri"/>
                <a:cs typeface="Calibri"/>
                <a:sym typeface="Calibri"/>
              </a:rPr>
              <a:t> le </a:t>
            </a:r>
            <a:r>
              <a:rPr lang="en-US" sz="1800" dirty="0" err="1">
                <a:solidFill>
                  <a:schemeClr val="dk1"/>
                </a:solidFill>
                <a:ea typeface="Calibri"/>
                <a:cs typeface="Calibri"/>
                <a:sym typeface="Calibri"/>
              </a:rPr>
              <a:t>obtinem</a:t>
            </a:r>
            <a:r>
              <a:rPr lang="en-US" sz="1800" dirty="0">
                <a:solidFill>
                  <a:schemeClr val="dk1"/>
                </a:solidFill>
                <a:ea typeface="Calibri"/>
                <a:cs typeface="Calibri"/>
                <a:sym typeface="Calibri"/>
              </a:rPr>
              <a:t> .</a:t>
            </a:r>
          </a:p>
          <a:p>
            <a:endParaRPr lang="en-US" dirty="0"/>
          </a:p>
        </p:txBody>
      </p:sp>
      <p:sp>
        <p:nvSpPr>
          <p:cNvPr id="8" name="Footer Placeholder 7">
            <a:extLst>
              <a:ext uri="{FF2B5EF4-FFF2-40B4-BE49-F238E27FC236}">
                <a16:creationId xmlns:a16="http://schemas.microsoft.com/office/drawing/2014/main" xmlns="" id="{18BB85AA-227F-71FD-4D10-3457640C5356}"/>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1795494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05"/>
          <p:cNvSpPr txBox="1"/>
          <p:nvPr/>
        </p:nvSpPr>
        <p:spPr>
          <a:xfrm>
            <a:off x="609600" y="295276"/>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(5)</a:t>
            </a:r>
            <a:r>
              <a:rPr lang="ro-RO" sz="3200" b="1" dirty="0">
                <a:solidFill>
                  <a:schemeClr val="accent1"/>
                </a:solidFill>
                <a:latin typeface="+mj-lt"/>
                <a:ea typeface="+mj-ea"/>
                <a:cs typeface="+mj-cs"/>
              </a:rPr>
              <a:t> </a:t>
            </a:r>
            <a:r>
              <a:rPr lang="en-US" sz="3200" b="1" dirty="0">
                <a:solidFill>
                  <a:schemeClr val="accent1"/>
                </a:solidFill>
                <a:latin typeface="+mj-lt"/>
                <a:ea typeface="+mj-ea"/>
                <a:cs typeface="+mj-cs"/>
              </a:rPr>
              <a:t>  </a:t>
            </a:r>
          </a:p>
          <a:p>
            <a:pPr>
              <a:lnSpc>
                <a:spcPct val="90000"/>
              </a:lnSpc>
              <a:buClr>
                <a:srgbClr val="0099FF"/>
              </a:buClr>
              <a:buSzPts val="3600"/>
            </a:pPr>
            <a:r>
              <a:rPr lang="en-US" sz="3200" b="1" dirty="0" err="1">
                <a:solidFill>
                  <a:schemeClr val="accent1"/>
                </a:solidFill>
                <a:latin typeface="+mj-lt"/>
                <a:ea typeface="+mj-ea"/>
                <a:cs typeface="+mj-cs"/>
                <a:sym typeface="Calibri"/>
              </a:rPr>
              <a:t>Secțiunea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Servicii</a:t>
            </a:r>
            <a:endParaRPr sz="3200" b="1" dirty="0">
              <a:solidFill>
                <a:schemeClr val="accent1"/>
              </a:solidFill>
              <a:latin typeface="+mj-lt"/>
              <a:ea typeface="+mj-ea"/>
              <a:cs typeface="+mj-cs"/>
              <a:sym typeface="Calibri"/>
            </a:endParaRPr>
          </a:p>
        </p:txBody>
      </p:sp>
      <p:sp>
        <p:nvSpPr>
          <p:cNvPr id="1262" name="Google Shape;1262;p105"/>
          <p:cNvSpPr txBox="1"/>
          <p:nvPr/>
        </p:nvSpPr>
        <p:spPr>
          <a:xfrm>
            <a:off x="0" y="1271641"/>
            <a:ext cx="4009094" cy="4709302"/>
          </a:xfrm>
          <a:prstGeom prst="rect">
            <a:avLst/>
          </a:prstGeom>
          <a:noFill/>
          <a:ln>
            <a:noFill/>
          </a:ln>
        </p:spPr>
        <p:txBody>
          <a:bodyPr spcFirstLastPara="1" wrap="square" lIns="121900" tIns="60933" rIns="121900" bIns="60933" anchor="t" anchorCtr="0">
            <a:noAutofit/>
          </a:bodyPr>
          <a:lstStyle/>
          <a:p>
            <a:pPr marL="306910" indent="-294527">
              <a:lnSpc>
                <a:spcPct val="90000"/>
              </a:lnSpc>
              <a:buClr>
                <a:schemeClr val="dk1"/>
              </a:buClr>
              <a:buSzPct val="100000"/>
              <a:buFont typeface="Noto Sans Symbols"/>
              <a:buChar char="−"/>
            </a:pPr>
            <a:r>
              <a:rPr lang="en-US" sz="2000" dirty="0" err="1">
                <a:solidFill>
                  <a:schemeClr val="dk1"/>
                </a:solidFill>
                <a:ea typeface="Calibri"/>
                <a:cs typeface="Calibri"/>
                <a:sym typeface="Calibri"/>
              </a:rPr>
              <a:t>Vizualizare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active, din </a:t>
            </a:r>
            <a:r>
              <a:rPr lang="en-US" sz="2000" dirty="0" err="1">
                <a:solidFill>
                  <a:schemeClr val="dk1"/>
                </a:solidFill>
                <a:ea typeface="Calibri"/>
                <a:cs typeface="Calibri"/>
                <a:sym typeface="Calibri"/>
              </a:rPr>
              <a:t>toate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cazurile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sau</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administrative</a:t>
            </a:r>
            <a:endParaRPr sz="2000" dirty="0"/>
          </a:p>
          <a:p>
            <a:pPr marL="306910" indent="-294527">
              <a:lnSpc>
                <a:spcPct val="90000"/>
              </a:lnSpc>
              <a:spcBef>
                <a:spcPts val="1000"/>
              </a:spcBef>
              <a:buClr>
                <a:schemeClr val="dk1"/>
              </a:buClr>
              <a:buSzPct val="100000"/>
              <a:buFont typeface="Noto Sans Symbols"/>
              <a:buChar char="−"/>
            </a:pPr>
            <a:r>
              <a:rPr lang="en-US" sz="2000" dirty="0" err="1">
                <a:solidFill>
                  <a:schemeClr val="dk1"/>
                </a:solidFill>
                <a:ea typeface="Calibri"/>
                <a:cs typeface="Calibri"/>
                <a:sym typeface="Calibri"/>
              </a:rPr>
              <a:t>Filtrele</a:t>
            </a:r>
            <a:r>
              <a:rPr lang="en-US" sz="2000" dirty="0">
                <a:solidFill>
                  <a:schemeClr val="dk1"/>
                </a:solidFill>
                <a:ea typeface="Calibri"/>
                <a:cs typeface="Calibri"/>
                <a:sym typeface="Calibri"/>
              </a:rPr>
              <a:t> sunt </a:t>
            </a:r>
            <a:r>
              <a:rPr lang="en-US" sz="2000" dirty="0" err="1">
                <a:solidFill>
                  <a:schemeClr val="dk1"/>
                </a:solidFill>
                <a:ea typeface="Calibri"/>
                <a:cs typeface="Calibri"/>
                <a:sym typeface="Calibri"/>
              </a:rPr>
              <a:t>similare</a:t>
            </a:r>
            <a:r>
              <a:rPr lang="en-US" sz="2000" dirty="0">
                <a:solidFill>
                  <a:schemeClr val="dk1"/>
                </a:solidFill>
                <a:ea typeface="Calibri"/>
                <a:cs typeface="Calibri"/>
                <a:sym typeface="Calibri"/>
              </a:rPr>
              <a:t> cu </a:t>
            </a:r>
            <a:r>
              <a:rPr lang="en-US" sz="2000" dirty="0" err="1">
                <a:solidFill>
                  <a:schemeClr val="dk1"/>
                </a:solidFill>
                <a:ea typeface="Calibri"/>
                <a:cs typeface="Calibri"/>
                <a:sym typeface="Calibri"/>
              </a:rPr>
              <a:t>cele</a:t>
            </a:r>
            <a:r>
              <a:rPr lang="en-US" sz="2000" dirty="0">
                <a:solidFill>
                  <a:schemeClr val="dk1"/>
                </a:solidFill>
                <a:ea typeface="Calibri"/>
                <a:cs typeface="Calibri"/>
                <a:sym typeface="Calibri"/>
              </a:rPr>
              <a:t> din </a:t>
            </a:r>
            <a:r>
              <a:rPr lang="en-US" sz="2000" dirty="0" err="1">
                <a:solidFill>
                  <a:schemeClr val="dk1"/>
                </a:solidFill>
                <a:ea typeface="Calibri"/>
                <a:cs typeface="Calibri"/>
                <a:sym typeface="Calibri"/>
              </a:rPr>
              <a:t>pagina</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Persoane</a:t>
            </a:r>
            <a:endParaRPr sz="2000" dirty="0"/>
          </a:p>
          <a:p>
            <a:pPr marL="306910" indent="-294527">
              <a:lnSpc>
                <a:spcPct val="90000"/>
              </a:lnSpc>
              <a:spcBef>
                <a:spcPts val="1000"/>
              </a:spcBef>
              <a:buClr>
                <a:schemeClr val="dk1"/>
              </a:buClr>
              <a:buSzPct val="100000"/>
              <a:buFont typeface="Calibri"/>
              <a:buChar char="−"/>
            </a:pPr>
            <a:r>
              <a:rPr lang="en-US" sz="2000" dirty="0">
                <a:solidFill>
                  <a:schemeClr val="dk1"/>
                </a:solidFill>
                <a:ea typeface="Calibri"/>
                <a:cs typeface="Calibri"/>
                <a:sym typeface="Calibri"/>
              </a:rPr>
              <a:t>un </a:t>
            </a:r>
            <a:r>
              <a:rPr lang="en-US" sz="2000" dirty="0" err="1">
                <a:solidFill>
                  <a:schemeClr val="dk1"/>
                </a:solidFill>
                <a:ea typeface="Calibri"/>
                <a:cs typeface="Calibri"/>
                <a:sym typeface="Calibri"/>
              </a:rPr>
              <a:t>Serviciu</a:t>
            </a:r>
            <a:r>
              <a:rPr lang="en-US" sz="2000" dirty="0">
                <a:solidFill>
                  <a:schemeClr val="dk1"/>
                </a:solidFill>
                <a:ea typeface="Calibri"/>
                <a:cs typeface="Calibri"/>
                <a:sym typeface="Calibri"/>
              </a:rPr>
              <a:t> are </a:t>
            </a:r>
            <a:r>
              <a:rPr lang="en-US" sz="2000" dirty="0" err="1">
                <a:solidFill>
                  <a:schemeClr val="dk1"/>
                </a:solidFill>
                <a:ea typeface="Calibri"/>
                <a:cs typeface="Calibri"/>
                <a:sym typeface="Calibri"/>
              </a:rPr>
              <a:t>mai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multe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tipuri</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Interventii</a:t>
            </a:r>
            <a:endParaRPr sz="2000" dirty="0">
              <a:solidFill>
                <a:schemeClr val="dk1"/>
              </a:solidFill>
              <a:ea typeface="Calibri"/>
              <a:cs typeface="Calibri"/>
              <a:sym typeface="Calibri"/>
            </a:endParaRPr>
          </a:p>
          <a:p>
            <a:pPr marL="306908" indent="-294526">
              <a:lnSpc>
                <a:spcPct val="90000"/>
              </a:lnSpc>
              <a:spcBef>
                <a:spcPts val="1000"/>
              </a:spcBef>
              <a:buClr>
                <a:schemeClr val="dk1"/>
              </a:buClr>
              <a:buSzPct val="100000"/>
              <a:buFont typeface="Noto Sans Symbols"/>
              <a:buChar char="−"/>
            </a:pPr>
            <a:r>
              <a:rPr lang="en-US" sz="2000" dirty="0" err="1">
                <a:solidFill>
                  <a:schemeClr val="dk1"/>
                </a:solidFill>
                <a:ea typeface="Calibri"/>
                <a:cs typeface="Calibri"/>
                <a:sym typeface="Calibri"/>
              </a:rPr>
              <a:t>Filtre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relevante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pentru</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informatiile</a:t>
            </a:r>
            <a:r>
              <a:rPr lang="en-US" sz="2000" dirty="0">
                <a:solidFill>
                  <a:schemeClr val="dk1"/>
                </a:solidFill>
                <a:ea typeface="Calibri"/>
                <a:cs typeface="Calibri"/>
                <a:sym typeface="Calibri"/>
              </a:rPr>
              <a:t> din </a:t>
            </a:r>
            <a:r>
              <a:rPr lang="en-US" sz="2000" dirty="0" err="1">
                <a:solidFill>
                  <a:schemeClr val="dk1"/>
                </a:solidFill>
                <a:ea typeface="Calibri"/>
                <a:cs typeface="Calibri"/>
                <a:sym typeface="Calibri"/>
              </a:rPr>
              <a:t>planul</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servicii</a:t>
            </a:r>
            <a:endParaRPr sz="2000" dirty="0">
              <a:solidFill>
                <a:schemeClr val="dk1"/>
              </a:solidFill>
              <a:ea typeface="Calibri"/>
              <a:cs typeface="Calibri"/>
              <a:sym typeface="Calibri"/>
            </a:endParaRPr>
          </a:p>
          <a:p>
            <a:pPr marL="1219170" lvl="1" indent="-457506">
              <a:lnSpc>
                <a:spcPct val="90000"/>
              </a:lnSpc>
              <a:spcBef>
                <a:spcPts val="1000"/>
              </a:spcBef>
              <a:buClr>
                <a:schemeClr val="dk1"/>
              </a:buClr>
              <a:buSzPct val="100000"/>
              <a:buFont typeface="Calibri"/>
              <a:buChar char="✔"/>
            </a:pPr>
            <a:r>
              <a:rPr lang="en-US" sz="2000" dirty="0">
                <a:solidFill>
                  <a:schemeClr val="dk1"/>
                </a:solidFill>
                <a:ea typeface="Calibri"/>
                <a:cs typeface="Calibri"/>
                <a:sym typeface="Calibri"/>
              </a:rPr>
              <a:t>Interval Data </a:t>
            </a:r>
            <a:r>
              <a:rPr lang="en-US" sz="2000" dirty="0" err="1">
                <a:solidFill>
                  <a:schemeClr val="dk1"/>
                </a:solidFill>
                <a:ea typeface="Calibri"/>
                <a:cs typeface="Calibri"/>
                <a:sym typeface="Calibri"/>
              </a:rPr>
              <a:t>Planificare</a:t>
            </a:r>
            <a:endParaRPr sz="2000" dirty="0">
              <a:solidFill>
                <a:schemeClr val="dk1"/>
              </a:solidFill>
              <a:ea typeface="Calibri"/>
              <a:cs typeface="Calibri"/>
              <a:sym typeface="Calibri"/>
            </a:endParaRPr>
          </a:p>
          <a:p>
            <a:pPr marL="1219170" lvl="1" indent="-457506">
              <a:lnSpc>
                <a:spcPct val="90000"/>
              </a:lnSpc>
              <a:spcBef>
                <a:spcPts val="1000"/>
              </a:spcBef>
              <a:buClr>
                <a:schemeClr val="dk1"/>
              </a:buClr>
              <a:buSzPct val="100000"/>
              <a:buFont typeface="Calibri"/>
              <a:buChar char="✔"/>
            </a:pPr>
            <a:r>
              <a:rPr lang="en-US" sz="2000" dirty="0" err="1">
                <a:solidFill>
                  <a:schemeClr val="dk1"/>
                </a:solidFill>
                <a:ea typeface="Calibri"/>
                <a:cs typeface="Calibri"/>
                <a:sym typeface="Calibri"/>
              </a:rPr>
              <a:t>Planificat</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lui</a:t>
            </a:r>
            <a:endParaRPr sz="2000" dirty="0">
              <a:solidFill>
                <a:schemeClr val="dk1"/>
              </a:solidFill>
              <a:ea typeface="Calibri"/>
              <a:cs typeface="Calibri"/>
              <a:sym typeface="Calibri"/>
            </a:endParaRPr>
          </a:p>
          <a:p>
            <a:pPr marL="609585" indent="-457506">
              <a:lnSpc>
                <a:spcPct val="90000"/>
              </a:lnSpc>
              <a:spcBef>
                <a:spcPts val="1000"/>
              </a:spcBef>
              <a:buClr>
                <a:schemeClr val="dk1"/>
              </a:buClr>
              <a:buSzPct val="100000"/>
              <a:buFont typeface="Calibri"/>
              <a:buChar char="−"/>
            </a:pP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administrative</a:t>
            </a:r>
            <a:endParaRPr sz="2000" dirty="0">
              <a:solidFill>
                <a:schemeClr val="dk1"/>
              </a:solidFill>
              <a:ea typeface="Calibri"/>
              <a:cs typeface="Calibri"/>
              <a:sym typeface="Calibri"/>
            </a:endParaRPr>
          </a:p>
          <a:p>
            <a:pPr marL="1219170" lvl="1" indent="-457506">
              <a:lnSpc>
                <a:spcPct val="90000"/>
              </a:lnSpc>
              <a:spcBef>
                <a:spcPts val="1000"/>
              </a:spcBef>
              <a:buClr>
                <a:schemeClr val="dk1"/>
              </a:buClr>
              <a:buSzPct val="100000"/>
              <a:buFont typeface="Calibri"/>
              <a:buChar char="✔"/>
            </a:pPr>
            <a:r>
              <a:rPr lang="en-US" sz="2000" dirty="0">
                <a:solidFill>
                  <a:schemeClr val="dk1"/>
                </a:solidFill>
                <a:ea typeface="Calibri"/>
                <a:cs typeface="Calibri"/>
                <a:sym typeface="Calibri"/>
              </a:rPr>
              <a:t>ex. </a:t>
            </a:r>
            <a:r>
              <a:rPr lang="en-US" sz="2000" dirty="0"/>
              <a:t>“</a:t>
            </a:r>
            <a:r>
              <a:rPr lang="en-US" sz="2000" b="1" dirty="0" err="1"/>
              <a:t>Monitorizare</a:t>
            </a:r>
            <a:r>
              <a:rPr lang="en-US" sz="2000" b="1" dirty="0"/>
              <a:t> </a:t>
            </a:r>
            <a:r>
              <a:rPr lang="en-US" sz="2000" b="1" dirty="0" err="1"/>
              <a:t>demers</a:t>
            </a:r>
            <a:r>
              <a:rPr lang="en-US" sz="2000" b="1" dirty="0"/>
              <a:t> de </a:t>
            </a:r>
            <a:r>
              <a:rPr lang="en-US" sz="2000" b="1" dirty="0" err="1"/>
              <a:t>înscriere</a:t>
            </a:r>
            <a:r>
              <a:rPr lang="en-US" sz="2000" b="1" dirty="0"/>
              <a:t> la </a:t>
            </a:r>
            <a:r>
              <a:rPr lang="en-US" sz="2000" b="1" dirty="0" err="1"/>
              <a:t>grădiniță</a:t>
            </a:r>
            <a:r>
              <a:rPr lang="en-US" sz="2000" b="1" dirty="0"/>
              <a:t>”</a:t>
            </a:r>
            <a:endParaRPr sz="2000" b="1" dirty="0">
              <a:solidFill>
                <a:schemeClr val="dk1"/>
              </a:solidFill>
              <a:ea typeface="Calibri"/>
              <a:cs typeface="Calibri"/>
              <a:sym typeface="Calibri"/>
            </a:endParaRPr>
          </a:p>
        </p:txBody>
      </p:sp>
      <p:pic>
        <p:nvPicPr>
          <p:cNvPr id="4" name="Picture 3">
            <a:extLst>
              <a:ext uri="{FF2B5EF4-FFF2-40B4-BE49-F238E27FC236}">
                <a16:creationId xmlns:a16="http://schemas.microsoft.com/office/drawing/2014/main" xmlns="" id="{47C0DD90-A419-A26C-759A-A6B96E184F52}"/>
              </a:ext>
            </a:extLst>
          </p:cNvPr>
          <p:cNvPicPr>
            <a:picLocks noChangeAspect="1"/>
          </p:cNvPicPr>
          <p:nvPr/>
        </p:nvPicPr>
        <p:blipFill>
          <a:blip r:embed="rId3"/>
          <a:stretch>
            <a:fillRect/>
          </a:stretch>
        </p:blipFill>
        <p:spPr>
          <a:xfrm>
            <a:off x="4009093" y="1039709"/>
            <a:ext cx="7937018" cy="4546650"/>
          </a:xfrm>
          <a:prstGeom prst="rect">
            <a:avLst/>
          </a:prstGeom>
        </p:spPr>
      </p:pic>
      <p:sp>
        <p:nvSpPr>
          <p:cNvPr id="2" name="Slide Number Placeholder 1">
            <a:extLst>
              <a:ext uri="{FF2B5EF4-FFF2-40B4-BE49-F238E27FC236}">
                <a16:creationId xmlns:a16="http://schemas.microsoft.com/office/drawing/2014/main" xmlns="" id="{42261650-201D-1C12-7199-D17D876A1281}"/>
              </a:ext>
            </a:extLst>
          </p:cNvPr>
          <p:cNvSpPr>
            <a:spLocks noGrp="1"/>
          </p:cNvSpPr>
          <p:nvPr>
            <p:ph type="sldNum" sz="quarter" idx="12"/>
          </p:nvPr>
        </p:nvSpPr>
        <p:spPr/>
        <p:txBody>
          <a:bodyPr/>
          <a:lstStyle/>
          <a:p>
            <a:fld id="{00000000-1234-1234-1234-123412341234}" type="slidenum">
              <a:rPr lang="en-US" smtClean="0"/>
              <a:pPr/>
              <a:t>84</a:t>
            </a:fld>
            <a:endParaRPr lang="en-US"/>
          </a:p>
        </p:txBody>
      </p:sp>
      <p:sp>
        <p:nvSpPr>
          <p:cNvPr id="7" name="Footer Placeholder 6">
            <a:extLst>
              <a:ext uri="{FF2B5EF4-FFF2-40B4-BE49-F238E27FC236}">
                <a16:creationId xmlns:a16="http://schemas.microsoft.com/office/drawing/2014/main" xmlns="" id="{0EC41C0F-84FB-B595-03AB-E9E5DC28F1EF}"/>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g108c9a24be5_2_2"/>
          <p:cNvSpPr txBox="1"/>
          <p:nvPr/>
        </p:nvSpPr>
        <p:spPr>
          <a:xfrm>
            <a:off x="855600" y="382732"/>
            <a:ext cx="11336400" cy="1733600"/>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(6) </a:t>
            </a:r>
          </a:p>
          <a:p>
            <a:pPr>
              <a:lnSpc>
                <a:spcPct val="90000"/>
              </a:lnSpc>
              <a:buClr>
                <a:srgbClr val="0099FF"/>
              </a:buClr>
              <a:buSzPts val="3600"/>
            </a:pPr>
            <a:r>
              <a:rPr lang="en-US" sz="3200" b="1" dirty="0" err="1">
                <a:solidFill>
                  <a:schemeClr val="accent1"/>
                </a:solidFill>
                <a:latin typeface="+mj-lt"/>
                <a:ea typeface="+mj-ea"/>
                <a:cs typeface="+mj-cs"/>
                <a:sym typeface="Calibri"/>
              </a:rPr>
              <a:t>Secțiunea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gospodării</a:t>
            </a:r>
            <a:r>
              <a:rPr lang="en-US" sz="3200" b="1" dirty="0">
                <a:solidFill>
                  <a:schemeClr val="accent1"/>
                </a:solidFill>
                <a:latin typeface="+mj-lt"/>
                <a:ea typeface="+mj-ea"/>
                <a:cs typeface="+mj-cs"/>
                <a:sym typeface="Calibri"/>
              </a:rPr>
              <a:t> (1)</a:t>
            </a:r>
            <a:endParaRPr sz="3200" b="1" dirty="0">
              <a:solidFill>
                <a:schemeClr val="accent1"/>
              </a:solidFill>
              <a:latin typeface="+mj-lt"/>
              <a:ea typeface="+mj-ea"/>
              <a:cs typeface="+mj-cs"/>
              <a:sym typeface="Calibri"/>
            </a:endParaRPr>
          </a:p>
        </p:txBody>
      </p:sp>
      <p:sp>
        <p:nvSpPr>
          <p:cNvPr id="1270" name="Google Shape;1270;g108c9a24be5_2_2"/>
          <p:cNvSpPr txBox="1"/>
          <p:nvPr/>
        </p:nvSpPr>
        <p:spPr>
          <a:xfrm>
            <a:off x="609601" y="1759351"/>
            <a:ext cx="2743200" cy="4236335"/>
          </a:xfrm>
          <a:prstGeom prst="rect">
            <a:avLst/>
          </a:prstGeom>
          <a:noFill/>
          <a:ln>
            <a:noFill/>
          </a:ln>
        </p:spPr>
        <p:txBody>
          <a:bodyPr spcFirstLastPara="1" wrap="square" lIns="121900" tIns="60933" rIns="121900" bIns="60933" anchor="t" anchorCtr="0">
            <a:normAutofit/>
          </a:bodyPr>
          <a:lstStyle/>
          <a:p>
            <a:pPr marL="306908" indent="-306908">
              <a:lnSpc>
                <a:spcPct val="90000"/>
              </a:lnSpc>
              <a:buClr>
                <a:schemeClr val="dk1"/>
              </a:buClr>
              <a:buSzPts val="1950"/>
              <a:buFont typeface="Noto Sans Symbols"/>
              <a:buChar char="−"/>
            </a:pPr>
            <a:r>
              <a:rPr lang="en-US" sz="2000" dirty="0" err="1">
                <a:solidFill>
                  <a:schemeClr val="dk1"/>
                </a:solidFill>
                <a:ea typeface="Calibri"/>
                <a:cs typeface="Calibri"/>
                <a:sym typeface="Calibri"/>
              </a:rPr>
              <a:t>Vizualizare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gospodării</a:t>
            </a:r>
            <a:r>
              <a:rPr lang="en-US" sz="2000" dirty="0">
                <a:solidFill>
                  <a:schemeClr val="dk1"/>
                </a:solidFill>
                <a:ea typeface="Calibri"/>
                <a:cs typeface="Calibri"/>
                <a:sym typeface="Calibri"/>
              </a:rPr>
              <a:t> active </a:t>
            </a:r>
            <a:r>
              <a:rPr lang="en-US" sz="2000" dirty="0" err="1">
                <a:solidFill>
                  <a:schemeClr val="dk1"/>
                </a:solidFill>
                <a:ea typeface="Calibri"/>
                <a:cs typeface="Calibri"/>
                <a:sym typeface="Calibri"/>
              </a:rPr>
              <a:t>sau</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toate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cazurile</a:t>
            </a:r>
            <a:endParaRPr sz="2000" dirty="0"/>
          </a:p>
          <a:p>
            <a:pPr marL="306908" indent="-306908">
              <a:lnSpc>
                <a:spcPct val="90000"/>
              </a:lnSpc>
              <a:spcBef>
                <a:spcPts val="1000"/>
              </a:spcBef>
              <a:buClr>
                <a:schemeClr val="dk1"/>
              </a:buClr>
              <a:buSzPts val="1950"/>
              <a:buFont typeface="Noto Sans Symbols"/>
              <a:buChar char="−"/>
            </a:pPr>
            <a:r>
              <a:rPr lang="en-US" sz="2000" dirty="0" err="1">
                <a:solidFill>
                  <a:schemeClr val="dk1"/>
                </a:solidFill>
                <a:ea typeface="Calibri"/>
                <a:cs typeface="Calibri"/>
                <a:sym typeface="Calibri"/>
              </a:rPr>
              <a:t>Filtrare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după</a:t>
            </a:r>
            <a:r>
              <a:rPr lang="en-US" sz="2000" dirty="0">
                <a:solidFill>
                  <a:schemeClr val="dk1"/>
                </a:solidFill>
                <a:ea typeface="Calibri"/>
                <a:cs typeface="Calibri"/>
                <a:sym typeface="Calibri"/>
              </a:rPr>
              <a:t>:</a:t>
            </a:r>
          </a:p>
          <a:p>
            <a:pPr marL="342900" indent="-342900">
              <a:lnSpc>
                <a:spcPct val="90000"/>
              </a:lnSpc>
              <a:spcBef>
                <a:spcPts val="1000"/>
              </a:spcBef>
              <a:buClr>
                <a:schemeClr val="dk1"/>
              </a:buClr>
              <a:buSzPts val="1950"/>
              <a:buFont typeface="Wingdings" panose="05000000000000000000" pitchFamily="2" charset="2"/>
              <a:buChar char="Ø"/>
            </a:pP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Vulnerabilități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subvulnerabilitati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nume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etc</a:t>
            </a:r>
            <a:endParaRPr lang="en-US" sz="2000" dirty="0">
              <a:solidFill>
                <a:schemeClr val="dk1"/>
              </a:solidFill>
              <a:ea typeface="Calibri"/>
              <a:cs typeface="Calibri"/>
              <a:sym typeface="Calibri"/>
            </a:endParaRPr>
          </a:p>
          <a:p>
            <a:pPr marL="342900" indent="-342900">
              <a:lnSpc>
                <a:spcPct val="90000"/>
              </a:lnSpc>
              <a:spcBef>
                <a:spcPts val="1000"/>
              </a:spcBef>
              <a:buClr>
                <a:schemeClr val="dk1"/>
              </a:buClr>
              <a:buSzPts val="1950"/>
              <a:buFont typeface="Wingdings" panose="05000000000000000000" pitchFamily="2" charset="2"/>
              <a:buChar char="Ø"/>
            </a:pPr>
            <a:r>
              <a:rPr lang="en-US" sz="2000" dirty="0">
                <a:solidFill>
                  <a:schemeClr val="dk1"/>
                </a:solidFill>
                <a:ea typeface="Calibri"/>
                <a:cs typeface="Calibri"/>
                <a:sym typeface="Calibri"/>
              </a:rPr>
              <a:t>Data </a:t>
            </a:r>
            <a:r>
              <a:rPr lang="en-US" sz="2000" dirty="0" err="1">
                <a:solidFill>
                  <a:schemeClr val="dk1"/>
                </a:solidFill>
                <a:ea typeface="Calibri"/>
                <a:cs typeface="Calibri"/>
                <a:sym typeface="Calibri"/>
              </a:rPr>
              <a:t>ultimului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chestionar</a:t>
            </a:r>
            <a:endParaRPr lang="en-US" sz="2000" dirty="0">
              <a:sym typeface="Calibri"/>
            </a:endParaRPr>
          </a:p>
          <a:p>
            <a:pPr marL="342900" indent="-342900">
              <a:lnSpc>
                <a:spcPct val="90000"/>
              </a:lnSpc>
              <a:spcBef>
                <a:spcPts val="1000"/>
              </a:spcBef>
              <a:buClr>
                <a:schemeClr val="dk1"/>
              </a:buClr>
              <a:buSzPts val="1950"/>
              <a:buFont typeface="Wingdings" panose="05000000000000000000" pitchFamily="2" charset="2"/>
              <a:buChar char="Ø"/>
            </a:pPr>
            <a:r>
              <a:rPr lang="en-US" sz="2000" dirty="0" err="1">
                <a:solidFill>
                  <a:schemeClr val="dk1"/>
                </a:solidFill>
                <a:ea typeface="Calibri"/>
                <a:cs typeface="Calibri"/>
                <a:sym typeface="Calibri"/>
              </a:rPr>
              <a:t>Numele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gospodăriei</a:t>
            </a:r>
            <a:endParaRPr lang="en-US" sz="2000" dirty="0">
              <a:sym typeface="Calibri"/>
            </a:endParaRPr>
          </a:p>
          <a:p>
            <a:pPr marL="342900" indent="-342900">
              <a:lnSpc>
                <a:spcPct val="90000"/>
              </a:lnSpc>
              <a:spcBef>
                <a:spcPts val="1000"/>
              </a:spcBef>
              <a:buClr>
                <a:schemeClr val="dk1"/>
              </a:buClr>
              <a:buSzPts val="1950"/>
              <a:buFont typeface="Wingdings" panose="05000000000000000000" pitchFamily="2" charset="2"/>
              <a:buChar char="Ø"/>
            </a:pPr>
            <a:r>
              <a:rPr lang="en-US" sz="2000" dirty="0" err="1">
                <a:solidFill>
                  <a:schemeClr val="dk1"/>
                </a:solidFill>
                <a:ea typeface="Calibri"/>
                <a:cs typeface="Calibri"/>
                <a:sym typeface="Calibri"/>
              </a:rPr>
              <a:t>Număr</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membri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prezenți</a:t>
            </a:r>
            <a:r>
              <a:rPr lang="en-US" sz="2000" dirty="0">
                <a:solidFill>
                  <a:schemeClr val="dk1"/>
                </a:solidFill>
                <a:ea typeface="Calibri"/>
                <a:cs typeface="Calibri"/>
                <a:sym typeface="Calibri"/>
              </a:rPr>
              <a:t>/total</a:t>
            </a:r>
            <a:endParaRPr sz="2000" dirty="0"/>
          </a:p>
        </p:txBody>
      </p:sp>
      <p:pic>
        <p:nvPicPr>
          <p:cNvPr id="4" name="Picture 3">
            <a:extLst>
              <a:ext uri="{FF2B5EF4-FFF2-40B4-BE49-F238E27FC236}">
                <a16:creationId xmlns:a16="http://schemas.microsoft.com/office/drawing/2014/main" xmlns="" id="{AE012D6A-699F-6F25-1134-5D7BC4C5A28B}"/>
              </a:ext>
            </a:extLst>
          </p:cNvPr>
          <p:cNvPicPr>
            <a:picLocks noChangeAspect="1"/>
          </p:cNvPicPr>
          <p:nvPr/>
        </p:nvPicPr>
        <p:blipFill>
          <a:blip r:embed="rId3"/>
          <a:stretch>
            <a:fillRect/>
          </a:stretch>
        </p:blipFill>
        <p:spPr>
          <a:xfrm>
            <a:off x="3422383" y="1865176"/>
            <a:ext cx="8582033" cy="4236335"/>
          </a:xfrm>
          <a:prstGeom prst="rect">
            <a:avLst/>
          </a:prstGeom>
        </p:spPr>
      </p:pic>
      <p:sp>
        <p:nvSpPr>
          <p:cNvPr id="5" name="Content Placeholder 4">
            <a:extLst>
              <a:ext uri="{FF2B5EF4-FFF2-40B4-BE49-F238E27FC236}">
                <a16:creationId xmlns:a16="http://schemas.microsoft.com/office/drawing/2014/main" xmlns="" id="{2DDCCA66-B2DC-4761-F063-8A8F95D05D93}"/>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xmlns="" id="{BAF3E5C1-7944-0A3D-E284-CBFA8B346BC4}"/>
              </a:ext>
            </a:extLst>
          </p:cNvPr>
          <p:cNvSpPr>
            <a:spLocks noGrp="1"/>
          </p:cNvSpPr>
          <p:nvPr>
            <p:ph type="sldNum" sz="quarter" idx="12"/>
          </p:nvPr>
        </p:nvSpPr>
        <p:spPr/>
        <p:txBody>
          <a:bodyPr/>
          <a:lstStyle/>
          <a:p>
            <a:fld id="{00000000-1234-1234-1234-123412341234}" type="slidenum">
              <a:rPr lang="en-US" smtClean="0"/>
              <a:pPr/>
              <a:t>85</a:t>
            </a:fld>
            <a:endParaRPr lang="en-US"/>
          </a:p>
        </p:txBody>
      </p:sp>
      <p:sp>
        <p:nvSpPr>
          <p:cNvPr id="7" name="Footer Placeholder 6">
            <a:extLst>
              <a:ext uri="{FF2B5EF4-FFF2-40B4-BE49-F238E27FC236}">
                <a16:creationId xmlns:a16="http://schemas.microsoft.com/office/drawing/2014/main" xmlns="" id="{E0DAFD94-5EEB-0644-6B40-980A68CF36E3}"/>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8" name="Google Shape;1278;p106"/>
          <p:cNvSpPr txBox="1"/>
          <p:nvPr/>
        </p:nvSpPr>
        <p:spPr>
          <a:xfrm>
            <a:off x="613512" y="454690"/>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(6) </a:t>
            </a:r>
          </a:p>
          <a:p>
            <a:pPr>
              <a:lnSpc>
                <a:spcPct val="90000"/>
              </a:lnSpc>
              <a:buClr>
                <a:srgbClr val="0099FF"/>
              </a:buClr>
              <a:buSzPts val="3600"/>
            </a:pPr>
            <a:r>
              <a:rPr lang="en-US" sz="3200" b="1" dirty="0" err="1">
                <a:solidFill>
                  <a:schemeClr val="accent1"/>
                </a:solidFill>
                <a:latin typeface="+mj-lt"/>
                <a:ea typeface="+mj-ea"/>
                <a:cs typeface="+mj-cs"/>
                <a:sym typeface="Calibri"/>
              </a:rPr>
              <a:t>Sectiune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Gospodării</a:t>
            </a:r>
            <a:r>
              <a:rPr lang="en-US" sz="3200" b="1" dirty="0">
                <a:solidFill>
                  <a:schemeClr val="accent1"/>
                </a:solidFill>
                <a:latin typeface="+mj-lt"/>
                <a:ea typeface="+mj-ea"/>
                <a:cs typeface="+mj-cs"/>
                <a:sym typeface="Calibri"/>
              </a:rPr>
              <a:t> (2)  - </a:t>
            </a:r>
            <a:r>
              <a:rPr lang="en-US" sz="3200" b="1" dirty="0" err="1">
                <a:solidFill>
                  <a:schemeClr val="accent1"/>
                </a:solidFill>
                <a:latin typeface="+mj-lt"/>
                <a:ea typeface="+mj-ea"/>
                <a:cs typeface="+mj-cs"/>
                <a:sym typeface="Calibri"/>
              </a:rPr>
              <a:t>Hartă</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gospodării</a:t>
            </a:r>
            <a:r>
              <a:rPr lang="en-US" sz="3200" b="1" dirty="0">
                <a:solidFill>
                  <a:schemeClr val="accent1"/>
                </a:solidFill>
                <a:latin typeface="+mj-lt"/>
                <a:ea typeface="+mj-ea"/>
                <a:cs typeface="+mj-cs"/>
                <a:sym typeface="Calibri"/>
              </a:rPr>
              <a:t> </a:t>
            </a:r>
            <a:endParaRPr sz="3200" b="1" dirty="0">
              <a:solidFill>
                <a:schemeClr val="accent1"/>
              </a:solidFill>
              <a:latin typeface="+mj-lt"/>
              <a:ea typeface="+mj-ea"/>
              <a:cs typeface="+mj-cs"/>
              <a:sym typeface="Calibri"/>
            </a:endParaRPr>
          </a:p>
        </p:txBody>
      </p:sp>
      <p:sp>
        <p:nvSpPr>
          <p:cNvPr id="1279" name="Google Shape;1279;p106"/>
          <p:cNvSpPr/>
          <p:nvPr/>
        </p:nvSpPr>
        <p:spPr>
          <a:xfrm flipH="1">
            <a:off x="9800134" y="2936556"/>
            <a:ext cx="2149889" cy="1272345"/>
          </a:xfrm>
          <a:prstGeom prst="rect">
            <a:avLst/>
          </a:prstGeom>
          <a:noFill/>
          <a:ln>
            <a:noFill/>
          </a:ln>
        </p:spPr>
        <p:txBody>
          <a:bodyPr spcFirstLastPara="1" wrap="square" lIns="121900" tIns="60933" rIns="121900" bIns="60933" anchor="t" anchorCtr="0">
            <a:spAutoFit/>
          </a:bodyPr>
          <a:lstStyle/>
          <a:p>
            <a:r>
              <a:rPr lang="en-US" sz="1867" dirty="0" err="1">
                <a:solidFill>
                  <a:schemeClr val="dk1"/>
                </a:solidFill>
                <a:latin typeface="Calibri"/>
                <a:ea typeface="Calibri"/>
                <a:cs typeface="Calibri"/>
                <a:sym typeface="Calibri"/>
              </a:rPr>
              <a:t>Permite</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acces</a:t>
            </a:r>
            <a:r>
              <a:rPr lang="en-US" sz="1867" dirty="0">
                <a:solidFill>
                  <a:schemeClr val="dk1"/>
                </a:solidFill>
                <a:latin typeface="Calibri"/>
                <a:ea typeface="Calibri"/>
                <a:cs typeface="Calibri"/>
                <a:sym typeface="Calibri"/>
              </a:rPr>
              <a:t> granular </a:t>
            </a:r>
            <a:r>
              <a:rPr lang="en-US" sz="1867" dirty="0" err="1">
                <a:solidFill>
                  <a:schemeClr val="dk1"/>
                </a:solidFill>
                <a:latin typeface="Calibri"/>
                <a:ea typeface="Calibri"/>
                <a:cs typeface="Calibri"/>
                <a:sym typeface="Calibri"/>
              </a:rPr>
              <a:t>până</a:t>
            </a:r>
            <a:r>
              <a:rPr lang="en-US" sz="1867" dirty="0">
                <a:solidFill>
                  <a:schemeClr val="dk1"/>
                </a:solidFill>
                <a:latin typeface="Calibri"/>
                <a:ea typeface="Calibri"/>
                <a:cs typeface="Calibri"/>
                <a:sym typeface="Calibri"/>
              </a:rPr>
              <a:t> la </a:t>
            </a:r>
            <a:r>
              <a:rPr lang="en-US" sz="1867" dirty="0" err="1">
                <a:solidFill>
                  <a:schemeClr val="dk1"/>
                </a:solidFill>
                <a:latin typeface="Calibri"/>
                <a:ea typeface="Calibri"/>
                <a:cs typeface="Calibri"/>
                <a:sym typeface="Calibri"/>
              </a:rPr>
              <a:t>nivel</a:t>
            </a:r>
            <a:r>
              <a:rPr lang="en-US" sz="1867" dirty="0">
                <a:solidFill>
                  <a:schemeClr val="dk1"/>
                </a:solidFill>
                <a:latin typeface="Calibri"/>
                <a:ea typeface="Calibri"/>
                <a:cs typeface="Calibri"/>
                <a:sym typeface="Calibri"/>
              </a:rPr>
              <a:t> de </a:t>
            </a:r>
            <a:r>
              <a:rPr lang="en-US" sz="1867" dirty="0" err="1">
                <a:solidFill>
                  <a:schemeClr val="dk1"/>
                </a:solidFill>
                <a:latin typeface="Calibri"/>
                <a:ea typeface="Calibri"/>
                <a:cs typeface="Calibri"/>
                <a:sym typeface="Calibri"/>
              </a:rPr>
              <a:t>gospodărie</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prin</a:t>
            </a:r>
            <a:r>
              <a:rPr lang="en-US" sz="1867" dirty="0">
                <a:solidFill>
                  <a:schemeClr val="dk1"/>
                </a:solidFill>
                <a:latin typeface="Calibri"/>
                <a:ea typeface="Calibri"/>
                <a:cs typeface="Calibri"/>
                <a:sym typeface="Calibri"/>
              </a:rPr>
              <a:t> scroll.</a:t>
            </a:r>
            <a:endParaRPr sz="1867" b="1"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DE01BA6E-84FF-B400-C6F2-498A867CE21C}"/>
              </a:ext>
            </a:extLst>
          </p:cNvPr>
          <p:cNvPicPr>
            <a:picLocks noChangeAspect="1"/>
          </p:cNvPicPr>
          <p:nvPr/>
        </p:nvPicPr>
        <p:blipFill>
          <a:blip r:embed="rId3"/>
          <a:stretch>
            <a:fillRect/>
          </a:stretch>
        </p:blipFill>
        <p:spPr>
          <a:xfrm>
            <a:off x="516340" y="1458855"/>
            <a:ext cx="8634438" cy="4944455"/>
          </a:xfrm>
          <a:prstGeom prst="rect">
            <a:avLst/>
          </a:prstGeom>
        </p:spPr>
      </p:pic>
      <p:sp>
        <p:nvSpPr>
          <p:cNvPr id="2" name="Slide Number Placeholder 1">
            <a:extLst>
              <a:ext uri="{FF2B5EF4-FFF2-40B4-BE49-F238E27FC236}">
                <a16:creationId xmlns:a16="http://schemas.microsoft.com/office/drawing/2014/main" xmlns="" id="{7C1F8C31-3559-29CD-818F-8ECEA8FD44C7}"/>
              </a:ext>
            </a:extLst>
          </p:cNvPr>
          <p:cNvSpPr>
            <a:spLocks noGrp="1"/>
          </p:cNvSpPr>
          <p:nvPr>
            <p:ph type="sldNum" sz="quarter" idx="12"/>
          </p:nvPr>
        </p:nvSpPr>
        <p:spPr/>
        <p:txBody>
          <a:bodyPr/>
          <a:lstStyle/>
          <a:p>
            <a:fld id="{00000000-1234-1234-1234-123412341234}" type="slidenum">
              <a:rPr lang="en-US" smtClean="0"/>
              <a:pPr/>
              <a:t>86</a:t>
            </a:fld>
            <a:endParaRPr lang="en-US"/>
          </a:p>
        </p:txBody>
      </p:sp>
      <p:sp>
        <p:nvSpPr>
          <p:cNvPr id="7" name="Footer Placeholder 6">
            <a:extLst>
              <a:ext uri="{FF2B5EF4-FFF2-40B4-BE49-F238E27FC236}">
                <a16:creationId xmlns:a16="http://schemas.microsoft.com/office/drawing/2014/main" xmlns="" id="{813C0486-5D3C-9262-6CD7-29F235F24459}"/>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07"/>
          <p:cNvSpPr txBox="1"/>
          <p:nvPr/>
        </p:nvSpPr>
        <p:spPr>
          <a:xfrm>
            <a:off x="812799" y="477839"/>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(7) </a:t>
            </a:r>
          </a:p>
          <a:p>
            <a:pPr>
              <a:lnSpc>
                <a:spcPct val="90000"/>
              </a:lnSpc>
              <a:buClr>
                <a:srgbClr val="0099FF"/>
              </a:buClr>
              <a:buSzPts val="3600"/>
            </a:pPr>
            <a:r>
              <a:rPr lang="en-US" sz="3200" b="1" dirty="0" err="1">
                <a:solidFill>
                  <a:schemeClr val="accent1"/>
                </a:solidFill>
                <a:latin typeface="+mj-lt"/>
                <a:ea typeface="+mj-ea"/>
                <a:cs typeface="+mj-cs"/>
                <a:sym typeface="Calibri"/>
              </a:rPr>
              <a:t>Pagina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gospodăriei</a:t>
            </a:r>
            <a:r>
              <a:rPr lang="en-US" sz="3200" b="1" dirty="0">
                <a:solidFill>
                  <a:schemeClr val="accent1"/>
                </a:solidFill>
                <a:latin typeface="+mj-lt"/>
                <a:ea typeface="+mj-ea"/>
                <a:cs typeface="+mj-cs"/>
                <a:sym typeface="Calibri"/>
              </a:rPr>
              <a:t> (1)</a:t>
            </a:r>
            <a:endParaRPr sz="3200" b="1" dirty="0">
              <a:solidFill>
                <a:schemeClr val="accent1"/>
              </a:solidFill>
              <a:latin typeface="+mj-lt"/>
              <a:ea typeface="+mj-ea"/>
              <a:cs typeface="+mj-cs"/>
              <a:sym typeface="Calibri"/>
            </a:endParaRPr>
          </a:p>
        </p:txBody>
      </p:sp>
      <p:sp>
        <p:nvSpPr>
          <p:cNvPr id="1287" name="Google Shape;1287;p107"/>
          <p:cNvSpPr txBox="1"/>
          <p:nvPr/>
        </p:nvSpPr>
        <p:spPr>
          <a:xfrm>
            <a:off x="482186" y="1419689"/>
            <a:ext cx="7429362" cy="4986884"/>
          </a:xfrm>
          <a:prstGeom prst="rect">
            <a:avLst/>
          </a:prstGeom>
          <a:noFill/>
          <a:ln>
            <a:noFill/>
          </a:ln>
        </p:spPr>
        <p:txBody>
          <a:bodyPr spcFirstLastPara="1" wrap="square" lIns="121900" tIns="60933" rIns="121900" bIns="60933" anchor="t" anchorCtr="0">
            <a:noAutofit/>
          </a:bodyPr>
          <a:lstStyle/>
          <a:p>
            <a:pPr marL="306910" indent="-306910">
              <a:lnSpc>
                <a:spcPct val="90000"/>
              </a:lnSpc>
              <a:buClr>
                <a:schemeClr val="dk1"/>
              </a:buClr>
              <a:buSzPts val="1950"/>
              <a:buFont typeface="Noto Sans Symbols"/>
              <a:buChar char="−"/>
            </a:pPr>
            <a:r>
              <a:rPr lang="en-US" sz="2000" dirty="0" err="1">
                <a:solidFill>
                  <a:schemeClr val="dk1"/>
                </a:solidFill>
                <a:ea typeface="Calibri"/>
                <a:cs typeface="Calibri"/>
                <a:sym typeface="Calibri"/>
              </a:rPr>
              <a:t>Sumar</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și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localizare</a:t>
            </a:r>
            <a:r>
              <a:rPr lang="en-US" sz="2000" dirty="0">
                <a:solidFill>
                  <a:schemeClr val="dk1"/>
                </a:solidFill>
                <a:ea typeface="Calibri"/>
                <a:cs typeface="Calibri"/>
                <a:sym typeface="Calibri"/>
              </a:rPr>
              <a:t> GPS</a:t>
            </a:r>
          </a:p>
          <a:p>
            <a:pPr marL="306910" indent="-306910">
              <a:lnSpc>
                <a:spcPct val="90000"/>
              </a:lnSpc>
              <a:buClr>
                <a:schemeClr val="dk1"/>
              </a:buClr>
              <a:buSzPts val="1950"/>
              <a:buFont typeface="Noto Sans Symbols"/>
              <a:buChar char="−"/>
            </a:pPr>
            <a:endParaRPr sz="2000" dirty="0"/>
          </a:p>
          <a:p>
            <a:pPr marL="306910" indent="-306910">
              <a:lnSpc>
                <a:spcPct val="90000"/>
              </a:lnSpc>
              <a:spcBef>
                <a:spcPts val="1000"/>
              </a:spcBef>
              <a:buClr>
                <a:schemeClr val="dk1"/>
              </a:buClr>
              <a:buSzPts val="1950"/>
              <a:buFont typeface="Noto Sans Symbols"/>
              <a:buChar char="−"/>
            </a:pPr>
            <a:r>
              <a:rPr lang="en-US" sz="2000" b="1" dirty="0">
                <a:solidFill>
                  <a:schemeClr val="dk1"/>
                </a:solidFill>
                <a:ea typeface="Calibri"/>
                <a:cs typeface="Calibri"/>
                <a:sym typeface="Calibri"/>
              </a:rPr>
              <a:t>Status </a:t>
            </a:r>
            <a:r>
              <a:rPr lang="en-US" sz="2000" b="1" dirty="0" err="1">
                <a:solidFill>
                  <a:schemeClr val="dk1"/>
                </a:solidFill>
                <a:ea typeface="Calibri"/>
                <a:cs typeface="Calibri"/>
                <a:sym typeface="Calibri"/>
              </a:rPr>
              <a:t>gospodărie</a:t>
            </a:r>
            <a:r>
              <a:rPr lang="en-US" sz="2000" b="1" dirty="0">
                <a:solidFill>
                  <a:schemeClr val="dk1"/>
                </a:solidFill>
                <a:ea typeface="Calibri"/>
                <a:cs typeface="Calibri"/>
                <a:sym typeface="Calibri"/>
              </a:rPr>
              <a:t>: </a:t>
            </a:r>
            <a:r>
              <a:rPr lang="en-US" sz="2000" dirty="0" err="1">
                <a:solidFill>
                  <a:schemeClr val="dk1"/>
                </a:solidFill>
                <a:ea typeface="Calibri"/>
                <a:cs typeface="Calibri"/>
                <a:sym typeface="Calibri"/>
              </a:rPr>
              <a:t>În</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dreptul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numelui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veți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vedea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câte</a:t>
            </a:r>
            <a:r>
              <a:rPr lang="en-US" sz="2000" dirty="0">
                <a:solidFill>
                  <a:schemeClr val="dk1"/>
                </a:solidFill>
                <a:ea typeface="Calibri"/>
                <a:cs typeface="Calibri"/>
                <a:sym typeface="Calibri"/>
              </a:rPr>
              <a:t> o </a:t>
            </a:r>
            <a:r>
              <a:rPr lang="en-US" sz="2000" dirty="0" err="1">
                <a:solidFill>
                  <a:schemeClr val="dk1"/>
                </a:solidFill>
                <a:ea typeface="Calibri"/>
                <a:cs typeface="Calibri"/>
                <a:sym typeface="Calibri"/>
              </a:rPr>
              <a:t>pictogramă</a:t>
            </a:r>
            <a:r>
              <a:rPr lang="en-US" sz="2000" dirty="0">
                <a:solidFill>
                  <a:schemeClr val="dk1"/>
                </a:solidFill>
                <a:ea typeface="Calibri"/>
                <a:cs typeface="Calibri"/>
                <a:sym typeface="Calibri"/>
              </a:rPr>
              <a:t> care </a:t>
            </a:r>
            <a:r>
              <a:rPr lang="en-US" sz="2000" dirty="0" err="1">
                <a:solidFill>
                  <a:schemeClr val="dk1"/>
                </a:solidFill>
                <a:ea typeface="Calibri"/>
                <a:cs typeface="Calibri"/>
                <a:sym typeface="Calibri"/>
              </a:rPr>
              <a:t>ilustrează</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statusul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gospodăriei</a:t>
            </a:r>
            <a:r>
              <a:rPr lang="en-US" sz="2000" dirty="0">
                <a:solidFill>
                  <a:schemeClr val="dk1"/>
                </a:solidFill>
                <a:ea typeface="Calibri"/>
                <a:cs typeface="Calibri"/>
                <a:sym typeface="Calibri"/>
              </a:rPr>
              <a:t>.</a:t>
            </a:r>
          </a:p>
          <a:p>
            <a:pPr marL="306910" indent="-306910">
              <a:lnSpc>
                <a:spcPct val="90000"/>
              </a:lnSpc>
              <a:spcBef>
                <a:spcPts val="1000"/>
              </a:spcBef>
              <a:buClr>
                <a:schemeClr val="dk1"/>
              </a:buClr>
              <a:buSzPts val="1950"/>
              <a:buFont typeface="Noto Sans Symbols"/>
              <a:buChar char="−"/>
            </a:pPr>
            <a:endParaRPr sz="2000" dirty="0"/>
          </a:p>
          <a:p>
            <a:pPr marL="306910" indent="-306910">
              <a:lnSpc>
                <a:spcPct val="90000"/>
              </a:lnSpc>
              <a:spcBef>
                <a:spcPts val="1000"/>
              </a:spcBef>
              <a:buClr>
                <a:schemeClr val="dk1"/>
              </a:buClr>
              <a:buSzPts val="1950"/>
              <a:buFont typeface="Noto Sans Symbols"/>
              <a:buChar char="−"/>
            </a:pPr>
            <a:r>
              <a:rPr lang="en-US" sz="2000" b="1" dirty="0" err="1">
                <a:solidFill>
                  <a:schemeClr val="dk1"/>
                </a:solidFill>
                <a:ea typeface="Calibri"/>
                <a:cs typeface="Calibri"/>
                <a:sym typeface="Calibri"/>
              </a:rPr>
              <a:t>Meniu</a:t>
            </a:r>
            <a:r>
              <a:rPr lang="en-US" sz="2000" b="1" dirty="0">
                <a:solidFill>
                  <a:schemeClr val="dk1"/>
                </a:solidFill>
                <a:ea typeface="Calibri"/>
                <a:cs typeface="Calibri"/>
                <a:sym typeface="Calibri"/>
              </a:rPr>
              <a:t> tab-</a:t>
            </a:r>
            <a:r>
              <a:rPr lang="en-US" sz="2000" b="1" dirty="0" err="1">
                <a:solidFill>
                  <a:schemeClr val="dk1"/>
                </a:solidFill>
                <a:ea typeface="Calibri"/>
                <a:cs typeface="Calibri"/>
                <a:sym typeface="Calibri"/>
              </a:rPr>
              <a:t>uri</a:t>
            </a:r>
            <a:endParaRPr sz="2000" b="1" dirty="0"/>
          </a:p>
          <a:p>
            <a:pPr marL="764098" lvl="1" indent="-306908">
              <a:lnSpc>
                <a:spcPct val="90000"/>
              </a:lnSpc>
              <a:spcBef>
                <a:spcPts val="500"/>
              </a:spcBef>
              <a:buClr>
                <a:schemeClr val="dk1"/>
              </a:buClr>
              <a:buSzPts val="1650"/>
              <a:buFont typeface="Noto Sans Symbols"/>
              <a:buChar char="✔"/>
            </a:pPr>
            <a:r>
              <a:rPr lang="en-US" sz="2000" dirty="0" err="1">
                <a:solidFill>
                  <a:schemeClr val="dk1"/>
                </a:solidFill>
                <a:ea typeface="Calibri"/>
                <a:cs typeface="Calibri"/>
                <a:sym typeface="Calibri"/>
              </a:rPr>
              <a:t>Chestionare</a:t>
            </a:r>
            <a:endParaRPr sz="2000" dirty="0"/>
          </a:p>
          <a:p>
            <a:pPr marL="764098" lvl="1" indent="-306908">
              <a:lnSpc>
                <a:spcPct val="90000"/>
              </a:lnSpc>
              <a:spcBef>
                <a:spcPts val="500"/>
              </a:spcBef>
              <a:buClr>
                <a:schemeClr val="dk1"/>
              </a:buClr>
              <a:buSzPts val="1650"/>
              <a:buFont typeface="Noto Sans Symbols"/>
              <a:buChar char="✔"/>
            </a:pPr>
            <a:r>
              <a:rPr lang="en-US" sz="2000" dirty="0" err="1">
                <a:solidFill>
                  <a:schemeClr val="dk1"/>
                </a:solidFill>
                <a:ea typeface="Calibri"/>
                <a:cs typeface="Calibri"/>
                <a:sym typeface="Calibri"/>
              </a:rPr>
              <a:t>Planuri</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servicii</a:t>
            </a:r>
            <a:endParaRPr sz="2000" dirty="0"/>
          </a:p>
          <a:p>
            <a:pPr marL="764098" lvl="1" indent="-306908">
              <a:lnSpc>
                <a:spcPct val="90000"/>
              </a:lnSpc>
              <a:spcBef>
                <a:spcPts val="500"/>
              </a:spcBef>
              <a:buClr>
                <a:schemeClr val="dk1"/>
              </a:buClr>
              <a:buSzPts val="1650"/>
              <a:buFont typeface="Noto Sans Symbols"/>
              <a:buChar char="✔"/>
            </a:pPr>
            <a:r>
              <a:rPr lang="en-US" sz="2000" dirty="0" err="1">
                <a:solidFill>
                  <a:schemeClr val="dk1"/>
                </a:solidFill>
                <a:ea typeface="Calibri"/>
                <a:cs typeface="Calibri"/>
                <a:sym typeface="Calibri"/>
              </a:rPr>
              <a:t>Activitate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în</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a:t>
            </a:r>
            <a:endParaRPr sz="2000" dirty="0"/>
          </a:p>
          <a:p>
            <a:pPr marL="764098" lvl="1" indent="-306908">
              <a:lnSpc>
                <a:spcPct val="90000"/>
              </a:lnSpc>
              <a:spcBef>
                <a:spcPts val="500"/>
              </a:spcBef>
              <a:buClr>
                <a:schemeClr val="dk1"/>
              </a:buClr>
              <a:buSzPts val="1650"/>
              <a:buFont typeface="Noto Sans Symbols"/>
              <a:buChar char="✔"/>
            </a:pPr>
            <a:r>
              <a:rPr lang="en-US" sz="2000" dirty="0" err="1">
                <a:solidFill>
                  <a:schemeClr val="dk1"/>
                </a:solidFill>
                <a:ea typeface="Calibri"/>
                <a:cs typeface="Calibri"/>
                <a:sym typeface="Calibri"/>
              </a:rPr>
              <a:t>Anexă</a:t>
            </a:r>
            <a:r>
              <a:rPr lang="en-US" sz="2000" dirty="0">
                <a:solidFill>
                  <a:schemeClr val="dk1"/>
                </a:solidFill>
                <a:ea typeface="Calibri"/>
                <a:cs typeface="Calibri"/>
                <a:sym typeface="Calibri"/>
              </a:rPr>
              <a:t> HG 691/2015</a:t>
            </a:r>
            <a:endParaRPr sz="2000" dirty="0"/>
          </a:p>
          <a:p>
            <a:pPr marL="764098" lvl="1" indent="-306908">
              <a:lnSpc>
                <a:spcPct val="90000"/>
              </a:lnSpc>
              <a:spcBef>
                <a:spcPts val="500"/>
              </a:spcBef>
              <a:buClr>
                <a:schemeClr val="dk1"/>
              </a:buClr>
              <a:buSzPts val="1650"/>
              <a:buFont typeface="Noto Sans Symbols"/>
              <a:buChar char="✔"/>
            </a:pPr>
            <a:r>
              <a:rPr lang="en-US" sz="2000" dirty="0" err="1">
                <a:solidFill>
                  <a:schemeClr val="dk1"/>
                </a:solidFill>
                <a:ea typeface="Calibri"/>
                <a:cs typeface="Calibri"/>
                <a:sym typeface="Calibri"/>
              </a:rPr>
              <a:t>Solicitări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schimbări</a:t>
            </a:r>
            <a:endParaRPr lang="en-US" sz="2000" dirty="0">
              <a:solidFill>
                <a:schemeClr val="dk1"/>
              </a:solidFill>
              <a:ea typeface="Calibri"/>
              <a:cs typeface="Calibri"/>
              <a:sym typeface="Calibri"/>
            </a:endParaRPr>
          </a:p>
          <a:p>
            <a:pPr marL="457190" lvl="1">
              <a:lnSpc>
                <a:spcPct val="90000"/>
              </a:lnSpc>
              <a:spcBef>
                <a:spcPts val="500"/>
              </a:spcBef>
              <a:buClr>
                <a:schemeClr val="dk1"/>
              </a:buClr>
              <a:buSzPts val="1650"/>
            </a:pPr>
            <a:endParaRPr sz="2000" dirty="0"/>
          </a:p>
          <a:p>
            <a:pPr marL="306910" indent="-306910">
              <a:lnSpc>
                <a:spcPct val="90000"/>
              </a:lnSpc>
              <a:spcBef>
                <a:spcPts val="1000"/>
              </a:spcBef>
              <a:buClr>
                <a:schemeClr val="dk1"/>
              </a:buClr>
              <a:buSzPts val="1950"/>
              <a:buFont typeface="Noto Sans Symbols"/>
              <a:buChar char="−"/>
            </a:pPr>
            <a:r>
              <a:rPr lang="en-US" sz="2000" dirty="0" err="1">
                <a:solidFill>
                  <a:schemeClr val="dk1"/>
                </a:solidFill>
                <a:ea typeface="Calibri"/>
                <a:cs typeface="Calibri"/>
                <a:sym typeface="Calibri"/>
              </a:rPr>
              <a:t>Posibilitate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comparare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chestionare</a:t>
            </a:r>
            <a:endParaRPr sz="2000" dirty="0"/>
          </a:p>
        </p:txBody>
      </p:sp>
      <p:sp>
        <p:nvSpPr>
          <p:cNvPr id="2" name="TextBox 1">
            <a:extLst>
              <a:ext uri="{FF2B5EF4-FFF2-40B4-BE49-F238E27FC236}">
                <a16:creationId xmlns:a16="http://schemas.microsoft.com/office/drawing/2014/main" xmlns="" id="{426EDFE5-CB3A-CF86-A25F-A0579112E61D}"/>
              </a:ext>
            </a:extLst>
          </p:cNvPr>
          <p:cNvSpPr txBox="1"/>
          <p:nvPr/>
        </p:nvSpPr>
        <p:spPr>
          <a:xfrm>
            <a:off x="8518967" y="1738007"/>
            <a:ext cx="3148313" cy="2862322"/>
          </a:xfrm>
          <a:prstGeom prst="rect">
            <a:avLst/>
          </a:prstGeom>
          <a:noFill/>
        </p:spPr>
        <p:txBody>
          <a:bodyPr wrap="square" rtlCol="0">
            <a:spAutoFit/>
          </a:bodyPr>
          <a:lstStyle/>
          <a:p>
            <a:r>
              <a:rPr lang="en-US" sz="2000" b="1" dirty="0" err="1"/>
              <a:t>Pictograme</a:t>
            </a:r>
            <a:r>
              <a:rPr lang="en-US" sz="2000" b="1" dirty="0"/>
              <a:t> status </a:t>
            </a:r>
            <a:r>
              <a:rPr lang="en-US" sz="2000" b="1" dirty="0" err="1"/>
              <a:t>gospo</a:t>
            </a:r>
            <a:r>
              <a:rPr lang="en-US" sz="2000" b="1" dirty="0" err="1">
                <a:solidFill>
                  <a:schemeClr val="dk1"/>
                </a:solidFill>
                <a:ea typeface="Calibri"/>
                <a:cs typeface="Calibri"/>
                <a:sym typeface="Calibri"/>
              </a:rPr>
              <a:t>dă</a:t>
            </a:r>
            <a:r>
              <a:rPr lang="en-US" sz="2000" b="1" dirty="0" err="1"/>
              <a:t>rie</a:t>
            </a:r>
            <a:endParaRPr lang="en-US" sz="2000" b="1" dirty="0"/>
          </a:p>
          <a:p>
            <a:endParaRPr lang="en-US" sz="2000" dirty="0"/>
          </a:p>
          <a:p>
            <a:r>
              <a:rPr lang="en-US" sz="2000" dirty="0"/>
              <a:t>a. </a:t>
            </a:r>
            <a:r>
              <a:rPr lang="en-US" sz="2000" dirty="0" err="1"/>
              <a:t>Gospodărie</a:t>
            </a:r>
            <a:r>
              <a:rPr lang="en-US" sz="2000" dirty="0"/>
              <a:t> </a:t>
            </a:r>
            <a:r>
              <a:rPr lang="en-US" sz="2000" dirty="0" err="1"/>
              <a:t>Adăugată</a:t>
            </a:r>
            <a:r>
              <a:rPr lang="en-US" sz="2000" dirty="0"/>
              <a:t> </a:t>
            </a:r>
          </a:p>
          <a:p>
            <a:endParaRPr lang="en-US" sz="2000" dirty="0"/>
          </a:p>
          <a:p>
            <a:r>
              <a:rPr lang="en-US" sz="2000" dirty="0"/>
              <a:t>b. </a:t>
            </a:r>
            <a:r>
              <a:rPr lang="en-US" sz="2000" dirty="0" err="1"/>
              <a:t>Gospodărie</a:t>
            </a:r>
            <a:r>
              <a:rPr lang="en-US" sz="2000" dirty="0"/>
              <a:t> </a:t>
            </a:r>
            <a:r>
              <a:rPr lang="en-US" sz="2000" dirty="0" err="1"/>
              <a:t>Identificată</a:t>
            </a:r>
            <a:r>
              <a:rPr lang="en-US" sz="2000" dirty="0"/>
              <a:t> </a:t>
            </a:r>
          </a:p>
          <a:p>
            <a:endParaRPr lang="en-US" sz="2000" dirty="0"/>
          </a:p>
          <a:p>
            <a:r>
              <a:rPr lang="en-US" sz="2000" dirty="0"/>
              <a:t>c. </a:t>
            </a:r>
            <a:r>
              <a:rPr lang="en-US" sz="2000" dirty="0" err="1"/>
              <a:t>Gospodărie</a:t>
            </a:r>
            <a:r>
              <a:rPr lang="en-US" sz="2000" dirty="0"/>
              <a:t> </a:t>
            </a:r>
            <a:r>
              <a:rPr lang="en-US" sz="2000" dirty="0" err="1"/>
              <a:t>Activă</a:t>
            </a:r>
            <a:endParaRPr lang="en-US" sz="2000" dirty="0"/>
          </a:p>
          <a:p>
            <a:endParaRPr lang="en-US" sz="2000" dirty="0"/>
          </a:p>
          <a:p>
            <a:r>
              <a:rPr lang="en-US" sz="2000" dirty="0"/>
              <a:t>d. </a:t>
            </a:r>
            <a:r>
              <a:rPr lang="en-US" sz="2000" dirty="0" err="1"/>
              <a:t>Gospodărie</a:t>
            </a:r>
            <a:r>
              <a:rPr lang="en-US" sz="2000" dirty="0"/>
              <a:t> </a:t>
            </a:r>
            <a:r>
              <a:rPr lang="en-US" sz="2000" dirty="0" err="1"/>
              <a:t>Inactivă</a:t>
            </a:r>
            <a:endParaRPr lang="en-US" sz="2000" dirty="0"/>
          </a:p>
        </p:txBody>
      </p:sp>
      <p:pic>
        <p:nvPicPr>
          <p:cNvPr id="4" name="Picture 3">
            <a:extLst>
              <a:ext uri="{FF2B5EF4-FFF2-40B4-BE49-F238E27FC236}">
                <a16:creationId xmlns:a16="http://schemas.microsoft.com/office/drawing/2014/main" xmlns="" id="{430598E5-B0A9-6D01-E1D7-13B03AE28222}"/>
              </a:ext>
            </a:extLst>
          </p:cNvPr>
          <p:cNvPicPr>
            <a:picLocks noChangeAspect="1"/>
          </p:cNvPicPr>
          <p:nvPr/>
        </p:nvPicPr>
        <p:blipFill>
          <a:blip r:embed="rId3"/>
          <a:stretch>
            <a:fillRect/>
          </a:stretch>
        </p:blipFill>
        <p:spPr>
          <a:xfrm>
            <a:off x="11143220" y="2388609"/>
            <a:ext cx="285750" cy="266700"/>
          </a:xfrm>
          <a:prstGeom prst="rect">
            <a:avLst/>
          </a:prstGeom>
        </p:spPr>
      </p:pic>
      <p:pic>
        <p:nvPicPr>
          <p:cNvPr id="6" name="Picture 5">
            <a:extLst>
              <a:ext uri="{FF2B5EF4-FFF2-40B4-BE49-F238E27FC236}">
                <a16:creationId xmlns:a16="http://schemas.microsoft.com/office/drawing/2014/main" xmlns="" id="{47E096AC-9A4B-D90A-970E-BA868DC3CE30}"/>
              </a:ext>
            </a:extLst>
          </p:cNvPr>
          <p:cNvPicPr>
            <a:picLocks noChangeAspect="1"/>
          </p:cNvPicPr>
          <p:nvPr/>
        </p:nvPicPr>
        <p:blipFill>
          <a:blip r:embed="rId4"/>
          <a:stretch>
            <a:fillRect/>
          </a:stretch>
        </p:blipFill>
        <p:spPr>
          <a:xfrm>
            <a:off x="11316180" y="3031055"/>
            <a:ext cx="295275" cy="276225"/>
          </a:xfrm>
          <a:prstGeom prst="rect">
            <a:avLst/>
          </a:prstGeom>
        </p:spPr>
      </p:pic>
      <p:pic>
        <p:nvPicPr>
          <p:cNvPr id="8" name="Picture 7">
            <a:extLst>
              <a:ext uri="{FF2B5EF4-FFF2-40B4-BE49-F238E27FC236}">
                <a16:creationId xmlns:a16="http://schemas.microsoft.com/office/drawing/2014/main" xmlns="" id="{56105783-2FDE-DC3C-096F-E0B26E3487F1}"/>
              </a:ext>
            </a:extLst>
          </p:cNvPr>
          <p:cNvPicPr>
            <a:picLocks noChangeAspect="1"/>
          </p:cNvPicPr>
          <p:nvPr/>
        </p:nvPicPr>
        <p:blipFill>
          <a:blip r:embed="rId5"/>
          <a:stretch>
            <a:fillRect/>
          </a:stretch>
        </p:blipFill>
        <p:spPr>
          <a:xfrm>
            <a:off x="10845597" y="3559646"/>
            <a:ext cx="323850" cy="228600"/>
          </a:xfrm>
          <a:prstGeom prst="rect">
            <a:avLst/>
          </a:prstGeom>
        </p:spPr>
      </p:pic>
      <p:pic>
        <p:nvPicPr>
          <p:cNvPr id="10" name="Picture 9">
            <a:extLst>
              <a:ext uri="{FF2B5EF4-FFF2-40B4-BE49-F238E27FC236}">
                <a16:creationId xmlns:a16="http://schemas.microsoft.com/office/drawing/2014/main" xmlns="" id="{0520FEA1-C6C3-6937-2559-0F4176D39E76}"/>
              </a:ext>
            </a:extLst>
          </p:cNvPr>
          <p:cNvPicPr>
            <a:picLocks noChangeAspect="1"/>
          </p:cNvPicPr>
          <p:nvPr/>
        </p:nvPicPr>
        <p:blipFill>
          <a:blip r:embed="rId6"/>
          <a:stretch>
            <a:fillRect/>
          </a:stretch>
        </p:blipFill>
        <p:spPr>
          <a:xfrm>
            <a:off x="10945610" y="4195309"/>
            <a:ext cx="447675" cy="209550"/>
          </a:xfrm>
          <a:prstGeom prst="rect">
            <a:avLst/>
          </a:prstGeom>
        </p:spPr>
      </p:pic>
      <p:sp>
        <p:nvSpPr>
          <p:cNvPr id="3" name="Slide Number Placeholder 2">
            <a:extLst>
              <a:ext uri="{FF2B5EF4-FFF2-40B4-BE49-F238E27FC236}">
                <a16:creationId xmlns:a16="http://schemas.microsoft.com/office/drawing/2014/main" xmlns="" id="{283858F0-0200-6957-5AF5-BD65EC2F6ED9}"/>
              </a:ext>
            </a:extLst>
          </p:cNvPr>
          <p:cNvSpPr>
            <a:spLocks noGrp="1"/>
          </p:cNvSpPr>
          <p:nvPr>
            <p:ph type="sldNum" sz="quarter" idx="12"/>
          </p:nvPr>
        </p:nvSpPr>
        <p:spPr/>
        <p:txBody>
          <a:bodyPr/>
          <a:lstStyle/>
          <a:p>
            <a:fld id="{00000000-1234-1234-1234-123412341234}" type="slidenum">
              <a:rPr lang="en-US" smtClean="0"/>
              <a:pPr/>
              <a:t>87</a:t>
            </a:fld>
            <a:endParaRPr lang="en-US"/>
          </a:p>
        </p:txBody>
      </p:sp>
      <p:sp>
        <p:nvSpPr>
          <p:cNvPr id="11" name="Footer Placeholder 10">
            <a:extLst>
              <a:ext uri="{FF2B5EF4-FFF2-40B4-BE49-F238E27FC236}">
                <a16:creationId xmlns:a16="http://schemas.microsoft.com/office/drawing/2014/main" xmlns="" id="{616BE748-0F6A-32DD-B5BF-89823D3D7EA7}"/>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1294" name="Google Shape;1294;p108" descr="Screen Shot 2017-11-17 at 13.01.19.png"/>
          <p:cNvPicPr preferRelativeResize="0"/>
          <p:nvPr/>
        </p:nvPicPr>
        <p:blipFill rotWithShape="1">
          <a:blip r:embed="rId3">
            <a:alphaModFix/>
          </a:blip>
          <a:srcRect/>
          <a:stretch/>
        </p:blipFill>
        <p:spPr>
          <a:xfrm>
            <a:off x="2001609" y="1344567"/>
            <a:ext cx="7676512" cy="4681320"/>
          </a:xfrm>
          <a:prstGeom prst="rect">
            <a:avLst/>
          </a:prstGeom>
          <a:noFill/>
          <a:ln>
            <a:noFill/>
          </a:ln>
        </p:spPr>
      </p:pic>
      <p:sp>
        <p:nvSpPr>
          <p:cNvPr id="1295" name="Google Shape;1295;p108"/>
          <p:cNvSpPr txBox="1"/>
          <p:nvPr/>
        </p:nvSpPr>
        <p:spPr>
          <a:xfrm>
            <a:off x="855489" y="477839"/>
            <a:ext cx="8010215" cy="1244944"/>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(8) </a:t>
            </a:r>
          </a:p>
          <a:p>
            <a:pPr>
              <a:lnSpc>
                <a:spcPct val="90000"/>
              </a:lnSpc>
              <a:buClr>
                <a:srgbClr val="0099FF"/>
              </a:buClr>
              <a:buSzPts val="3600"/>
            </a:pPr>
            <a:r>
              <a:rPr lang="en-US" sz="3200" b="1" dirty="0" err="1">
                <a:solidFill>
                  <a:schemeClr val="accent1"/>
                </a:solidFill>
                <a:latin typeface="+mj-lt"/>
                <a:ea typeface="+mj-ea"/>
                <a:cs typeface="+mj-cs"/>
                <a:sym typeface="Calibri"/>
              </a:rPr>
              <a:t>Pagina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gospodăriei</a:t>
            </a:r>
            <a:r>
              <a:rPr lang="en-US" sz="3200" b="1" dirty="0">
                <a:solidFill>
                  <a:schemeClr val="accent1"/>
                </a:solidFill>
                <a:latin typeface="+mj-lt"/>
                <a:ea typeface="+mj-ea"/>
                <a:cs typeface="+mj-cs"/>
                <a:sym typeface="Calibri"/>
              </a:rPr>
              <a:t> (2)</a:t>
            </a:r>
            <a:endParaRPr sz="3200" b="1" dirty="0">
              <a:solidFill>
                <a:schemeClr val="accent1"/>
              </a:solidFill>
              <a:latin typeface="+mj-lt"/>
              <a:ea typeface="+mj-ea"/>
              <a:cs typeface="+mj-cs"/>
              <a:sym typeface="Calibri"/>
            </a:endParaRPr>
          </a:p>
        </p:txBody>
      </p:sp>
      <p:sp>
        <p:nvSpPr>
          <p:cNvPr id="2" name="Slide Number Placeholder 1">
            <a:extLst>
              <a:ext uri="{FF2B5EF4-FFF2-40B4-BE49-F238E27FC236}">
                <a16:creationId xmlns:a16="http://schemas.microsoft.com/office/drawing/2014/main" xmlns="" id="{AA0B077B-0C1E-B461-A5C0-167D2473A436}"/>
              </a:ext>
            </a:extLst>
          </p:cNvPr>
          <p:cNvSpPr>
            <a:spLocks noGrp="1"/>
          </p:cNvSpPr>
          <p:nvPr>
            <p:ph type="sldNum" sz="quarter" idx="12"/>
          </p:nvPr>
        </p:nvSpPr>
        <p:spPr/>
        <p:txBody>
          <a:bodyPr/>
          <a:lstStyle/>
          <a:p>
            <a:fld id="{00000000-1234-1234-1234-123412341234}" type="slidenum">
              <a:rPr lang="en-US" smtClean="0"/>
              <a:pPr/>
              <a:t>88</a:t>
            </a:fld>
            <a:endParaRPr lang="en-US"/>
          </a:p>
        </p:txBody>
      </p:sp>
      <p:sp>
        <p:nvSpPr>
          <p:cNvPr id="6" name="Footer Placeholder 5">
            <a:extLst>
              <a:ext uri="{FF2B5EF4-FFF2-40B4-BE49-F238E27FC236}">
                <a16:creationId xmlns:a16="http://schemas.microsoft.com/office/drawing/2014/main" xmlns="" id="{DBCCC3F4-D95A-FF8F-D9C6-B6CBB112B9C0}"/>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1303" name="Google Shape;1303;p109"/>
          <p:cNvPicPr preferRelativeResize="0"/>
          <p:nvPr/>
        </p:nvPicPr>
        <p:blipFill rotWithShape="1">
          <a:blip r:embed="rId3">
            <a:alphaModFix/>
          </a:blip>
          <a:srcRect l="16341" t="7950" r="3518" b="13102"/>
          <a:stretch/>
        </p:blipFill>
        <p:spPr>
          <a:xfrm>
            <a:off x="1880084" y="1458065"/>
            <a:ext cx="8361481" cy="4630444"/>
          </a:xfrm>
          <a:prstGeom prst="rect">
            <a:avLst/>
          </a:prstGeom>
          <a:noFill/>
          <a:ln>
            <a:noFill/>
          </a:ln>
        </p:spPr>
      </p:pic>
      <p:sp>
        <p:nvSpPr>
          <p:cNvPr id="1304" name="Google Shape;1304;p109"/>
          <p:cNvSpPr/>
          <p:nvPr/>
        </p:nvSpPr>
        <p:spPr>
          <a:xfrm rot="1332585">
            <a:off x="6792814" y="5690417"/>
            <a:ext cx="717975" cy="355195"/>
          </a:xfrm>
          <a:prstGeom prst="leftArrow">
            <a:avLst>
              <a:gd name="adj1" fmla="val 50000"/>
              <a:gd name="adj2" fmla="val 50000"/>
            </a:avLst>
          </a:prstGeom>
          <a:solidFill>
            <a:srgbClr val="F4B081"/>
          </a:solidFill>
          <a:ln w="9525" cap="flat" cmpd="sng">
            <a:solidFill>
              <a:srgbClr val="C55A11"/>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1351">
              <a:solidFill>
                <a:srgbClr val="FFFFFF"/>
              </a:solidFill>
              <a:latin typeface="Calibri"/>
              <a:ea typeface="Calibri"/>
              <a:cs typeface="Calibri"/>
              <a:sym typeface="Calibri"/>
            </a:endParaRPr>
          </a:p>
        </p:txBody>
      </p:sp>
      <p:sp>
        <p:nvSpPr>
          <p:cNvPr id="1305" name="Google Shape;1305;p109"/>
          <p:cNvSpPr/>
          <p:nvPr/>
        </p:nvSpPr>
        <p:spPr>
          <a:xfrm>
            <a:off x="9576015" y="4546224"/>
            <a:ext cx="358800" cy="292800"/>
          </a:xfrm>
          <a:prstGeom prst="ellipse">
            <a:avLst/>
          </a:prstGeom>
          <a:noFill/>
          <a:ln w="19050" cap="flat" cmpd="sng">
            <a:solidFill>
              <a:srgbClr val="FF0000"/>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1351">
              <a:solidFill>
                <a:srgbClr val="FFFFFF"/>
              </a:solidFill>
              <a:latin typeface="Calibri"/>
              <a:ea typeface="Calibri"/>
              <a:cs typeface="Calibri"/>
              <a:sym typeface="Calibri"/>
            </a:endParaRPr>
          </a:p>
        </p:txBody>
      </p:sp>
      <p:sp>
        <p:nvSpPr>
          <p:cNvPr id="1306" name="Google Shape;1306;p109"/>
          <p:cNvSpPr/>
          <p:nvPr/>
        </p:nvSpPr>
        <p:spPr>
          <a:xfrm>
            <a:off x="9575193" y="4839028"/>
            <a:ext cx="360400" cy="292800"/>
          </a:xfrm>
          <a:prstGeom prst="ellipse">
            <a:avLst/>
          </a:prstGeom>
          <a:noFill/>
          <a:ln w="19050" cap="flat" cmpd="sng">
            <a:solidFill>
              <a:srgbClr val="FF0000"/>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1351">
              <a:solidFill>
                <a:srgbClr val="FFFFFF"/>
              </a:solidFill>
              <a:latin typeface="Calibri"/>
              <a:ea typeface="Calibri"/>
              <a:cs typeface="Calibri"/>
              <a:sym typeface="Calibri"/>
            </a:endParaRPr>
          </a:p>
        </p:txBody>
      </p:sp>
      <p:sp>
        <p:nvSpPr>
          <p:cNvPr id="1307" name="Google Shape;1307;p109"/>
          <p:cNvSpPr/>
          <p:nvPr/>
        </p:nvSpPr>
        <p:spPr>
          <a:xfrm>
            <a:off x="8040316" y="3619093"/>
            <a:ext cx="2271600" cy="641200"/>
          </a:xfrm>
          <a:prstGeom prst="wedgeEllipseCallout">
            <a:avLst>
              <a:gd name="adj1" fmla="val 22857"/>
              <a:gd name="adj2" fmla="val 85000"/>
            </a:avLst>
          </a:prstGeom>
          <a:solidFill>
            <a:srgbClr val="FBE4D4"/>
          </a:solidFill>
          <a:ln w="9525" cap="flat" cmpd="sng">
            <a:solidFill>
              <a:srgbClr val="FF0000"/>
            </a:solidFill>
            <a:prstDash val="solid"/>
            <a:miter lim="800000"/>
            <a:headEnd type="none" w="sm" len="sm"/>
            <a:tailEnd type="none" w="sm" len="sm"/>
          </a:ln>
        </p:spPr>
        <p:txBody>
          <a:bodyPr spcFirstLastPara="1" wrap="square" lIns="121900" tIns="60933" rIns="121900" bIns="60933" anchor="ctr" anchorCtr="0">
            <a:noAutofit/>
          </a:bodyPr>
          <a:lstStyle/>
          <a:p>
            <a:pPr algn="ctr"/>
            <a:r>
              <a:rPr lang="en-US" sz="1351" b="1">
                <a:solidFill>
                  <a:srgbClr val="FF0000"/>
                </a:solidFill>
                <a:latin typeface="Calibri"/>
                <a:ea typeface="Calibri"/>
                <a:cs typeface="Calibri"/>
                <a:sym typeface="Calibri"/>
              </a:rPr>
              <a:t>Max. 2 chestionare</a:t>
            </a:r>
            <a:endParaRPr sz="1351" b="1">
              <a:solidFill>
                <a:srgbClr val="FF0000"/>
              </a:solidFill>
              <a:latin typeface="Calibri"/>
              <a:ea typeface="Calibri"/>
              <a:cs typeface="Calibri"/>
              <a:sym typeface="Calibri"/>
            </a:endParaRPr>
          </a:p>
        </p:txBody>
      </p:sp>
      <p:sp>
        <p:nvSpPr>
          <p:cNvPr id="1308" name="Google Shape;1308;p109"/>
          <p:cNvSpPr txBox="1"/>
          <p:nvPr/>
        </p:nvSpPr>
        <p:spPr>
          <a:xfrm>
            <a:off x="651867" y="172867"/>
            <a:ext cx="11311912" cy="881339"/>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(9) </a:t>
            </a:r>
          </a:p>
          <a:p>
            <a:pPr>
              <a:lnSpc>
                <a:spcPct val="90000"/>
              </a:lnSpc>
              <a:buClr>
                <a:srgbClr val="0099FF"/>
              </a:buClr>
              <a:buSzPts val="3600"/>
            </a:pPr>
            <a:r>
              <a:rPr lang="en-US" sz="3200" b="1" dirty="0" err="1">
                <a:solidFill>
                  <a:schemeClr val="accent1"/>
                </a:solidFill>
                <a:latin typeface="+mj-lt"/>
                <a:ea typeface="+mj-ea"/>
                <a:cs typeface="+mj-cs"/>
                <a:sym typeface="Calibri"/>
              </a:rPr>
              <a:t>Pagina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gospodăriei</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Comparare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chestionar</a:t>
            </a:r>
            <a:r>
              <a:rPr lang="en-US" sz="3200" b="1" dirty="0">
                <a:solidFill>
                  <a:schemeClr val="accent1"/>
                </a:solidFill>
                <a:latin typeface="+mj-lt"/>
                <a:ea typeface="+mj-ea"/>
                <a:cs typeface="+mj-cs"/>
                <a:sym typeface="Calibri"/>
              </a:rPr>
              <a:t> (1)</a:t>
            </a:r>
            <a:endParaRPr sz="3200" b="1" dirty="0">
              <a:solidFill>
                <a:schemeClr val="accent1"/>
              </a:solidFill>
              <a:latin typeface="+mj-lt"/>
              <a:ea typeface="+mj-ea"/>
              <a:cs typeface="+mj-cs"/>
              <a:sym typeface="Calibri"/>
            </a:endParaRPr>
          </a:p>
        </p:txBody>
      </p:sp>
      <p:sp>
        <p:nvSpPr>
          <p:cNvPr id="2" name="Footer Placeholder 1">
            <a:extLst>
              <a:ext uri="{FF2B5EF4-FFF2-40B4-BE49-F238E27FC236}">
                <a16:creationId xmlns:a16="http://schemas.microsoft.com/office/drawing/2014/main" xmlns="" id="{6D90DAAF-887C-B674-8B65-7176D9382506}"/>
              </a:ext>
            </a:extLst>
          </p:cNvPr>
          <p:cNvSpPr>
            <a:spLocks noGrp="1"/>
          </p:cNvSpPr>
          <p:nvPr>
            <p:ph type="ftr" sz="quarter" idx="11"/>
          </p:nvPr>
        </p:nvSpPr>
        <p:spPr/>
        <p:txBody>
          <a:bodyPr/>
          <a:lstStyle/>
          <a:p>
            <a:r>
              <a:rPr lang="en-US"/>
              <a:t>Suport curs utilizare Observatorul Copilului</a:t>
            </a:r>
          </a:p>
        </p:txBody>
      </p:sp>
      <p:sp>
        <p:nvSpPr>
          <p:cNvPr id="3" name="Slide Number Placeholder 2">
            <a:extLst>
              <a:ext uri="{FF2B5EF4-FFF2-40B4-BE49-F238E27FC236}">
                <a16:creationId xmlns:a16="http://schemas.microsoft.com/office/drawing/2014/main" xmlns="" id="{FA2805B3-E414-E547-DE3D-9B91C4465616}"/>
              </a:ext>
            </a:extLst>
          </p:cNvPr>
          <p:cNvSpPr>
            <a:spLocks noGrp="1"/>
          </p:cNvSpPr>
          <p:nvPr>
            <p:ph type="sldNum" sz="quarter" idx="12"/>
          </p:nvPr>
        </p:nvSpPr>
        <p:spPr/>
        <p:txBody>
          <a:bodyPr/>
          <a:lstStyle/>
          <a:p>
            <a:fld id="{00000000-1234-1234-1234-123412341234}" type="slidenum">
              <a:rPr lang="en-US" smtClean="0"/>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586FF4E0-E1AE-BA03-B08E-3FAEDAB55E37}"/>
              </a:ext>
            </a:extLst>
          </p:cNvPr>
          <p:cNvSpPr>
            <a:spLocks noGrp="1"/>
          </p:cNvSpPr>
          <p:nvPr>
            <p:ph type="title"/>
          </p:nvPr>
        </p:nvSpPr>
        <p:spPr/>
        <p:txBody>
          <a:bodyPr/>
          <a:lstStyle/>
          <a:p>
            <a:r>
              <a:rPr lang="ro-RO" dirty="0"/>
              <a:t>01. Introducere (</a:t>
            </a:r>
            <a:r>
              <a:rPr lang="en-US" dirty="0"/>
              <a:t>6</a:t>
            </a:r>
            <a:r>
              <a:rPr lang="ro-RO" dirty="0"/>
              <a:t>)</a:t>
            </a:r>
            <a:endParaRPr lang="en-US" dirty="0"/>
          </a:p>
        </p:txBody>
      </p:sp>
      <p:sp>
        <p:nvSpPr>
          <p:cNvPr id="6" name="Inhaltsplatzhalter 5">
            <a:extLst>
              <a:ext uri="{FF2B5EF4-FFF2-40B4-BE49-F238E27FC236}">
                <a16:creationId xmlns:a16="http://schemas.microsoft.com/office/drawing/2014/main" xmlns="" id="{5758EDD1-1C55-2861-D8B8-3BB4115E411A}"/>
              </a:ext>
            </a:extLst>
          </p:cNvPr>
          <p:cNvSpPr>
            <a:spLocks noGrp="1"/>
          </p:cNvSpPr>
          <p:nvPr>
            <p:ph idx="1"/>
          </p:nvPr>
        </p:nvSpPr>
        <p:spPr>
          <a:xfrm>
            <a:off x="572949" y="1185545"/>
            <a:ext cx="11046101" cy="5136384"/>
          </a:xfrm>
        </p:spPr>
        <p:txBody>
          <a:bodyPr>
            <a:normAutofit lnSpcReduction="10000"/>
          </a:bodyPr>
          <a:lstStyle/>
          <a:p>
            <a:pPr marL="0" marR="0">
              <a:lnSpc>
                <a:spcPct val="107000"/>
              </a:lnSpc>
              <a:spcBef>
                <a:spcPts val="0"/>
              </a:spcBef>
              <a:spcAft>
                <a:spcPts val="800"/>
              </a:spcAft>
            </a:pPr>
            <a:r>
              <a:rPr lang="ro-RO" sz="2800" dirty="0"/>
              <a:t>Platforma web Observatorul Copilului</a:t>
            </a:r>
            <a:r>
              <a:rPr lang="en-US" sz="2800" dirty="0"/>
              <a:t> </a:t>
            </a:r>
          </a:p>
          <a:p>
            <a:pPr marL="0" marR="0">
              <a:lnSpc>
                <a:spcPct val="107000"/>
              </a:lnSpc>
              <a:spcBef>
                <a:spcPts val="0"/>
              </a:spcBef>
              <a:spcAft>
                <a:spcPts val="800"/>
              </a:spcAft>
            </a:pPr>
            <a:endParaRPr lang="en-US" sz="2800" dirty="0"/>
          </a:p>
          <a:p>
            <a:pPr marL="0" marR="0" indent="0">
              <a:lnSpc>
                <a:spcPct val="107000"/>
              </a:lnSpc>
              <a:spcBef>
                <a:spcPts val="0"/>
              </a:spcBef>
              <a:spcAft>
                <a:spcPts val="800"/>
              </a:spcAft>
              <a:buNone/>
            </a:pPr>
            <a:r>
              <a:rPr lang="en-US" sz="2800" dirty="0"/>
              <a:t>	</a:t>
            </a:r>
            <a:r>
              <a:rPr lang="en-US" sz="2800" dirty="0">
                <a:hlinkClick r:id="rId3"/>
              </a:rPr>
              <a:t>https://test-aurora-web.sina.local/#/login</a:t>
            </a:r>
            <a:endParaRPr lang="en-US" sz="2800" dirty="0"/>
          </a:p>
          <a:p>
            <a:pPr marL="0" marR="0" indent="0">
              <a:lnSpc>
                <a:spcPct val="107000"/>
              </a:lnSpc>
              <a:spcBef>
                <a:spcPts val="0"/>
              </a:spcBef>
              <a:spcAft>
                <a:spcPts val="800"/>
              </a:spcAft>
              <a:buNone/>
            </a:pPr>
            <a:endParaRPr lang="en-US" sz="2800" dirty="0"/>
          </a:p>
          <a:p>
            <a:pPr lvl="1" algn="just"/>
            <a:r>
              <a:rPr lang="en-US" sz="2000" dirty="0"/>
              <a:t>Este un i</a:t>
            </a:r>
            <a:r>
              <a:rPr lang="ro-RO" sz="2000" dirty="0"/>
              <a:t>instrument care permite vizualizarea în timp real a activității în teren</a:t>
            </a:r>
          </a:p>
          <a:p>
            <a:pPr lvl="1" algn="just"/>
            <a:r>
              <a:rPr lang="ro-RO" sz="2000" dirty="0"/>
              <a:t>Agregă date la diferite niveluri (comună, județ, național) și le prezintă vizual</a:t>
            </a:r>
          </a:p>
          <a:p>
            <a:pPr lvl="1" algn="just"/>
            <a:r>
              <a:rPr lang="ro-RO" sz="2000" dirty="0"/>
              <a:t>Ajută la coordonarea metodologică asigurată de la nivel județean, precum și coordonarea intersectorială la nivel local și județean</a:t>
            </a:r>
          </a:p>
          <a:p>
            <a:pPr lvl="1" algn="just"/>
            <a:r>
              <a:rPr lang="ro-RO" sz="2000" dirty="0"/>
              <a:t>Oferă posibilitatea ajustării planificării în timp util</a:t>
            </a:r>
          </a:p>
          <a:p>
            <a:pPr lvl="1" algn="just"/>
            <a:r>
              <a:rPr lang="ro-RO" sz="2000" dirty="0"/>
              <a:t>Permite dezvoltarea și notarea/monitorizarea planului de servicii (inclusiv înregistrarea unui istoric al furnizării serviciilor sau diverselor acțiuni)</a:t>
            </a:r>
          </a:p>
          <a:p>
            <a:pPr lvl="1" algn="just"/>
            <a:r>
              <a:rPr lang="ro-RO" sz="2000" dirty="0"/>
              <a:t>Permite </a:t>
            </a:r>
            <a:r>
              <a:rPr lang="ro-RO" sz="2000" dirty="0" err="1"/>
              <a:t>precompletarea</a:t>
            </a:r>
            <a:r>
              <a:rPr lang="ro-RO" sz="2000" dirty="0"/>
              <a:t> și descărcarea documente</a:t>
            </a:r>
            <a:r>
              <a:rPr lang="en-US" sz="2000" dirty="0"/>
              <a:t>lor</a:t>
            </a:r>
          </a:p>
          <a:p>
            <a:pPr lvl="1" algn="just"/>
            <a:r>
              <a:rPr lang="ro-RO" sz="2000" dirty="0"/>
              <a:t>Oferă posibilitatea evaluării în timp și a comparării situațiilor de vulnerabilitate(prin compararea chestionarelor)</a:t>
            </a:r>
          </a:p>
          <a:p>
            <a:pPr lvl="1" algn="just"/>
            <a:endParaRPr lang="ro-RO" sz="2000" dirty="0"/>
          </a:p>
        </p:txBody>
      </p:sp>
      <p:sp>
        <p:nvSpPr>
          <p:cNvPr id="10" name="Fußzeilenplatzhalter 9">
            <a:extLst>
              <a:ext uri="{FF2B5EF4-FFF2-40B4-BE49-F238E27FC236}">
                <a16:creationId xmlns:a16="http://schemas.microsoft.com/office/drawing/2014/main" xmlns="" id="{D79A0D04-2046-99C9-B3C7-3B593107E382}"/>
              </a:ext>
            </a:extLst>
          </p:cNvPr>
          <p:cNvSpPr>
            <a:spLocks noGrp="1"/>
          </p:cNvSpPr>
          <p:nvPr>
            <p:ph type="ftr" sz="quarter" idx="11"/>
          </p:nvPr>
        </p:nvSpPr>
        <p:spPr/>
        <p:txBody>
          <a:bodyPr/>
          <a:lstStyle/>
          <a:p>
            <a:r>
              <a:rPr lang="en-US"/>
              <a:t>Suport curs utilizare Observatorul Copilului</a:t>
            </a:r>
            <a:endParaRPr lang="en-US" dirty="0"/>
          </a:p>
        </p:txBody>
      </p:sp>
      <p:sp>
        <p:nvSpPr>
          <p:cNvPr id="11" name="Foliennummernplatzhalter 10">
            <a:extLst>
              <a:ext uri="{FF2B5EF4-FFF2-40B4-BE49-F238E27FC236}">
                <a16:creationId xmlns:a16="http://schemas.microsoft.com/office/drawing/2014/main" xmlns="" id="{91DDC948-0DFF-E39A-9512-281E796CF0D3}"/>
              </a:ext>
            </a:extLst>
          </p:cNvPr>
          <p:cNvSpPr>
            <a:spLocks noGrp="1"/>
          </p:cNvSpPr>
          <p:nvPr>
            <p:ph type="sldNum" sz="quarter" idx="12"/>
          </p:nvPr>
        </p:nvSpPr>
        <p:spPr/>
        <p:txBody>
          <a:bodyPr/>
          <a:lstStyle/>
          <a:p>
            <a:fld id="{750C1F77-72F5-43F8-9226-1DB1CB2C2D83}" type="slidenum">
              <a:rPr lang="en-US" smtClean="0"/>
              <a:pPr/>
              <a:t>9</a:t>
            </a:fld>
            <a:endParaRPr lang="en-US" dirty="0"/>
          </a:p>
        </p:txBody>
      </p:sp>
      <p:sp>
        <p:nvSpPr>
          <p:cNvPr id="8" name="Textplatzhalter 7">
            <a:extLst>
              <a:ext uri="{FF2B5EF4-FFF2-40B4-BE49-F238E27FC236}">
                <a16:creationId xmlns:a16="http://schemas.microsoft.com/office/drawing/2014/main" xmlns="" id="{0D9B2CCF-7539-4CF2-9EB4-A69BB1269C48}"/>
              </a:ext>
            </a:extLst>
          </p:cNvPr>
          <p:cNvSpPr>
            <a:spLocks noGrp="1"/>
          </p:cNvSpPr>
          <p:nvPr>
            <p:ph type="body" sz="quarter" idx="13"/>
          </p:nvPr>
        </p:nvSpPr>
        <p:spPr/>
        <p:txBody>
          <a:bodyPr/>
          <a:lstStyle/>
          <a:p>
            <a:r>
              <a:rPr lang="ro-RO" sz="3200" b="1" dirty="0">
                <a:solidFill>
                  <a:schemeClr val="accent1"/>
                </a:solidFill>
                <a:ea typeface="+mj-ea"/>
                <a:cs typeface="+mj-cs"/>
              </a:rPr>
              <a:t>Observatorul Copilului</a:t>
            </a:r>
            <a:r>
              <a:rPr lang="en-US" sz="3200" b="1" dirty="0">
                <a:solidFill>
                  <a:schemeClr val="accent1"/>
                </a:solidFill>
                <a:ea typeface="+mj-ea"/>
                <a:cs typeface="+mj-cs"/>
              </a:rPr>
              <a:t>  - </a:t>
            </a:r>
            <a:r>
              <a:rPr lang="ro-RO" sz="3200" b="1" dirty="0">
                <a:solidFill>
                  <a:schemeClr val="accent1"/>
                </a:solidFill>
                <a:ea typeface="+mj-ea"/>
                <a:cs typeface="+mj-cs"/>
              </a:rPr>
              <a:t>Platforma web</a:t>
            </a:r>
            <a:endParaRPr lang="en-US" sz="3200" b="1" dirty="0">
              <a:solidFill>
                <a:schemeClr val="accent1"/>
              </a:solidFill>
              <a:ea typeface="+mj-ea"/>
              <a:cs typeface="+mj-cs"/>
            </a:endParaRPr>
          </a:p>
        </p:txBody>
      </p:sp>
    </p:spTree>
    <p:extLst>
      <p:ext uri="{BB962C8B-B14F-4D97-AF65-F5344CB8AC3E}">
        <p14:creationId xmlns:p14="http://schemas.microsoft.com/office/powerpoint/2010/main" xmlns="" val="11255755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Google Shape;1316;p110"/>
          <p:cNvPicPr preferRelativeResize="0"/>
          <p:nvPr/>
        </p:nvPicPr>
        <p:blipFill rotWithShape="1">
          <a:blip r:embed="rId3">
            <a:alphaModFix/>
          </a:blip>
          <a:srcRect l="5705" t="10015" r="4865" b="10167"/>
          <a:stretch/>
        </p:blipFill>
        <p:spPr>
          <a:xfrm>
            <a:off x="583095" y="1656522"/>
            <a:ext cx="9033469" cy="4296710"/>
          </a:xfrm>
          <a:prstGeom prst="rect">
            <a:avLst/>
          </a:prstGeom>
          <a:noFill/>
          <a:ln>
            <a:noFill/>
          </a:ln>
        </p:spPr>
      </p:pic>
      <p:sp>
        <p:nvSpPr>
          <p:cNvPr id="1317" name="Google Shape;1317;p110"/>
          <p:cNvSpPr txBox="1"/>
          <p:nvPr/>
        </p:nvSpPr>
        <p:spPr>
          <a:xfrm>
            <a:off x="417125" y="491467"/>
            <a:ext cx="11357749" cy="826602"/>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(10) </a:t>
            </a:r>
          </a:p>
          <a:p>
            <a:pPr>
              <a:lnSpc>
                <a:spcPct val="90000"/>
              </a:lnSpc>
              <a:buClr>
                <a:srgbClr val="0099FF"/>
              </a:buClr>
              <a:buSzPts val="3600"/>
            </a:pPr>
            <a:r>
              <a:rPr lang="en-US" sz="3200" b="1" dirty="0" err="1">
                <a:solidFill>
                  <a:schemeClr val="accent1"/>
                </a:solidFill>
                <a:latin typeface="+mj-lt"/>
                <a:ea typeface="+mj-ea"/>
                <a:cs typeface="+mj-cs"/>
                <a:sym typeface="Calibri"/>
              </a:rPr>
              <a:t>Pagina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gospodăriei</a:t>
            </a:r>
            <a:r>
              <a:rPr lang="en-US" sz="3200" b="1" dirty="0">
                <a:solidFill>
                  <a:schemeClr val="accent1"/>
                </a:solidFill>
                <a:latin typeface="+mj-lt"/>
                <a:ea typeface="+mj-ea"/>
                <a:cs typeface="+mj-cs"/>
                <a:sym typeface="Calibri"/>
              </a:rPr>
              <a:t>  - </a:t>
            </a:r>
            <a:r>
              <a:rPr lang="en-US" sz="3200" b="1" dirty="0" err="1">
                <a:solidFill>
                  <a:schemeClr val="accent1"/>
                </a:solidFill>
                <a:latin typeface="+mj-lt"/>
                <a:ea typeface="+mj-ea"/>
                <a:cs typeface="+mj-cs"/>
                <a:sym typeface="Calibri"/>
              </a:rPr>
              <a:t>Comparare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chestionar</a:t>
            </a:r>
            <a:r>
              <a:rPr lang="en-US" sz="3200" b="1" dirty="0">
                <a:solidFill>
                  <a:schemeClr val="accent1"/>
                </a:solidFill>
                <a:latin typeface="+mj-lt"/>
                <a:ea typeface="+mj-ea"/>
                <a:cs typeface="+mj-cs"/>
                <a:sym typeface="Calibri"/>
              </a:rPr>
              <a:t> (2)</a:t>
            </a:r>
          </a:p>
        </p:txBody>
      </p:sp>
      <p:sp>
        <p:nvSpPr>
          <p:cNvPr id="1318" name="Google Shape;1318;p110"/>
          <p:cNvSpPr/>
          <p:nvPr/>
        </p:nvSpPr>
        <p:spPr>
          <a:xfrm flipH="1">
            <a:off x="9616565" y="1305845"/>
            <a:ext cx="2240388" cy="4679112"/>
          </a:xfrm>
          <a:prstGeom prst="rect">
            <a:avLst/>
          </a:prstGeom>
          <a:noFill/>
          <a:ln>
            <a:noFill/>
          </a:ln>
        </p:spPr>
        <p:txBody>
          <a:bodyPr spcFirstLastPara="1" wrap="square" lIns="121900" tIns="60933" rIns="121900" bIns="60933" anchor="t" anchorCtr="0">
            <a:spAutoFit/>
          </a:bodyPr>
          <a:lstStyle/>
          <a:p>
            <a:r>
              <a:rPr lang="en-US" sz="1867">
                <a:solidFill>
                  <a:schemeClr val="dk1"/>
                </a:solidFill>
                <a:latin typeface="Calibri"/>
                <a:ea typeface="Calibri"/>
                <a:cs typeface="Calibri"/>
                <a:sym typeface="Calibri"/>
              </a:rPr>
              <a:t>Permite compararea a 2 chestionare: cel mai vechi comparat cu cel mai recent</a:t>
            </a:r>
            <a:endParaRPr sz="1867" b="1">
              <a:solidFill>
                <a:schemeClr val="dk1"/>
              </a:solidFill>
              <a:latin typeface="Calibri"/>
              <a:ea typeface="Calibri"/>
              <a:cs typeface="Calibri"/>
              <a:sym typeface="Calibri"/>
            </a:endParaRPr>
          </a:p>
          <a:p>
            <a:pPr marL="380990" indent="-262460">
              <a:buClr>
                <a:schemeClr val="dk1"/>
              </a:buClr>
              <a:buSzPts val="1400"/>
            </a:pPr>
            <a:endParaRPr sz="1867">
              <a:solidFill>
                <a:schemeClr val="dk1"/>
              </a:solidFill>
              <a:latin typeface="Calibri"/>
              <a:ea typeface="Calibri"/>
              <a:cs typeface="Calibri"/>
              <a:sym typeface="Calibri"/>
            </a:endParaRPr>
          </a:p>
          <a:p>
            <a:r>
              <a:rPr lang="en-US" sz="1867">
                <a:solidFill>
                  <a:schemeClr val="dk1"/>
                </a:solidFill>
                <a:latin typeface="Calibri"/>
                <a:ea typeface="Calibri"/>
                <a:cs typeface="Calibri"/>
                <a:sym typeface="Calibri"/>
              </a:rPr>
              <a:t>Diferențele sunt evidențiate prin culori în tabel:</a:t>
            </a:r>
            <a:endParaRPr sz="2400"/>
          </a:p>
          <a:p>
            <a:pPr marL="306910" indent="-306910">
              <a:buClr>
                <a:schemeClr val="dk1"/>
              </a:buClr>
              <a:buSzPts val="1400"/>
              <a:buFont typeface="Noto Sans Symbols"/>
              <a:buChar char="−"/>
            </a:pPr>
            <a:r>
              <a:rPr lang="en-US" sz="1867">
                <a:solidFill>
                  <a:schemeClr val="dk1"/>
                </a:solidFill>
                <a:latin typeface="Calibri"/>
                <a:ea typeface="Calibri"/>
                <a:cs typeface="Calibri"/>
                <a:sym typeface="Calibri"/>
              </a:rPr>
              <a:t>Roșu – valoarea în chestionarul mai vechi</a:t>
            </a:r>
            <a:endParaRPr sz="2400"/>
          </a:p>
          <a:p>
            <a:pPr marL="306910" indent="-306910">
              <a:buClr>
                <a:schemeClr val="dk1"/>
              </a:buClr>
              <a:buSzPts val="1400"/>
              <a:buFont typeface="Noto Sans Symbols"/>
              <a:buChar char="−"/>
            </a:pPr>
            <a:r>
              <a:rPr lang="en-US" sz="1867">
                <a:solidFill>
                  <a:schemeClr val="dk1"/>
                </a:solidFill>
                <a:latin typeface="Calibri"/>
                <a:ea typeface="Calibri"/>
                <a:cs typeface="Calibri"/>
                <a:sym typeface="Calibri"/>
              </a:rPr>
              <a:t>Verde – valoarea în chestionarul mai recent</a:t>
            </a:r>
            <a:endParaRPr sz="2400"/>
          </a:p>
          <a:p>
            <a:endParaRPr sz="1867">
              <a:solidFill>
                <a:schemeClr val="dk1"/>
              </a:solidFill>
              <a:latin typeface="Calibri"/>
              <a:ea typeface="Calibri"/>
              <a:cs typeface="Calibri"/>
              <a:sym typeface="Calibri"/>
            </a:endParaRPr>
          </a:p>
          <a:p>
            <a:r>
              <a:rPr lang="en-US" sz="1600">
                <a:solidFill>
                  <a:schemeClr val="dk1"/>
                </a:solidFill>
                <a:latin typeface="Calibri"/>
                <a:ea typeface="Calibri"/>
                <a:cs typeface="Calibri"/>
                <a:sym typeface="Calibri"/>
              </a:rPr>
              <a:t>Legenda apare la click</a:t>
            </a:r>
            <a:endParaRPr sz="2400"/>
          </a:p>
        </p:txBody>
      </p:sp>
      <p:sp>
        <p:nvSpPr>
          <p:cNvPr id="2" name="Footer Placeholder 1">
            <a:extLst>
              <a:ext uri="{FF2B5EF4-FFF2-40B4-BE49-F238E27FC236}">
                <a16:creationId xmlns:a16="http://schemas.microsoft.com/office/drawing/2014/main" xmlns="" id="{2DA43EBD-A89F-6AB2-5821-7A60FAC85F2E}"/>
              </a:ext>
            </a:extLst>
          </p:cNvPr>
          <p:cNvSpPr>
            <a:spLocks noGrp="1"/>
          </p:cNvSpPr>
          <p:nvPr>
            <p:ph type="ftr" sz="quarter" idx="11"/>
          </p:nvPr>
        </p:nvSpPr>
        <p:spPr/>
        <p:txBody>
          <a:bodyPr/>
          <a:lstStyle/>
          <a:p>
            <a:r>
              <a:rPr lang="en-US"/>
              <a:t>Suport curs utilizare Observatorul Copilului</a:t>
            </a:r>
          </a:p>
        </p:txBody>
      </p:sp>
      <p:sp>
        <p:nvSpPr>
          <p:cNvPr id="3" name="Slide Number Placeholder 2">
            <a:extLst>
              <a:ext uri="{FF2B5EF4-FFF2-40B4-BE49-F238E27FC236}">
                <a16:creationId xmlns:a16="http://schemas.microsoft.com/office/drawing/2014/main" xmlns="" id="{6E328822-80D2-684B-7039-19532712B9A3}"/>
              </a:ext>
            </a:extLst>
          </p:cNvPr>
          <p:cNvSpPr>
            <a:spLocks noGrp="1"/>
          </p:cNvSpPr>
          <p:nvPr>
            <p:ph type="sldNum" sz="quarter" idx="12"/>
          </p:nvPr>
        </p:nvSpPr>
        <p:spPr/>
        <p:txBody>
          <a:bodyPr/>
          <a:lstStyle/>
          <a:p>
            <a:fld id="{00000000-1234-1234-1234-123412341234}" type="slidenum">
              <a:rPr lang="en-US" smtClean="0"/>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324"/>
        <p:cNvGrpSpPr/>
        <p:nvPr/>
      </p:nvGrpSpPr>
      <p:grpSpPr>
        <a:xfrm>
          <a:off x="0" y="0"/>
          <a:ext cx="0" cy="0"/>
          <a:chOff x="0" y="0"/>
          <a:chExt cx="0" cy="0"/>
        </a:xfrm>
      </p:grpSpPr>
      <p:sp>
        <p:nvSpPr>
          <p:cNvPr id="1325" name="Google Shape;1325;p111"/>
          <p:cNvSpPr txBox="1"/>
          <p:nvPr/>
        </p:nvSpPr>
        <p:spPr>
          <a:xfrm>
            <a:off x="812800" y="477836"/>
            <a:ext cx="11336400" cy="858400"/>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(11)</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Membri</a:t>
            </a:r>
            <a:r>
              <a:rPr lang="en-US" sz="3200" b="1" dirty="0">
                <a:solidFill>
                  <a:schemeClr val="accent1"/>
                </a:solidFill>
                <a:latin typeface="+mj-lt"/>
                <a:ea typeface="+mj-ea"/>
                <a:cs typeface="+mj-cs"/>
                <a:sym typeface="Calibri"/>
              </a:rPr>
              <a:t> (1)</a:t>
            </a:r>
            <a:endParaRPr sz="3200" b="1" dirty="0">
              <a:solidFill>
                <a:schemeClr val="accent1"/>
              </a:solidFill>
              <a:latin typeface="+mj-lt"/>
              <a:ea typeface="+mj-ea"/>
              <a:cs typeface="+mj-cs"/>
              <a:sym typeface="Calibri"/>
            </a:endParaRPr>
          </a:p>
        </p:txBody>
      </p:sp>
      <p:pic>
        <p:nvPicPr>
          <p:cNvPr id="1328" name="Google Shape;1328;p111"/>
          <p:cNvPicPr preferRelativeResize="0"/>
          <p:nvPr/>
        </p:nvPicPr>
        <p:blipFill rotWithShape="1">
          <a:blip r:embed="rId4">
            <a:alphaModFix/>
          </a:blip>
          <a:srcRect t="34900"/>
          <a:stretch/>
        </p:blipFill>
        <p:spPr>
          <a:xfrm>
            <a:off x="600766" y="1609203"/>
            <a:ext cx="10769599" cy="4474357"/>
          </a:xfrm>
          <a:prstGeom prst="rect">
            <a:avLst/>
          </a:prstGeom>
          <a:noFill/>
          <a:ln>
            <a:noFill/>
          </a:ln>
        </p:spPr>
      </p:pic>
      <p:sp>
        <p:nvSpPr>
          <p:cNvPr id="2" name="Slide Number Placeholder 1">
            <a:extLst>
              <a:ext uri="{FF2B5EF4-FFF2-40B4-BE49-F238E27FC236}">
                <a16:creationId xmlns:a16="http://schemas.microsoft.com/office/drawing/2014/main" xmlns="" id="{FE57DAEA-1CE7-C4FC-1863-5B16C48A6B2A}"/>
              </a:ext>
            </a:extLst>
          </p:cNvPr>
          <p:cNvSpPr>
            <a:spLocks noGrp="1"/>
          </p:cNvSpPr>
          <p:nvPr>
            <p:ph type="sldNum" sz="quarter" idx="12"/>
          </p:nvPr>
        </p:nvSpPr>
        <p:spPr/>
        <p:txBody>
          <a:bodyPr/>
          <a:lstStyle/>
          <a:p>
            <a:fld id="{00000000-1234-1234-1234-123412341234}" type="slidenum">
              <a:rPr lang="en-US" smtClean="0"/>
              <a:pPr/>
              <a:t>91</a:t>
            </a:fld>
            <a:endParaRPr lang="en-US"/>
          </a:p>
        </p:txBody>
      </p:sp>
      <p:sp>
        <p:nvSpPr>
          <p:cNvPr id="6" name="Footer Placeholder 5">
            <a:extLst>
              <a:ext uri="{FF2B5EF4-FFF2-40B4-BE49-F238E27FC236}">
                <a16:creationId xmlns:a16="http://schemas.microsoft.com/office/drawing/2014/main" xmlns="" id="{356EE2B8-CF07-D558-40AB-4C90B23FC484}"/>
              </a:ext>
            </a:extLst>
          </p:cNvPr>
          <p:cNvSpPr>
            <a:spLocks noGrp="1"/>
          </p:cNvSpPr>
          <p:nvPr>
            <p:ph type="ftr" sz="quarter" idx="11"/>
          </p:nvPr>
        </p:nvSpPr>
        <p:spPr/>
        <p:txBody>
          <a:bodyPr/>
          <a:lstStyle/>
          <a:p>
            <a:r>
              <a:rPr lang="en-US"/>
              <a:t>Suport curs utilizare Observatorul Copilului</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g108c9a24be5_2_19"/>
          <p:cNvSpPr txBox="1"/>
          <p:nvPr/>
        </p:nvSpPr>
        <p:spPr>
          <a:xfrm>
            <a:off x="812800" y="477835"/>
            <a:ext cx="11336400" cy="1099173"/>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(12)</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Profil</a:t>
            </a:r>
            <a:r>
              <a:rPr lang="en-US" sz="4800" dirty="0">
                <a:solidFill>
                  <a:srgbClr val="0099FF"/>
                </a:solidFill>
                <a:latin typeface="Calibri"/>
                <a:ea typeface="Calibri"/>
                <a:cs typeface="Calibri"/>
                <a:sym typeface="Calibri"/>
              </a:rPr>
              <a:t> </a:t>
            </a:r>
            <a:r>
              <a:rPr lang="en-US" sz="3200" b="1" dirty="0" err="1">
                <a:solidFill>
                  <a:schemeClr val="accent1"/>
                </a:solidFill>
                <a:latin typeface="+mj-lt"/>
                <a:ea typeface="+mj-ea"/>
                <a:cs typeface="+mj-cs"/>
                <a:sym typeface="Calibri"/>
              </a:rPr>
              <a:t>Persoana</a:t>
            </a:r>
            <a:r>
              <a:rPr lang="en-US" sz="3200" b="1" dirty="0">
                <a:solidFill>
                  <a:schemeClr val="accent1"/>
                </a:solidFill>
                <a:latin typeface="+mj-lt"/>
                <a:ea typeface="+mj-ea"/>
                <a:cs typeface="+mj-cs"/>
                <a:sym typeface="Calibri"/>
              </a:rPr>
              <a:t> </a:t>
            </a:r>
            <a:endParaRPr sz="3200" b="1" dirty="0">
              <a:solidFill>
                <a:schemeClr val="accent1"/>
              </a:solidFill>
              <a:latin typeface="+mj-lt"/>
              <a:ea typeface="+mj-ea"/>
              <a:cs typeface="+mj-cs"/>
              <a:sym typeface="Calibri"/>
            </a:endParaRPr>
          </a:p>
        </p:txBody>
      </p:sp>
      <p:pic>
        <p:nvPicPr>
          <p:cNvPr id="1336" name="Google Shape;1336;g108c9a24be5_2_19"/>
          <p:cNvPicPr preferRelativeResize="0"/>
          <p:nvPr/>
        </p:nvPicPr>
        <p:blipFill>
          <a:blip r:embed="rId3">
            <a:alphaModFix/>
          </a:blip>
          <a:stretch>
            <a:fillRect/>
          </a:stretch>
        </p:blipFill>
        <p:spPr>
          <a:xfrm>
            <a:off x="1859723" y="1683026"/>
            <a:ext cx="8781774" cy="4461472"/>
          </a:xfrm>
          <a:prstGeom prst="rect">
            <a:avLst/>
          </a:prstGeom>
          <a:noFill/>
          <a:ln>
            <a:noFill/>
          </a:ln>
        </p:spPr>
      </p:pic>
      <p:sp>
        <p:nvSpPr>
          <p:cNvPr id="2" name="Slide Number Placeholder 1">
            <a:extLst>
              <a:ext uri="{FF2B5EF4-FFF2-40B4-BE49-F238E27FC236}">
                <a16:creationId xmlns:a16="http://schemas.microsoft.com/office/drawing/2014/main" xmlns="" id="{95B4AEF3-81F4-92FC-086D-CA61C667B9A5}"/>
              </a:ext>
            </a:extLst>
          </p:cNvPr>
          <p:cNvSpPr>
            <a:spLocks noGrp="1"/>
          </p:cNvSpPr>
          <p:nvPr>
            <p:ph type="sldNum" sz="quarter" idx="12"/>
          </p:nvPr>
        </p:nvSpPr>
        <p:spPr/>
        <p:txBody>
          <a:bodyPr/>
          <a:lstStyle/>
          <a:p>
            <a:fld id="{00000000-1234-1234-1234-123412341234}" type="slidenum">
              <a:rPr lang="en-US" smtClean="0"/>
              <a:pPr/>
              <a:t>92</a:t>
            </a:fld>
            <a:endParaRPr lang="en-US"/>
          </a:p>
        </p:txBody>
      </p:sp>
      <p:sp>
        <p:nvSpPr>
          <p:cNvPr id="6" name="Footer Placeholder 5">
            <a:extLst>
              <a:ext uri="{FF2B5EF4-FFF2-40B4-BE49-F238E27FC236}">
                <a16:creationId xmlns:a16="http://schemas.microsoft.com/office/drawing/2014/main" xmlns="" id="{D4C967DA-42EA-F4CB-25BA-69B601B380B3}"/>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g108c9a24be5_2_27"/>
          <p:cNvSpPr txBox="1"/>
          <p:nvPr/>
        </p:nvSpPr>
        <p:spPr>
          <a:xfrm>
            <a:off x="747571" y="118297"/>
            <a:ext cx="11336400" cy="858400"/>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(13)</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Profil</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Persoana</a:t>
            </a:r>
            <a:r>
              <a:rPr lang="en-US" sz="3200" b="1" dirty="0">
                <a:solidFill>
                  <a:schemeClr val="accent1"/>
                </a:solidFill>
                <a:latin typeface="+mj-lt"/>
                <a:ea typeface="+mj-ea"/>
                <a:cs typeface="+mj-cs"/>
                <a:sym typeface="Calibri"/>
              </a:rPr>
              <a:t> – Transfer in </a:t>
            </a:r>
            <a:r>
              <a:rPr lang="en-US" sz="3200" b="1" dirty="0" err="1">
                <a:solidFill>
                  <a:schemeClr val="accent1"/>
                </a:solidFill>
                <a:latin typeface="+mj-lt"/>
                <a:ea typeface="+mj-ea"/>
                <a:cs typeface="+mj-cs"/>
                <a:sym typeface="Calibri"/>
              </a:rPr>
              <a:t>noua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gospodărie</a:t>
            </a:r>
            <a:r>
              <a:rPr lang="en-US" sz="3200" b="1" dirty="0">
                <a:solidFill>
                  <a:schemeClr val="accent1"/>
                </a:solidFill>
                <a:latin typeface="+mj-lt"/>
                <a:ea typeface="+mj-ea"/>
                <a:cs typeface="+mj-cs"/>
                <a:sym typeface="Calibri"/>
              </a:rPr>
              <a:t> (1)</a:t>
            </a:r>
            <a:endParaRPr sz="3200" b="1" dirty="0">
              <a:solidFill>
                <a:schemeClr val="accent1"/>
              </a:solidFill>
              <a:latin typeface="+mj-lt"/>
              <a:ea typeface="+mj-ea"/>
              <a:cs typeface="+mj-cs"/>
              <a:sym typeface="Calibri"/>
            </a:endParaRPr>
          </a:p>
        </p:txBody>
      </p:sp>
      <p:pic>
        <p:nvPicPr>
          <p:cNvPr id="4" name="Picture 3">
            <a:extLst>
              <a:ext uri="{FF2B5EF4-FFF2-40B4-BE49-F238E27FC236}">
                <a16:creationId xmlns:a16="http://schemas.microsoft.com/office/drawing/2014/main" xmlns="" id="{720369AA-3588-A157-32DA-2D91925C85CD}"/>
              </a:ext>
            </a:extLst>
          </p:cNvPr>
          <p:cNvPicPr>
            <a:picLocks noChangeAspect="1"/>
          </p:cNvPicPr>
          <p:nvPr/>
        </p:nvPicPr>
        <p:blipFill>
          <a:blip r:embed="rId3"/>
          <a:stretch>
            <a:fillRect/>
          </a:stretch>
        </p:blipFill>
        <p:spPr>
          <a:xfrm>
            <a:off x="956110" y="1150853"/>
            <a:ext cx="5948273" cy="3255395"/>
          </a:xfrm>
          <a:prstGeom prst="rect">
            <a:avLst/>
          </a:prstGeom>
        </p:spPr>
      </p:pic>
      <p:sp>
        <p:nvSpPr>
          <p:cNvPr id="5" name="TextBox 4">
            <a:extLst>
              <a:ext uri="{FF2B5EF4-FFF2-40B4-BE49-F238E27FC236}">
                <a16:creationId xmlns:a16="http://schemas.microsoft.com/office/drawing/2014/main" xmlns="" id="{C70E6F37-841D-0416-6B04-F787F5492006}"/>
              </a:ext>
            </a:extLst>
          </p:cNvPr>
          <p:cNvSpPr txBox="1"/>
          <p:nvPr/>
        </p:nvSpPr>
        <p:spPr>
          <a:xfrm>
            <a:off x="7951809" y="1587519"/>
            <a:ext cx="4132162" cy="3693319"/>
          </a:xfrm>
          <a:prstGeom prst="rect">
            <a:avLst/>
          </a:prstGeom>
          <a:noFill/>
        </p:spPr>
        <p:txBody>
          <a:bodyPr wrap="square" rtlCol="0">
            <a:spAutoFit/>
          </a:bodyPr>
          <a:lstStyle/>
          <a:p>
            <a:r>
              <a:rPr lang="en-US" dirty="0" err="1"/>
              <a:t>Exemplu</a:t>
            </a:r>
            <a:r>
              <a:rPr lang="en-US" dirty="0"/>
              <a:t>: </a:t>
            </a:r>
          </a:p>
          <a:p>
            <a:pPr marL="342900" indent="-342900">
              <a:buAutoNum type="arabicPeriod"/>
            </a:pPr>
            <a:r>
              <a:rPr lang="en-US" dirty="0"/>
              <a:t>In </a:t>
            </a:r>
            <a:r>
              <a:rPr lang="en-US" dirty="0" err="1"/>
              <a:t>profilul</a:t>
            </a:r>
            <a:r>
              <a:rPr lang="en-US" dirty="0"/>
              <a:t> </a:t>
            </a:r>
            <a:r>
              <a:rPr lang="en-US" dirty="0" err="1"/>
              <a:t>persoanei</a:t>
            </a:r>
            <a:r>
              <a:rPr lang="en-US" dirty="0"/>
              <a:t> </a:t>
            </a:r>
            <a:r>
              <a:rPr lang="en-US" dirty="0" err="1"/>
              <a:t>Arghezi</a:t>
            </a:r>
            <a:r>
              <a:rPr lang="en-US" dirty="0"/>
              <a:t> Ioana se </a:t>
            </a:r>
            <a:r>
              <a:rPr lang="en-US" dirty="0" err="1"/>
              <a:t>selecteaza</a:t>
            </a:r>
            <a:r>
              <a:rPr lang="en-US" dirty="0"/>
              <a:t> tab-</a:t>
            </a:r>
            <a:r>
              <a:rPr lang="en-US" dirty="0" err="1"/>
              <a:t>ul</a:t>
            </a:r>
            <a:r>
              <a:rPr lang="en-US" dirty="0"/>
              <a:t> din </a:t>
            </a:r>
            <a:r>
              <a:rPr lang="en-US" dirty="0" err="1"/>
              <a:t>dreapta</a:t>
            </a:r>
            <a:r>
              <a:rPr lang="en-US" dirty="0"/>
              <a:t> sus: Transfer </a:t>
            </a:r>
            <a:r>
              <a:rPr lang="en-US" dirty="0" err="1"/>
              <a:t>noua</a:t>
            </a:r>
            <a:r>
              <a:rPr lang="en-US" dirty="0"/>
              <a:t> </a:t>
            </a:r>
            <a:r>
              <a:rPr lang="en-US" dirty="0" err="1"/>
              <a:t>gopodarie</a:t>
            </a:r>
            <a:endParaRPr lang="en-US" dirty="0"/>
          </a:p>
          <a:p>
            <a:pPr marL="342900" indent="-342900">
              <a:buAutoNum type="arabicPeriod"/>
            </a:pPr>
            <a:r>
              <a:rPr lang="en-US" dirty="0"/>
              <a:t>In </a:t>
            </a:r>
            <a:r>
              <a:rPr lang="en-US" dirty="0" err="1"/>
              <a:t>campul</a:t>
            </a:r>
            <a:r>
              <a:rPr lang="en-US" dirty="0"/>
              <a:t> </a:t>
            </a:r>
            <a:r>
              <a:rPr lang="en-US" dirty="0" err="1"/>
              <a:t>Gospodarie</a:t>
            </a:r>
            <a:r>
              <a:rPr lang="en-US" dirty="0"/>
              <a:t> </a:t>
            </a:r>
            <a:r>
              <a:rPr lang="en-US" dirty="0" err="1"/>
              <a:t>noua</a:t>
            </a:r>
            <a:r>
              <a:rPr lang="en-US" dirty="0"/>
              <a:t> </a:t>
            </a:r>
            <a:r>
              <a:rPr lang="en-US" dirty="0" err="1"/>
              <a:t>cautam</a:t>
            </a:r>
            <a:r>
              <a:rPr lang="en-US" dirty="0"/>
              <a:t> </a:t>
            </a:r>
            <a:r>
              <a:rPr lang="en-US" dirty="0" err="1"/>
              <a:t>gospodaria</a:t>
            </a:r>
            <a:r>
              <a:rPr lang="en-US" dirty="0"/>
              <a:t> in care </a:t>
            </a:r>
            <a:r>
              <a:rPr lang="en-US" dirty="0" err="1"/>
              <a:t>dorim</a:t>
            </a:r>
            <a:r>
              <a:rPr lang="en-US" dirty="0"/>
              <a:t> </a:t>
            </a:r>
            <a:r>
              <a:rPr lang="en-US" dirty="0" err="1"/>
              <a:t>sa</a:t>
            </a:r>
            <a:r>
              <a:rPr lang="en-US" dirty="0"/>
              <a:t> </a:t>
            </a:r>
            <a:r>
              <a:rPr lang="en-US" dirty="0" err="1"/>
              <a:t>facem</a:t>
            </a:r>
            <a:r>
              <a:rPr lang="en-US" dirty="0"/>
              <a:t> transferal </a:t>
            </a:r>
            <a:r>
              <a:rPr lang="en-US" dirty="0" err="1"/>
              <a:t>persoanei</a:t>
            </a:r>
            <a:endParaRPr lang="en-US" dirty="0"/>
          </a:p>
          <a:p>
            <a:pPr marL="342900" indent="-342900">
              <a:buAutoNum type="arabicPeriod"/>
            </a:pPr>
            <a:r>
              <a:rPr lang="en-US" dirty="0"/>
              <a:t>Se </a:t>
            </a:r>
            <a:r>
              <a:rPr lang="en-US" dirty="0" err="1"/>
              <a:t>selecteaza</a:t>
            </a:r>
            <a:r>
              <a:rPr lang="en-US" dirty="0"/>
              <a:t> </a:t>
            </a:r>
            <a:r>
              <a:rPr lang="en-US" dirty="0" err="1"/>
              <a:t>gospodaria</a:t>
            </a:r>
            <a:r>
              <a:rPr lang="en-US" dirty="0"/>
              <a:t> in care se </a:t>
            </a:r>
            <a:r>
              <a:rPr lang="en-US" dirty="0" err="1"/>
              <a:t>doreste</a:t>
            </a:r>
            <a:r>
              <a:rPr lang="en-US" dirty="0"/>
              <a:t> </a:t>
            </a:r>
            <a:r>
              <a:rPr lang="en-US" dirty="0" err="1"/>
              <a:t>transferul</a:t>
            </a:r>
            <a:r>
              <a:rPr lang="en-US" dirty="0"/>
              <a:t> </a:t>
            </a:r>
            <a:r>
              <a:rPr lang="en-US" dirty="0" err="1"/>
              <a:t>persoanei</a:t>
            </a:r>
            <a:r>
              <a:rPr lang="en-US" dirty="0"/>
              <a:t> </a:t>
            </a:r>
            <a:r>
              <a:rPr lang="en-US" dirty="0" err="1"/>
              <a:t>si</a:t>
            </a:r>
            <a:r>
              <a:rPr lang="en-US" dirty="0"/>
              <a:t> se </a:t>
            </a:r>
            <a:r>
              <a:rPr lang="en-US" dirty="0" err="1"/>
              <a:t>apasa</a:t>
            </a:r>
            <a:r>
              <a:rPr lang="en-US" dirty="0"/>
              <a:t> </a:t>
            </a:r>
            <a:r>
              <a:rPr lang="en-US" dirty="0" err="1"/>
              <a:t>butonul</a:t>
            </a:r>
            <a:r>
              <a:rPr lang="en-US" dirty="0"/>
              <a:t> de </a:t>
            </a:r>
            <a:r>
              <a:rPr lang="en-US" dirty="0" err="1"/>
              <a:t>jos</a:t>
            </a:r>
            <a:r>
              <a:rPr lang="en-US" dirty="0"/>
              <a:t>: </a:t>
            </a:r>
            <a:r>
              <a:rPr lang="en-US" b="1" dirty="0" err="1"/>
              <a:t>Transfera</a:t>
            </a:r>
            <a:r>
              <a:rPr lang="en-US" b="1" dirty="0"/>
              <a:t> in </a:t>
            </a:r>
            <a:r>
              <a:rPr lang="en-US" b="1" dirty="0" err="1"/>
              <a:t>gospodaria</a:t>
            </a:r>
            <a:r>
              <a:rPr lang="en-US" b="1" dirty="0"/>
              <a:t> ……….</a:t>
            </a:r>
          </a:p>
          <a:p>
            <a:pPr marL="342900" indent="-342900">
              <a:buAutoNum type="arabicPeriod"/>
            </a:pPr>
            <a:endParaRPr lang="en-US" b="1" dirty="0"/>
          </a:p>
          <a:p>
            <a:pPr marL="342900" indent="-342900">
              <a:buAutoNum type="arabicPeriod"/>
            </a:pPr>
            <a:endParaRPr lang="en-US" dirty="0"/>
          </a:p>
        </p:txBody>
      </p:sp>
      <p:pic>
        <p:nvPicPr>
          <p:cNvPr id="7" name="Picture 6">
            <a:extLst>
              <a:ext uri="{FF2B5EF4-FFF2-40B4-BE49-F238E27FC236}">
                <a16:creationId xmlns:a16="http://schemas.microsoft.com/office/drawing/2014/main" xmlns="" id="{CE1E2D86-83B2-F691-00EF-A8B8CB7C0FC9}"/>
              </a:ext>
            </a:extLst>
          </p:cNvPr>
          <p:cNvPicPr>
            <a:picLocks noChangeAspect="1"/>
          </p:cNvPicPr>
          <p:nvPr/>
        </p:nvPicPr>
        <p:blipFill>
          <a:blip r:embed="rId4"/>
          <a:stretch>
            <a:fillRect/>
          </a:stretch>
        </p:blipFill>
        <p:spPr>
          <a:xfrm>
            <a:off x="956110" y="4481624"/>
            <a:ext cx="6266493" cy="2008897"/>
          </a:xfrm>
          <a:prstGeom prst="rect">
            <a:avLst/>
          </a:prstGeom>
        </p:spPr>
      </p:pic>
      <p:sp>
        <p:nvSpPr>
          <p:cNvPr id="2" name="Slide Number Placeholder 1">
            <a:extLst>
              <a:ext uri="{FF2B5EF4-FFF2-40B4-BE49-F238E27FC236}">
                <a16:creationId xmlns:a16="http://schemas.microsoft.com/office/drawing/2014/main" xmlns="" id="{440C22D7-0996-0D2B-6259-73C245319E59}"/>
              </a:ext>
            </a:extLst>
          </p:cNvPr>
          <p:cNvSpPr>
            <a:spLocks noGrp="1"/>
          </p:cNvSpPr>
          <p:nvPr>
            <p:ph type="sldNum" sz="quarter" idx="12"/>
          </p:nvPr>
        </p:nvSpPr>
        <p:spPr/>
        <p:txBody>
          <a:bodyPr/>
          <a:lstStyle/>
          <a:p>
            <a:fld id="{00000000-1234-1234-1234-123412341234}" type="slidenum">
              <a:rPr lang="en-US" smtClean="0"/>
              <a:pPr/>
              <a:t>93</a:t>
            </a:fld>
            <a:endParaRPr lang="en-US"/>
          </a:p>
        </p:txBody>
      </p:sp>
      <p:sp>
        <p:nvSpPr>
          <p:cNvPr id="9" name="Footer Placeholder 8">
            <a:extLst>
              <a:ext uri="{FF2B5EF4-FFF2-40B4-BE49-F238E27FC236}">
                <a16:creationId xmlns:a16="http://schemas.microsoft.com/office/drawing/2014/main" xmlns="" id="{54239921-C913-9B38-F60D-34A8666EB0FE}"/>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g108c9a24be5_2_27"/>
          <p:cNvSpPr txBox="1"/>
          <p:nvPr/>
        </p:nvSpPr>
        <p:spPr>
          <a:xfrm>
            <a:off x="609600" y="136524"/>
            <a:ext cx="11336400" cy="858400"/>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(14)</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Profil</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Persoana</a:t>
            </a:r>
            <a:r>
              <a:rPr lang="en-US" sz="3200" b="1" dirty="0">
                <a:solidFill>
                  <a:schemeClr val="accent1"/>
                </a:solidFill>
                <a:latin typeface="+mj-lt"/>
                <a:ea typeface="+mj-ea"/>
                <a:cs typeface="+mj-cs"/>
                <a:sym typeface="Calibri"/>
              </a:rPr>
              <a:t> – Transfer in </a:t>
            </a:r>
            <a:r>
              <a:rPr lang="en-US" sz="3200" b="1" dirty="0" err="1">
                <a:solidFill>
                  <a:schemeClr val="accent1"/>
                </a:solidFill>
                <a:latin typeface="+mj-lt"/>
                <a:ea typeface="+mj-ea"/>
                <a:cs typeface="+mj-cs"/>
                <a:sym typeface="Calibri"/>
              </a:rPr>
              <a:t>noua</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gospodărie</a:t>
            </a:r>
            <a:r>
              <a:rPr lang="en-US" sz="3200" b="1" dirty="0">
                <a:solidFill>
                  <a:schemeClr val="accent1"/>
                </a:solidFill>
                <a:latin typeface="+mj-lt"/>
                <a:ea typeface="+mj-ea"/>
                <a:cs typeface="+mj-cs"/>
                <a:sym typeface="Calibri"/>
              </a:rPr>
              <a:t> (2)</a:t>
            </a:r>
            <a:endParaRPr sz="3200" b="1" dirty="0">
              <a:solidFill>
                <a:schemeClr val="accent1"/>
              </a:solidFill>
              <a:latin typeface="+mj-lt"/>
              <a:ea typeface="+mj-ea"/>
              <a:cs typeface="+mj-cs"/>
              <a:sym typeface="Calibri"/>
            </a:endParaRPr>
          </a:p>
        </p:txBody>
      </p:sp>
      <p:sp>
        <p:nvSpPr>
          <p:cNvPr id="5" name="TextBox 4">
            <a:extLst>
              <a:ext uri="{FF2B5EF4-FFF2-40B4-BE49-F238E27FC236}">
                <a16:creationId xmlns:a16="http://schemas.microsoft.com/office/drawing/2014/main" xmlns="" id="{C70E6F37-841D-0416-6B04-F787F5492006}"/>
              </a:ext>
            </a:extLst>
          </p:cNvPr>
          <p:cNvSpPr txBox="1"/>
          <p:nvPr/>
        </p:nvSpPr>
        <p:spPr>
          <a:xfrm>
            <a:off x="6639339" y="1142948"/>
            <a:ext cx="5132676" cy="4985980"/>
          </a:xfrm>
          <a:prstGeom prst="rect">
            <a:avLst/>
          </a:prstGeom>
          <a:noFill/>
        </p:spPr>
        <p:txBody>
          <a:bodyPr wrap="square" rtlCol="0">
            <a:spAutoFit/>
          </a:bodyPr>
          <a:lstStyle/>
          <a:p>
            <a:r>
              <a:rPr lang="en-US" b="1" dirty="0" err="1"/>
              <a:t>Exemplu</a:t>
            </a:r>
            <a:r>
              <a:rPr lang="en-US" b="1" dirty="0"/>
              <a:t>: </a:t>
            </a:r>
          </a:p>
          <a:p>
            <a:pPr marL="342900" indent="-342900">
              <a:buAutoNum type="arabicPeriod"/>
            </a:pPr>
            <a:r>
              <a:rPr lang="en-US" sz="2000" dirty="0"/>
              <a:t>In </a:t>
            </a:r>
            <a:r>
              <a:rPr lang="en-US" sz="2000" dirty="0" err="1"/>
              <a:t>profilul</a:t>
            </a:r>
            <a:r>
              <a:rPr lang="en-US" sz="2000" dirty="0"/>
              <a:t> </a:t>
            </a:r>
            <a:r>
              <a:rPr lang="en-US" sz="2000" dirty="0" err="1"/>
              <a:t>persoanei</a:t>
            </a:r>
            <a:r>
              <a:rPr lang="en-US" sz="2000" dirty="0"/>
              <a:t> </a:t>
            </a:r>
            <a:r>
              <a:rPr lang="en-US" sz="2000" dirty="0" err="1"/>
              <a:t>Arghezi</a:t>
            </a:r>
            <a:r>
              <a:rPr lang="en-US" sz="2000" dirty="0"/>
              <a:t> Ioana se </a:t>
            </a:r>
            <a:r>
              <a:rPr lang="en-US" sz="2000" dirty="0" err="1"/>
              <a:t>selecteaza</a:t>
            </a:r>
            <a:r>
              <a:rPr lang="en-US" sz="2000" dirty="0"/>
              <a:t> tab-</a:t>
            </a:r>
            <a:r>
              <a:rPr lang="en-US" sz="2000" dirty="0" err="1"/>
              <a:t>ul</a:t>
            </a:r>
            <a:r>
              <a:rPr lang="en-US" sz="2000" dirty="0"/>
              <a:t> din </a:t>
            </a:r>
            <a:r>
              <a:rPr lang="en-US" sz="2000" dirty="0" err="1"/>
              <a:t>dr</a:t>
            </a:r>
            <a:r>
              <a:rPr lang="en-US" sz="2000" dirty="0"/>
              <a:t> </a:t>
            </a:r>
            <a:r>
              <a:rPr lang="en-US" sz="2000" dirty="0" err="1"/>
              <a:t>jos</a:t>
            </a:r>
            <a:r>
              <a:rPr lang="en-US" sz="2000" dirty="0"/>
              <a:t>: </a:t>
            </a:r>
            <a:r>
              <a:rPr lang="en-US" sz="2000" dirty="0" err="1"/>
              <a:t>Tranfer</a:t>
            </a:r>
            <a:r>
              <a:rPr lang="en-US" sz="2000" dirty="0"/>
              <a:t> </a:t>
            </a:r>
            <a:r>
              <a:rPr lang="en-US" sz="2000" dirty="0" err="1"/>
              <a:t>noua</a:t>
            </a:r>
            <a:r>
              <a:rPr lang="en-US" sz="2000" dirty="0"/>
              <a:t> </a:t>
            </a:r>
            <a:r>
              <a:rPr lang="en-US" sz="2000" dirty="0" err="1"/>
              <a:t>gopodarie</a:t>
            </a:r>
            <a:endParaRPr lang="en-US" sz="2000" dirty="0"/>
          </a:p>
          <a:p>
            <a:pPr marL="342900" indent="-342900">
              <a:buAutoNum type="arabicPeriod"/>
            </a:pPr>
            <a:r>
              <a:rPr lang="en-US" sz="2000" dirty="0"/>
              <a:t>In </a:t>
            </a:r>
            <a:r>
              <a:rPr lang="en-US" sz="2000" dirty="0" err="1"/>
              <a:t>campul</a:t>
            </a:r>
            <a:r>
              <a:rPr lang="en-US" sz="2000" dirty="0"/>
              <a:t> </a:t>
            </a:r>
            <a:r>
              <a:rPr lang="en-US" sz="2000" dirty="0" err="1"/>
              <a:t>Gospodarie</a:t>
            </a:r>
            <a:r>
              <a:rPr lang="en-US" sz="2000" dirty="0"/>
              <a:t> </a:t>
            </a:r>
            <a:r>
              <a:rPr lang="en-US" sz="2000" dirty="0" err="1"/>
              <a:t>noua</a:t>
            </a:r>
            <a:r>
              <a:rPr lang="en-US" sz="2000" dirty="0"/>
              <a:t> </a:t>
            </a:r>
            <a:r>
              <a:rPr lang="en-US" sz="2000" dirty="0" err="1"/>
              <a:t>cautam</a:t>
            </a:r>
            <a:r>
              <a:rPr lang="en-US" sz="2000" dirty="0"/>
              <a:t> </a:t>
            </a:r>
            <a:r>
              <a:rPr lang="en-US" sz="2000" dirty="0" err="1"/>
              <a:t>gospodaria</a:t>
            </a:r>
            <a:r>
              <a:rPr lang="en-US" sz="2000" dirty="0"/>
              <a:t> in care </a:t>
            </a:r>
            <a:r>
              <a:rPr lang="en-US" sz="2000" dirty="0" err="1"/>
              <a:t>dorim</a:t>
            </a:r>
            <a:r>
              <a:rPr lang="en-US" sz="2000" dirty="0"/>
              <a:t> </a:t>
            </a:r>
            <a:r>
              <a:rPr lang="en-US" sz="2000" dirty="0" err="1"/>
              <a:t>sa</a:t>
            </a:r>
            <a:r>
              <a:rPr lang="en-US" sz="2000" dirty="0"/>
              <a:t> </a:t>
            </a:r>
            <a:r>
              <a:rPr lang="en-US" sz="2000" dirty="0" err="1"/>
              <a:t>facem</a:t>
            </a:r>
            <a:r>
              <a:rPr lang="en-US" sz="2000" dirty="0"/>
              <a:t> </a:t>
            </a:r>
            <a:r>
              <a:rPr lang="en-US" sz="2000" dirty="0" err="1"/>
              <a:t>transferul</a:t>
            </a:r>
            <a:endParaRPr lang="en-US" sz="2000" dirty="0"/>
          </a:p>
          <a:p>
            <a:pPr marL="342900" indent="-342900">
              <a:buAutoNum type="arabicPeriod"/>
            </a:pPr>
            <a:r>
              <a:rPr lang="en-US" sz="2000" dirty="0"/>
              <a:t> Se </a:t>
            </a:r>
            <a:r>
              <a:rPr lang="en-US" sz="2000" dirty="0" err="1"/>
              <a:t>selecteaza</a:t>
            </a:r>
            <a:r>
              <a:rPr lang="en-US" sz="2000" dirty="0"/>
              <a:t> </a:t>
            </a:r>
            <a:r>
              <a:rPr lang="en-US" sz="2000" dirty="0" err="1"/>
              <a:t>gospodaria</a:t>
            </a:r>
            <a:r>
              <a:rPr lang="en-US" sz="2000" dirty="0"/>
              <a:t> in care se </a:t>
            </a:r>
            <a:r>
              <a:rPr lang="en-US" sz="2000" dirty="0" err="1"/>
              <a:t>doreste</a:t>
            </a:r>
            <a:r>
              <a:rPr lang="en-US" sz="2000" dirty="0"/>
              <a:t> </a:t>
            </a:r>
            <a:r>
              <a:rPr lang="en-US" sz="2000" dirty="0" err="1"/>
              <a:t>tranferul</a:t>
            </a:r>
            <a:r>
              <a:rPr lang="en-US" sz="2000" dirty="0"/>
              <a:t> </a:t>
            </a:r>
            <a:r>
              <a:rPr lang="en-US" sz="2000" dirty="0" err="1"/>
              <a:t>si</a:t>
            </a:r>
            <a:r>
              <a:rPr lang="en-US" sz="2000" dirty="0"/>
              <a:t> se </a:t>
            </a:r>
            <a:r>
              <a:rPr lang="en-US" sz="2000" dirty="0" err="1"/>
              <a:t>apasa</a:t>
            </a:r>
            <a:r>
              <a:rPr lang="en-US" sz="2000" dirty="0"/>
              <a:t> : </a:t>
            </a:r>
            <a:r>
              <a:rPr lang="en-US" sz="2000" b="1" dirty="0" err="1"/>
              <a:t>Tranfera</a:t>
            </a:r>
            <a:r>
              <a:rPr lang="en-US" sz="2000" b="1" dirty="0"/>
              <a:t> in </a:t>
            </a:r>
            <a:r>
              <a:rPr lang="en-US" sz="2000" b="1" dirty="0" err="1"/>
              <a:t>gospodaria</a:t>
            </a:r>
            <a:r>
              <a:rPr lang="en-US" sz="2000" b="1" dirty="0"/>
              <a:t> ……….</a:t>
            </a:r>
          </a:p>
          <a:p>
            <a:pPr marL="342900" indent="-342900">
              <a:buAutoNum type="arabicPeriod"/>
            </a:pPr>
            <a:endParaRPr lang="en-US" sz="2000" b="1" dirty="0"/>
          </a:p>
          <a:p>
            <a:pPr marL="342900" indent="-342900">
              <a:buAutoNum type="arabicPeriod"/>
            </a:pPr>
            <a:r>
              <a:rPr lang="en-US" sz="2000" dirty="0"/>
              <a:t> Se </a:t>
            </a:r>
            <a:r>
              <a:rPr lang="en-US" sz="2000" dirty="0" err="1"/>
              <a:t>completeaza</a:t>
            </a:r>
            <a:r>
              <a:rPr lang="en-US" sz="2000" dirty="0"/>
              <a:t> </a:t>
            </a:r>
            <a:r>
              <a:rPr lang="en-US" sz="2000" dirty="0" err="1"/>
              <a:t>cererea</a:t>
            </a:r>
            <a:r>
              <a:rPr lang="en-US" sz="2000" dirty="0"/>
              <a:t> de transfer </a:t>
            </a:r>
            <a:r>
              <a:rPr lang="en-US" sz="2000" dirty="0" err="1"/>
              <a:t>si</a:t>
            </a:r>
            <a:r>
              <a:rPr lang="en-US" sz="2000" dirty="0"/>
              <a:t> se </a:t>
            </a:r>
            <a:r>
              <a:rPr lang="en-US" sz="2000" dirty="0" err="1"/>
              <a:t>apasa</a:t>
            </a:r>
            <a:r>
              <a:rPr lang="en-US" sz="2000" dirty="0"/>
              <a:t> pe </a:t>
            </a:r>
            <a:r>
              <a:rPr lang="en-US" sz="2000" dirty="0" err="1"/>
              <a:t>Trimite</a:t>
            </a:r>
            <a:r>
              <a:rPr lang="en-US" sz="2000" dirty="0"/>
              <a:t> </a:t>
            </a:r>
            <a:r>
              <a:rPr lang="en-US" sz="2000" dirty="0" err="1"/>
              <a:t>cererea</a:t>
            </a:r>
            <a:r>
              <a:rPr lang="en-US" sz="2000" dirty="0"/>
              <a:t> </a:t>
            </a:r>
          </a:p>
          <a:p>
            <a:pPr marL="342900" indent="-342900">
              <a:buAutoNum type="arabicPeriod"/>
            </a:pPr>
            <a:r>
              <a:rPr lang="en-US" sz="2000" dirty="0" err="1"/>
              <a:t>Cererea</a:t>
            </a:r>
            <a:r>
              <a:rPr lang="en-US" sz="2000" dirty="0"/>
              <a:t> </a:t>
            </a:r>
            <a:r>
              <a:rPr lang="en-US" sz="2000" dirty="0" err="1"/>
              <a:t>este</a:t>
            </a:r>
            <a:r>
              <a:rPr lang="en-US" sz="2000" dirty="0"/>
              <a:t> </a:t>
            </a:r>
            <a:r>
              <a:rPr lang="en-US" sz="2000" dirty="0" err="1"/>
              <a:t>trimisa</a:t>
            </a:r>
            <a:r>
              <a:rPr lang="en-US" sz="2000" dirty="0"/>
              <a:t> </a:t>
            </a:r>
            <a:r>
              <a:rPr lang="en-US" sz="2000" dirty="0" err="1"/>
              <a:t>spre</a:t>
            </a:r>
            <a:r>
              <a:rPr lang="en-US" sz="2000" dirty="0"/>
              <a:t> </a:t>
            </a:r>
            <a:r>
              <a:rPr lang="en-US" sz="2000" dirty="0" err="1"/>
              <a:t>analiza</a:t>
            </a:r>
            <a:r>
              <a:rPr lang="en-US" sz="2000" dirty="0"/>
              <a:t> </a:t>
            </a:r>
            <a:r>
              <a:rPr lang="en-US" sz="2000" dirty="0" err="1"/>
              <a:t>si</a:t>
            </a:r>
            <a:r>
              <a:rPr lang="en-US" sz="2000" dirty="0"/>
              <a:t> </a:t>
            </a:r>
            <a:r>
              <a:rPr lang="en-US" sz="2000" dirty="0" err="1"/>
              <a:t>aprobare</a:t>
            </a:r>
            <a:r>
              <a:rPr lang="en-US" sz="2000" dirty="0"/>
              <a:t> </a:t>
            </a:r>
            <a:r>
              <a:rPr lang="en-US" sz="2000" dirty="0" err="1"/>
              <a:t>catre</a:t>
            </a:r>
            <a:r>
              <a:rPr lang="en-US" sz="2000" dirty="0"/>
              <a:t> </a:t>
            </a:r>
            <a:r>
              <a:rPr lang="en-US" sz="2000" dirty="0" err="1"/>
              <a:t>coordonator</a:t>
            </a:r>
            <a:r>
              <a:rPr lang="en-US" sz="2000" dirty="0"/>
              <a:t>. </a:t>
            </a:r>
            <a:r>
              <a:rPr lang="en-US" sz="2000" dirty="0" err="1"/>
              <a:t>Dupa</a:t>
            </a:r>
            <a:r>
              <a:rPr lang="en-US" sz="2000" dirty="0"/>
              <a:t> </a:t>
            </a:r>
            <a:r>
              <a:rPr lang="en-US" sz="2000" dirty="0" err="1"/>
              <a:t>aprobarea</a:t>
            </a:r>
            <a:r>
              <a:rPr lang="en-US" sz="2000" dirty="0"/>
              <a:t> </a:t>
            </a:r>
            <a:r>
              <a:rPr lang="en-US" sz="2000" dirty="0" err="1"/>
              <a:t>coordonatorului</a:t>
            </a:r>
            <a:r>
              <a:rPr lang="en-US" sz="2000" dirty="0"/>
              <a:t>,  </a:t>
            </a:r>
            <a:r>
              <a:rPr lang="en-US" sz="2000" dirty="0" err="1"/>
              <a:t>persoana</a:t>
            </a:r>
            <a:r>
              <a:rPr lang="en-US" sz="2000" dirty="0"/>
              <a:t> </a:t>
            </a:r>
            <a:r>
              <a:rPr lang="en-US" sz="2000" dirty="0" err="1"/>
              <a:t>va</a:t>
            </a:r>
            <a:r>
              <a:rPr lang="en-US" sz="2000" dirty="0"/>
              <a:t> fi </a:t>
            </a:r>
            <a:r>
              <a:rPr lang="en-US" sz="2000" dirty="0" err="1"/>
              <a:t>relocata</a:t>
            </a:r>
            <a:r>
              <a:rPr lang="en-US" sz="2000" dirty="0"/>
              <a:t> </a:t>
            </a:r>
            <a:r>
              <a:rPr lang="en-US" sz="2000" dirty="0" err="1"/>
              <a:t>si</a:t>
            </a:r>
            <a:r>
              <a:rPr lang="en-US" sz="2000" dirty="0"/>
              <a:t> </a:t>
            </a:r>
            <a:r>
              <a:rPr lang="en-US" sz="2000" dirty="0" err="1"/>
              <a:t>va</a:t>
            </a:r>
            <a:r>
              <a:rPr lang="en-US" sz="2000" dirty="0"/>
              <a:t> </a:t>
            </a:r>
            <a:r>
              <a:rPr lang="en-US" sz="2000" dirty="0" err="1"/>
              <a:t>prelua</a:t>
            </a:r>
            <a:r>
              <a:rPr lang="en-US" sz="2000" dirty="0"/>
              <a:t> </a:t>
            </a:r>
            <a:r>
              <a:rPr lang="en-US" sz="2000" dirty="0" err="1"/>
              <a:t>vulnerabilitatile</a:t>
            </a:r>
            <a:r>
              <a:rPr lang="en-US" sz="2000" dirty="0"/>
              <a:t> </a:t>
            </a:r>
            <a:r>
              <a:rPr lang="en-US" sz="2000" dirty="0" err="1"/>
              <a:t>noii</a:t>
            </a:r>
            <a:r>
              <a:rPr lang="en-US" sz="2000" dirty="0"/>
              <a:t> </a:t>
            </a:r>
            <a:r>
              <a:rPr lang="en-US" sz="2000" dirty="0" err="1"/>
              <a:t>gospodarii</a:t>
            </a:r>
            <a:r>
              <a:rPr lang="en-US" sz="2000" dirty="0"/>
              <a:t>.</a:t>
            </a:r>
          </a:p>
        </p:txBody>
      </p:sp>
      <p:pic>
        <p:nvPicPr>
          <p:cNvPr id="3" name="Picture 2">
            <a:extLst>
              <a:ext uri="{FF2B5EF4-FFF2-40B4-BE49-F238E27FC236}">
                <a16:creationId xmlns:a16="http://schemas.microsoft.com/office/drawing/2014/main" xmlns="" id="{BD93C224-9A2C-E39D-FD58-1793D3B6B98D}"/>
              </a:ext>
            </a:extLst>
          </p:cNvPr>
          <p:cNvPicPr>
            <a:picLocks noChangeAspect="1"/>
          </p:cNvPicPr>
          <p:nvPr/>
        </p:nvPicPr>
        <p:blipFill>
          <a:blip r:embed="rId3"/>
          <a:stretch>
            <a:fillRect/>
          </a:stretch>
        </p:blipFill>
        <p:spPr>
          <a:xfrm>
            <a:off x="419984" y="1179057"/>
            <a:ext cx="5556746" cy="5097305"/>
          </a:xfrm>
          <a:prstGeom prst="rect">
            <a:avLst/>
          </a:prstGeom>
        </p:spPr>
      </p:pic>
      <p:sp>
        <p:nvSpPr>
          <p:cNvPr id="2" name="Slide Number Placeholder 1">
            <a:extLst>
              <a:ext uri="{FF2B5EF4-FFF2-40B4-BE49-F238E27FC236}">
                <a16:creationId xmlns:a16="http://schemas.microsoft.com/office/drawing/2014/main" xmlns="" id="{B6ABA8B0-7840-A828-1464-69B8D78529E8}"/>
              </a:ext>
            </a:extLst>
          </p:cNvPr>
          <p:cNvSpPr>
            <a:spLocks noGrp="1"/>
          </p:cNvSpPr>
          <p:nvPr>
            <p:ph type="sldNum" sz="quarter" idx="12"/>
          </p:nvPr>
        </p:nvSpPr>
        <p:spPr/>
        <p:txBody>
          <a:bodyPr/>
          <a:lstStyle/>
          <a:p>
            <a:fld id="{00000000-1234-1234-1234-123412341234}" type="slidenum">
              <a:rPr lang="en-US" smtClean="0"/>
              <a:pPr/>
              <a:t>94</a:t>
            </a:fld>
            <a:endParaRPr lang="en-US"/>
          </a:p>
        </p:txBody>
      </p:sp>
      <p:sp>
        <p:nvSpPr>
          <p:cNvPr id="8" name="Footer Placeholder 7">
            <a:extLst>
              <a:ext uri="{FF2B5EF4-FFF2-40B4-BE49-F238E27FC236}">
                <a16:creationId xmlns:a16="http://schemas.microsoft.com/office/drawing/2014/main" xmlns="" id="{7848BCCF-C5B1-E5EA-670C-8C284029F80E}"/>
              </a:ext>
            </a:extLst>
          </p:cNvPr>
          <p:cNvSpPr>
            <a:spLocks noGrp="1"/>
          </p:cNvSpPr>
          <p:nvPr>
            <p:ph type="ftr" sz="quarter" idx="11"/>
          </p:nvPr>
        </p:nvSpPr>
        <p:spPr/>
        <p:txBody>
          <a:bodyPr/>
          <a:lstStyle/>
          <a:p>
            <a:r>
              <a:rPr lang="en-US"/>
              <a:t>Suport curs utilizare Observatorul Copilului</a:t>
            </a:r>
            <a:endParaRPr lang="en-US" dirty="0"/>
          </a:p>
        </p:txBody>
      </p:sp>
    </p:spTree>
    <p:extLst>
      <p:ext uri="{BB962C8B-B14F-4D97-AF65-F5344CB8AC3E}">
        <p14:creationId xmlns:p14="http://schemas.microsoft.com/office/powerpoint/2010/main" xmlns="" val="10859069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g108c9a24be5_2_11"/>
          <p:cNvSpPr txBox="1"/>
          <p:nvPr/>
        </p:nvSpPr>
        <p:spPr>
          <a:xfrm>
            <a:off x="812799" y="277244"/>
            <a:ext cx="11336400" cy="1233252"/>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(15)</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Planuri</a:t>
            </a:r>
            <a:r>
              <a:rPr lang="en-US" sz="3200" b="1" dirty="0">
                <a:solidFill>
                  <a:schemeClr val="accent1"/>
                </a:solidFill>
                <a:latin typeface="+mj-lt"/>
                <a:ea typeface="+mj-ea"/>
                <a:cs typeface="+mj-cs"/>
                <a:sym typeface="Calibri"/>
              </a:rPr>
              <a:t> de </a:t>
            </a:r>
            <a:r>
              <a:rPr lang="en-US" sz="3200" b="1" dirty="0" err="1">
                <a:solidFill>
                  <a:schemeClr val="accent1"/>
                </a:solidFill>
                <a:latin typeface="+mj-lt"/>
                <a:ea typeface="+mj-ea"/>
                <a:cs typeface="+mj-cs"/>
                <a:sym typeface="Calibri"/>
              </a:rPr>
              <a:t>servicii</a:t>
            </a:r>
            <a:endParaRPr sz="3200" b="1" dirty="0">
              <a:solidFill>
                <a:schemeClr val="accent1"/>
              </a:solidFill>
              <a:latin typeface="+mj-lt"/>
              <a:ea typeface="+mj-ea"/>
              <a:cs typeface="+mj-cs"/>
              <a:sym typeface="Calibri"/>
            </a:endParaRPr>
          </a:p>
        </p:txBody>
      </p:sp>
      <p:sp>
        <p:nvSpPr>
          <p:cNvPr id="1350" name="Google Shape;1350;g108c9a24be5_2_11"/>
          <p:cNvSpPr txBox="1"/>
          <p:nvPr/>
        </p:nvSpPr>
        <p:spPr>
          <a:xfrm>
            <a:off x="812799" y="1691707"/>
            <a:ext cx="4094867" cy="4442875"/>
          </a:xfrm>
          <a:prstGeom prst="rect">
            <a:avLst/>
          </a:prstGeom>
          <a:noFill/>
          <a:ln>
            <a:noFill/>
          </a:ln>
        </p:spPr>
        <p:txBody>
          <a:bodyPr spcFirstLastPara="1" wrap="square" lIns="121900" tIns="60933" rIns="121900" bIns="60933" anchor="t" anchorCtr="0">
            <a:normAutofit lnSpcReduction="10000"/>
          </a:bodyPr>
          <a:lstStyle/>
          <a:p>
            <a:pPr marL="228594" indent="-228594">
              <a:lnSpc>
                <a:spcPct val="90000"/>
              </a:lnSpc>
              <a:buClr>
                <a:schemeClr val="dk1"/>
              </a:buClr>
              <a:buSzPts val="1950"/>
              <a:buFont typeface="Noto Sans Symbols"/>
              <a:buChar char="−"/>
            </a:pPr>
            <a:endParaRPr lang="en-US" sz="2000" dirty="0">
              <a:solidFill>
                <a:schemeClr val="dk1"/>
              </a:solidFill>
              <a:ea typeface="Calibri"/>
              <a:cs typeface="Calibri"/>
              <a:sym typeface="Calibri"/>
            </a:endParaRPr>
          </a:p>
          <a:p>
            <a:pPr marL="228594" indent="-228594">
              <a:lnSpc>
                <a:spcPct val="90000"/>
              </a:lnSpc>
              <a:buClr>
                <a:schemeClr val="dk1"/>
              </a:buClr>
              <a:buSzPts val="1950"/>
              <a:buFont typeface="Noto Sans Symbols"/>
              <a:buChar char="−"/>
            </a:pPr>
            <a:r>
              <a:rPr lang="en-US" sz="2000" dirty="0" err="1">
                <a:solidFill>
                  <a:schemeClr val="dk1"/>
                </a:solidFill>
                <a:ea typeface="Calibri"/>
                <a:cs typeface="Calibri"/>
                <a:sym typeface="Calibri"/>
              </a:rPr>
              <a:t>Ar</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trebui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dezvoltat</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planul</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cu date </a:t>
            </a:r>
            <a:r>
              <a:rPr lang="en-US" sz="2000" dirty="0" err="1">
                <a:solidFill>
                  <a:schemeClr val="dk1"/>
                </a:solidFill>
                <a:ea typeface="Calibri"/>
                <a:cs typeface="Calibri"/>
                <a:sym typeface="Calibri"/>
              </a:rPr>
              <a:t>colectate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cât</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mai</a:t>
            </a:r>
            <a:r>
              <a:rPr lang="en-US" sz="2000" dirty="0">
                <a:solidFill>
                  <a:schemeClr val="dk1"/>
                </a:solidFill>
                <a:ea typeface="Calibri"/>
                <a:cs typeface="Calibri"/>
                <a:sym typeface="Calibri"/>
              </a:rPr>
              <a:t> recent</a:t>
            </a:r>
            <a:endParaRPr lang="en-US" sz="2000" dirty="0"/>
          </a:p>
          <a:p>
            <a:pPr marL="228594" indent="-228594">
              <a:lnSpc>
                <a:spcPct val="90000"/>
              </a:lnSpc>
              <a:spcBef>
                <a:spcPts val="1000"/>
              </a:spcBef>
              <a:buClr>
                <a:schemeClr val="dk1"/>
              </a:buClr>
              <a:buSzPts val="1950"/>
              <a:buFont typeface="Noto Sans Symbols"/>
              <a:buChar char="−"/>
            </a:pPr>
            <a:r>
              <a:rPr lang="en-US" sz="2000" dirty="0" err="1">
                <a:solidFill>
                  <a:schemeClr val="dk1"/>
                </a:solidFill>
                <a:ea typeface="Calibri"/>
                <a:cs typeface="Calibri"/>
                <a:sym typeface="Calibri"/>
              </a:rPr>
              <a:t>Odată</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finalizat</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și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aprobat</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planul</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statusul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gospodăriei</a:t>
            </a:r>
            <a:r>
              <a:rPr lang="en-US" sz="2000" dirty="0">
                <a:solidFill>
                  <a:schemeClr val="dk1"/>
                </a:solidFill>
                <a:ea typeface="Calibri"/>
                <a:cs typeface="Calibri"/>
                <a:sym typeface="Calibri"/>
              </a:rPr>
              <a:t> se </a:t>
            </a:r>
            <a:r>
              <a:rPr lang="en-US" sz="2000" dirty="0" err="1">
                <a:solidFill>
                  <a:schemeClr val="dk1"/>
                </a:solidFill>
                <a:ea typeface="Calibri"/>
                <a:cs typeface="Calibri"/>
                <a:sym typeface="Calibri"/>
              </a:rPr>
              <a:t>modifică</a:t>
            </a:r>
            <a:r>
              <a:rPr lang="en-US" sz="2000" dirty="0">
                <a:solidFill>
                  <a:schemeClr val="dk1"/>
                </a:solidFill>
                <a:ea typeface="Calibri"/>
                <a:cs typeface="Calibri"/>
                <a:sym typeface="Calibri"/>
              </a:rPr>
              <a:t> automat </a:t>
            </a:r>
            <a:r>
              <a:rPr lang="en-US" sz="2000" dirty="0" err="1">
                <a:solidFill>
                  <a:schemeClr val="dk1"/>
                </a:solidFill>
                <a:ea typeface="Calibri"/>
                <a:cs typeface="Calibri"/>
                <a:sym typeface="Calibri"/>
              </a:rPr>
              <a:t>în</a:t>
            </a:r>
            <a:r>
              <a:rPr lang="en-US" sz="2000" dirty="0">
                <a:solidFill>
                  <a:schemeClr val="dk1"/>
                </a:solidFill>
                <a:ea typeface="Calibri"/>
                <a:cs typeface="Calibri"/>
                <a:sym typeface="Calibri"/>
              </a:rPr>
              <a:t> </a:t>
            </a:r>
            <a:r>
              <a:rPr lang="en-US" sz="2000" i="1" dirty="0" err="1">
                <a:solidFill>
                  <a:schemeClr val="dk1"/>
                </a:solidFill>
                <a:ea typeface="Calibri"/>
                <a:cs typeface="Calibri"/>
                <a:sym typeface="Calibri"/>
              </a:rPr>
              <a:t>activă</a:t>
            </a:r>
            <a:endParaRPr sz="2000" dirty="0"/>
          </a:p>
          <a:p>
            <a:pPr marL="228594" indent="-228594">
              <a:lnSpc>
                <a:spcPct val="90000"/>
              </a:lnSpc>
              <a:spcBef>
                <a:spcPts val="1000"/>
              </a:spcBef>
              <a:buClr>
                <a:schemeClr val="dk1"/>
              </a:buClr>
              <a:buSzPts val="1950"/>
              <a:buFont typeface="Noto Sans Symbols"/>
              <a:buChar char="−"/>
            </a:pPr>
            <a:r>
              <a:rPr lang="en-US" sz="2000" dirty="0" err="1">
                <a:solidFill>
                  <a:schemeClr val="dk1"/>
                </a:solidFill>
                <a:ea typeface="Calibri"/>
                <a:cs typeface="Calibri"/>
                <a:sym typeface="Calibri"/>
              </a:rPr>
              <a:t>Planul</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trebuie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dezvoltat</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pentru</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copiii</a:t>
            </a:r>
            <a:r>
              <a:rPr lang="en-US" sz="2000" dirty="0">
                <a:solidFill>
                  <a:schemeClr val="dk1"/>
                </a:solidFill>
                <a:ea typeface="Calibri"/>
                <a:cs typeface="Calibri"/>
                <a:sym typeface="Calibri"/>
              </a:rPr>
              <a:t> care au </a:t>
            </a:r>
            <a:r>
              <a:rPr lang="en-US" sz="2000" dirty="0" err="1">
                <a:solidFill>
                  <a:schemeClr val="dk1"/>
                </a:solidFill>
                <a:ea typeface="Calibri"/>
                <a:cs typeface="Calibri"/>
                <a:sym typeface="Calibri"/>
              </a:rPr>
              <a:t>fost</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identificați</a:t>
            </a:r>
            <a:r>
              <a:rPr lang="en-US" sz="2000" dirty="0">
                <a:solidFill>
                  <a:schemeClr val="dk1"/>
                </a:solidFill>
                <a:ea typeface="Calibri"/>
                <a:cs typeface="Calibri"/>
                <a:sym typeface="Calibri"/>
              </a:rPr>
              <a:t> cu </a:t>
            </a:r>
            <a:r>
              <a:rPr lang="en-US" sz="2000" dirty="0" err="1">
                <a:solidFill>
                  <a:schemeClr val="dk1"/>
                </a:solidFill>
                <a:ea typeface="Calibri"/>
                <a:cs typeface="Calibri"/>
                <a:sym typeface="Calibri"/>
              </a:rPr>
              <a:t>vulnerabilități</a:t>
            </a:r>
            <a:endParaRPr sz="2000" dirty="0"/>
          </a:p>
          <a:p>
            <a:pPr marL="228594" indent="-228594">
              <a:lnSpc>
                <a:spcPct val="90000"/>
              </a:lnSpc>
              <a:spcBef>
                <a:spcPts val="1000"/>
              </a:spcBef>
              <a:buClr>
                <a:schemeClr val="dk1"/>
              </a:buClr>
              <a:buSzPts val="1950"/>
              <a:buFont typeface="Noto Sans Symbols"/>
              <a:buChar char="−"/>
            </a:pPr>
            <a:r>
              <a:rPr lang="en-US" sz="2000" dirty="0">
                <a:solidFill>
                  <a:schemeClr val="dk1"/>
                </a:solidFill>
                <a:ea typeface="Calibri"/>
                <a:cs typeface="Calibri"/>
                <a:sym typeface="Calibri"/>
              </a:rPr>
              <a:t>Se </a:t>
            </a:r>
            <a:r>
              <a:rPr lang="en-US" sz="2000" dirty="0" err="1">
                <a:solidFill>
                  <a:schemeClr val="dk1"/>
                </a:solidFill>
                <a:ea typeface="Calibri"/>
                <a:cs typeface="Calibri"/>
                <a:sym typeface="Calibri"/>
              </a:rPr>
              <a:t>poate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vizualiza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istoricul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planurilor</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dezvoltate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pentru</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respectivă</a:t>
            </a:r>
            <a:endParaRPr sz="2000" dirty="0">
              <a:solidFill>
                <a:schemeClr val="dk1"/>
              </a:solidFill>
              <a:ea typeface="Calibri"/>
              <a:cs typeface="Calibri"/>
              <a:sym typeface="Calibri"/>
            </a:endParaRPr>
          </a:p>
          <a:p>
            <a:pPr marL="228594" indent="-228594">
              <a:lnSpc>
                <a:spcPct val="90000"/>
              </a:lnSpc>
              <a:spcBef>
                <a:spcPts val="1000"/>
              </a:spcBef>
              <a:buClr>
                <a:schemeClr val="dk1"/>
              </a:buClr>
              <a:buSzPts val="1950"/>
              <a:buFont typeface="Calibri"/>
              <a:buChar char="−"/>
            </a:pPr>
            <a:r>
              <a:rPr lang="en-US" sz="2000" dirty="0">
                <a:solidFill>
                  <a:schemeClr val="dk1"/>
                </a:solidFill>
                <a:ea typeface="Calibri"/>
                <a:cs typeface="Calibri"/>
                <a:sym typeface="Calibri"/>
              </a:rPr>
              <a:t>Mai </a:t>
            </a:r>
            <a:r>
              <a:rPr lang="en-US" sz="2000" dirty="0" err="1">
                <a:solidFill>
                  <a:schemeClr val="dk1"/>
                </a:solidFill>
                <a:ea typeface="Calibri"/>
                <a:cs typeface="Calibri"/>
                <a:sym typeface="Calibri"/>
              </a:rPr>
              <a:t>multe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despre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Planul</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in </a:t>
            </a:r>
            <a:r>
              <a:rPr lang="en-US" sz="2000" dirty="0" err="1">
                <a:solidFill>
                  <a:schemeClr val="dk1"/>
                </a:solidFill>
                <a:ea typeface="Calibri"/>
                <a:cs typeface="Calibri"/>
                <a:sym typeface="Calibri"/>
              </a:rPr>
              <a:t>sesiunea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urmatoare</a:t>
            </a:r>
            <a:endParaRPr sz="2000" dirty="0">
              <a:solidFill>
                <a:schemeClr val="dk1"/>
              </a:solidFill>
              <a:ea typeface="Calibri"/>
              <a:cs typeface="Calibri"/>
              <a:sym typeface="Calibri"/>
            </a:endParaRPr>
          </a:p>
        </p:txBody>
      </p:sp>
      <p:pic>
        <p:nvPicPr>
          <p:cNvPr id="3" name="Picture 2">
            <a:extLst>
              <a:ext uri="{FF2B5EF4-FFF2-40B4-BE49-F238E27FC236}">
                <a16:creationId xmlns:a16="http://schemas.microsoft.com/office/drawing/2014/main" xmlns="" id="{DBBD0284-59E6-F695-543C-FC6F780085F1}"/>
              </a:ext>
            </a:extLst>
          </p:cNvPr>
          <p:cNvPicPr>
            <a:picLocks noChangeAspect="1"/>
          </p:cNvPicPr>
          <p:nvPr/>
        </p:nvPicPr>
        <p:blipFill>
          <a:blip r:embed="rId3"/>
          <a:stretch>
            <a:fillRect/>
          </a:stretch>
        </p:blipFill>
        <p:spPr>
          <a:xfrm>
            <a:off x="5063910" y="2152891"/>
            <a:ext cx="6742171" cy="3194613"/>
          </a:xfrm>
          <a:prstGeom prst="rect">
            <a:avLst/>
          </a:prstGeom>
        </p:spPr>
      </p:pic>
      <p:sp>
        <p:nvSpPr>
          <p:cNvPr id="2" name="Slide Number Placeholder 1">
            <a:extLst>
              <a:ext uri="{FF2B5EF4-FFF2-40B4-BE49-F238E27FC236}">
                <a16:creationId xmlns:a16="http://schemas.microsoft.com/office/drawing/2014/main" xmlns="" id="{04040F02-E515-0E98-8F86-D991FF5F55E3}"/>
              </a:ext>
            </a:extLst>
          </p:cNvPr>
          <p:cNvSpPr>
            <a:spLocks noGrp="1"/>
          </p:cNvSpPr>
          <p:nvPr>
            <p:ph type="sldNum" sz="quarter" idx="12"/>
          </p:nvPr>
        </p:nvSpPr>
        <p:spPr/>
        <p:txBody>
          <a:bodyPr/>
          <a:lstStyle/>
          <a:p>
            <a:fld id="{00000000-1234-1234-1234-123412341234}" type="slidenum">
              <a:rPr lang="en-US" smtClean="0"/>
              <a:pPr/>
              <a:t>95</a:t>
            </a:fld>
            <a:endParaRPr lang="en-US"/>
          </a:p>
        </p:txBody>
      </p:sp>
      <p:sp>
        <p:nvSpPr>
          <p:cNvPr id="7" name="Footer Placeholder 6">
            <a:extLst>
              <a:ext uri="{FF2B5EF4-FFF2-40B4-BE49-F238E27FC236}">
                <a16:creationId xmlns:a16="http://schemas.microsoft.com/office/drawing/2014/main" xmlns="" id="{80AC0A30-4B4F-2361-840A-BCA31668FD0F}"/>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12"/>
          <p:cNvSpPr txBox="1"/>
          <p:nvPr/>
        </p:nvSpPr>
        <p:spPr>
          <a:xfrm>
            <a:off x="710735" y="289404"/>
            <a:ext cx="11336511" cy="996057"/>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(16)</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Activitate</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în</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gospodărie</a:t>
            </a:r>
            <a:endParaRPr sz="3200" b="1" dirty="0">
              <a:solidFill>
                <a:schemeClr val="accent1"/>
              </a:solidFill>
              <a:latin typeface="+mj-lt"/>
              <a:ea typeface="+mj-ea"/>
              <a:cs typeface="+mj-cs"/>
              <a:sym typeface="Calibri"/>
            </a:endParaRPr>
          </a:p>
        </p:txBody>
      </p:sp>
      <p:sp>
        <p:nvSpPr>
          <p:cNvPr id="1358" name="Google Shape;1358;p112"/>
          <p:cNvSpPr txBox="1"/>
          <p:nvPr/>
        </p:nvSpPr>
        <p:spPr>
          <a:xfrm>
            <a:off x="144754" y="1688612"/>
            <a:ext cx="4282634" cy="4667739"/>
          </a:xfrm>
          <a:prstGeom prst="rect">
            <a:avLst/>
          </a:prstGeom>
          <a:noFill/>
          <a:ln>
            <a:noFill/>
          </a:ln>
        </p:spPr>
        <p:txBody>
          <a:bodyPr spcFirstLastPara="1" wrap="square" lIns="121900" tIns="60933" rIns="121900" bIns="60933" anchor="t" anchorCtr="0">
            <a:noAutofit/>
          </a:bodyPr>
          <a:lstStyle/>
          <a:p>
            <a:pPr marL="306910" indent="-306910">
              <a:lnSpc>
                <a:spcPct val="90000"/>
              </a:lnSpc>
              <a:buClr>
                <a:schemeClr val="dk1"/>
              </a:buClr>
              <a:buSzPts val="2000"/>
              <a:buFont typeface="Noto Sans Symbols"/>
              <a:buChar char="−"/>
            </a:pPr>
            <a:r>
              <a:rPr lang="en-US" sz="2000" dirty="0" err="1">
                <a:solidFill>
                  <a:schemeClr val="dk1"/>
                </a:solidFill>
                <a:ea typeface="Calibri"/>
                <a:cs typeface="Calibri"/>
                <a:sym typeface="Calibri"/>
              </a:rPr>
              <a:t>Istoric</a:t>
            </a:r>
            <a:r>
              <a:rPr lang="en-US" sz="2000" dirty="0">
                <a:solidFill>
                  <a:schemeClr val="dk1"/>
                </a:solidFill>
                <a:ea typeface="Calibri"/>
                <a:cs typeface="Calibri"/>
                <a:sym typeface="Calibri"/>
              </a:rPr>
              <a:t> sub forma </a:t>
            </a:r>
            <a:r>
              <a:rPr lang="en-US" sz="2000" dirty="0" err="1">
                <a:solidFill>
                  <a:schemeClr val="dk1"/>
                </a:solidFill>
                <a:ea typeface="Calibri"/>
                <a:cs typeface="Calibri"/>
                <a:sym typeface="Calibri"/>
              </a:rPr>
              <a:t>unui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desfășurător</a:t>
            </a:r>
            <a:r>
              <a:rPr lang="en-US" sz="2000" dirty="0">
                <a:solidFill>
                  <a:schemeClr val="dk1"/>
                </a:solidFill>
                <a:ea typeface="Calibri"/>
                <a:cs typeface="Calibri"/>
                <a:sym typeface="Calibri"/>
              </a:rPr>
              <a:t> cu </a:t>
            </a:r>
            <a:r>
              <a:rPr lang="en-US" sz="2000" dirty="0" err="1">
                <a:solidFill>
                  <a:schemeClr val="dk1"/>
                </a:solidFill>
                <a:ea typeface="Calibri"/>
                <a:cs typeface="Calibri"/>
                <a:sym typeface="Calibri"/>
              </a:rPr>
              <a:t>toate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schimbările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petrecute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în</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a:t>
            </a:r>
            <a:endParaRPr lang="en-US" sz="2000" dirty="0">
              <a:solidFill>
                <a:schemeClr val="dk1"/>
              </a:solidFill>
              <a:ea typeface="Calibri"/>
              <a:cs typeface="Calibri"/>
              <a:sym typeface="Calibri"/>
            </a:endParaRPr>
          </a:p>
          <a:p>
            <a:pPr>
              <a:lnSpc>
                <a:spcPct val="90000"/>
              </a:lnSpc>
              <a:buClr>
                <a:schemeClr val="dk1"/>
              </a:buClr>
              <a:buSzPts val="2000"/>
            </a:pPr>
            <a:endParaRPr sz="2000" dirty="0"/>
          </a:p>
          <a:p>
            <a:pPr marL="764098" lvl="1" indent="-306908">
              <a:lnSpc>
                <a:spcPct val="90000"/>
              </a:lnSpc>
              <a:spcBef>
                <a:spcPts val="500"/>
              </a:spcBef>
              <a:buClr>
                <a:schemeClr val="dk1"/>
              </a:buClr>
              <a:buSzPts val="2000"/>
              <a:buFont typeface="Noto Sans Symbols"/>
              <a:buChar char="✔"/>
            </a:pPr>
            <a:r>
              <a:rPr lang="en-US" sz="2000" dirty="0" err="1">
                <a:solidFill>
                  <a:schemeClr val="dk1"/>
                </a:solidFill>
                <a:ea typeface="Calibri"/>
                <a:cs typeface="Calibri"/>
                <a:sym typeface="Calibri"/>
              </a:rPr>
              <a:t>Adăugare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chestionar</a:t>
            </a:r>
            <a:endParaRPr sz="2000" dirty="0"/>
          </a:p>
          <a:p>
            <a:pPr marL="764098" lvl="1" indent="-306908">
              <a:lnSpc>
                <a:spcPct val="90000"/>
              </a:lnSpc>
              <a:spcBef>
                <a:spcPts val="500"/>
              </a:spcBef>
              <a:buClr>
                <a:schemeClr val="dk1"/>
              </a:buClr>
              <a:buSzPts val="2000"/>
              <a:buFont typeface="Noto Sans Symbols"/>
              <a:buChar char="✔"/>
            </a:pPr>
            <a:r>
              <a:rPr lang="en-US" sz="2000" dirty="0" err="1">
                <a:solidFill>
                  <a:schemeClr val="dk1"/>
                </a:solidFill>
                <a:ea typeface="Calibri"/>
                <a:cs typeface="Calibri"/>
                <a:sym typeface="Calibri"/>
              </a:rPr>
              <a:t>Furnizare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servicii</a:t>
            </a:r>
            <a:endParaRPr sz="2000" dirty="0"/>
          </a:p>
          <a:p>
            <a:pPr marL="764098" lvl="1" indent="-306908">
              <a:lnSpc>
                <a:spcPct val="90000"/>
              </a:lnSpc>
              <a:spcBef>
                <a:spcPts val="500"/>
              </a:spcBef>
              <a:buClr>
                <a:schemeClr val="dk1"/>
              </a:buClr>
              <a:buSzPts val="2000"/>
              <a:buFont typeface="Noto Sans Symbols"/>
              <a:buChar char="✔"/>
            </a:pPr>
            <a:r>
              <a:rPr lang="en-US" sz="2000" dirty="0" err="1">
                <a:solidFill>
                  <a:schemeClr val="dk1"/>
                </a:solidFill>
                <a:ea typeface="Calibri"/>
                <a:cs typeface="Calibri"/>
                <a:sym typeface="Calibri"/>
              </a:rPr>
              <a:t>Cererea</a:t>
            </a:r>
            <a:r>
              <a:rPr lang="en-US" sz="2000" dirty="0">
                <a:solidFill>
                  <a:schemeClr val="dk1"/>
                </a:solidFill>
                <a:ea typeface="Calibri"/>
                <a:cs typeface="Calibri"/>
                <a:sym typeface="Calibri"/>
              </a:rPr>
              <a:t>/</a:t>
            </a:r>
            <a:r>
              <a:rPr lang="en-US" sz="2000" dirty="0" err="1">
                <a:solidFill>
                  <a:schemeClr val="dk1"/>
                </a:solidFill>
                <a:ea typeface="Calibri"/>
                <a:cs typeface="Calibri"/>
                <a:sym typeface="Calibri"/>
              </a:rPr>
              <a:t>aprobarea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schimbărilor</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în</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gospodărie</a:t>
            </a:r>
            <a:endParaRPr sz="2000" dirty="0"/>
          </a:p>
          <a:p>
            <a:pPr marL="764098" lvl="1" indent="-306908">
              <a:lnSpc>
                <a:spcPct val="90000"/>
              </a:lnSpc>
              <a:spcBef>
                <a:spcPts val="500"/>
              </a:spcBef>
              <a:buClr>
                <a:schemeClr val="dk1"/>
              </a:buClr>
              <a:buSzPts val="2000"/>
              <a:buFont typeface="Noto Sans Symbols"/>
              <a:buChar char="✔"/>
            </a:pPr>
            <a:r>
              <a:rPr lang="en-US" sz="2000" dirty="0" err="1">
                <a:solidFill>
                  <a:schemeClr val="dk1"/>
                </a:solidFill>
                <a:ea typeface="Calibri"/>
                <a:cs typeface="Calibri"/>
                <a:sym typeface="Calibri"/>
              </a:rPr>
              <a:t>Mutarea</a:t>
            </a:r>
            <a:r>
              <a:rPr lang="en-US" sz="2000" dirty="0">
                <a:solidFill>
                  <a:schemeClr val="dk1"/>
                </a:solidFill>
                <a:ea typeface="Calibri"/>
                <a:cs typeface="Calibri"/>
                <a:sym typeface="Calibri"/>
              </a:rPr>
              <a:t>/</a:t>
            </a:r>
            <a:r>
              <a:rPr lang="en-US" sz="2000" dirty="0" err="1">
                <a:solidFill>
                  <a:schemeClr val="dk1"/>
                </a:solidFill>
                <a:ea typeface="Calibri"/>
                <a:cs typeface="Calibri"/>
                <a:sym typeface="Calibri"/>
              </a:rPr>
              <a:t>transferul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unui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membru</a:t>
            </a:r>
            <a:r>
              <a:rPr lang="en-US" sz="2000" dirty="0">
                <a:solidFill>
                  <a:schemeClr val="dk1"/>
                </a:solidFill>
                <a:ea typeface="Calibri"/>
                <a:cs typeface="Calibri"/>
                <a:sym typeface="Calibri"/>
              </a:rPr>
              <a:t> al </a:t>
            </a:r>
            <a:r>
              <a:rPr lang="en-US" sz="2000" dirty="0" err="1">
                <a:solidFill>
                  <a:schemeClr val="dk1"/>
                </a:solidFill>
                <a:ea typeface="Calibri"/>
                <a:cs typeface="Calibri"/>
                <a:sym typeface="Calibri"/>
              </a:rPr>
              <a:t>gospodăriei</a:t>
            </a:r>
            <a:endParaRPr sz="2000" dirty="0"/>
          </a:p>
          <a:p>
            <a:pPr marL="764098" lvl="1" indent="-306908">
              <a:lnSpc>
                <a:spcPct val="90000"/>
              </a:lnSpc>
              <a:spcBef>
                <a:spcPts val="500"/>
              </a:spcBef>
              <a:buClr>
                <a:schemeClr val="dk1"/>
              </a:buClr>
              <a:buSzPts val="2000"/>
              <a:buFont typeface="Noto Sans Symbols"/>
              <a:buChar char="✔"/>
            </a:pPr>
            <a:r>
              <a:rPr lang="en-US" sz="2000" dirty="0" err="1">
                <a:solidFill>
                  <a:schemeClr val="dk1"/>
                </a:solidFill>
                <a:ea typeface="Calibri"/>
                <a:cs typeface="Calibri"/>
                <a:sym typeface="Calibri"/>
              </a:rPr>
              <a:t>Dezvoltarea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unui</a:t>
            </a:r>
            <a:r>
              <a:rPr lang="en-US" sz="2000" dirty="0">
                <a:solidFill>
                  <a:schemeClr val="dk1"/>
                </a:solidFill>
                <a:ea typeface="Calibri"/>
                <a:cs typeface="Calibri"/>
                <a:sym typeface="Calibri"/>
              </a:rPr>
              <a:t> plan de </a:t>
            </a:r>
            <a:r>
              <a:rPr lang="en-US" sz="2000" dirty="0" err="1">
                <a:solidFill>
                  <a:schemeClr val="dk1"/>
                </a:solidFill>
                <a:ea typeface="Calibri"/>
                <a:cs typeface="Calibri"/>
                <a:sym typeface="Calibri"/>
              </a:rPr>
              <a:t>servicii</a:t>
            </a:r>
            <a:r>
              <a:rPr lang="en-US" sz="2000" dirty="0">
                <a:solidFill>
                  <a:schemeClr val="dk1"/>
                </a:solidFill>
                <a:ea typeface="Calibri"/>
                <a:cs typeface="Calibri"/>
                <a:sym typeface="Calibri"/>
              </a:rPr>
              <a:t> </a:t>
            </a:r>
          </a:p>
          <a:p>
            <a:pPr marL="457190" lvl="1">
              <a:lnSpc>
                <a:spcPct val="90000"/>
              </a:lnSpc>
              <a:spcBef>
                <a:spcPts val="500"/>
              </a:spcBef>
              <a:buClr>
                <a:schemeClr val="dk1"/>
              </a:buClr>
              <a:buSzPts val="2000"/>
            </a:pPr>
            <a:endParaRPr sz="2000" dirty="0"/>
          </a:p>
          <a:p>
            <a:pPr marL="306910" indent="-306910">
              <a:lnSpc>
                <a:spcPct val="90000"/>
              </a:lnSpc>
              <a:spcBef>
                <a:spcPts val="1000"/>
              </a:spcBef>
              <a:buClr>
                <a:schemeClr val="dk1"/>
              </a:buClr>
              <a:buSzPts val="2000"/>
              <a:buFont typeface="Noto Sans Symbols"/>
              <a:buChar char="−"/>
            </a:pPr>
            <a:r>
              <a:rPr lang="en-US" sz="2000" dirty="0" err="1">
                <a:solidFill>
                  <a:schemeClr val="dk1"/>
                </a:solidFill>
                <a:ea typeface="Calibri"/>
                <a:cs typeface="Calibri"/>
                <a:sym typeface="Calibri"/>
              </a:rPr>
              <a:t>Posibilitatea</a:t>
            </a:r>
            <a:r>
              <a:rPr lang="en-US" sz="2000" dirty="0">
                <a:solidFill>
                  <a:schemeClr val="dk1"/>
                </a:solidFill>
                <a:ea typeface="Calibri"/>
                <a:cs typeface="Calibri"/>
                <a:sym typeface="Calibri"/>
              </a:rPr>
              <a:t> de a </a:t>
            </a:r>
            <a:r>
              <a:rPr lang="en-US" sz="2000" dirty="0" err="1">
                <a:solidFill>
                  <a:schemeClr val="dk1"/>
                </a:solidFill>
                <a:ea typeface="Calibri"/>
                <a:cs typeface="Calibri"/>
                <a:sym typeface="Calibri"/>
              </a:rPr>
              <a:t>vizualiza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detalii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pentru</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fiecare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dintre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intrări</a:t>
            </a:r>
            <a:endParaRPr sz="2000" dirty="0"/>
          </a:p>
        </p:txBody>
      </p:sp>
      <p:pic>
        <p:nvPicPr>
          <p:cNvPr id="3" name="Picture 2">
            <a:extLst>
              <a:ext uri="{FF2B5EF4-FFF2-40B4-BE49-F238E27FC236}">
                <a16:creationId xmlns:a16="http://schemas.microsoft.com/office/drawing/2014/main" xmlns="" id="{7993D925-D713-F307-100C-FB51F95BAB8D}"/>
              </a:ext>
            </a:extLst>
          </p:cNvPr>
          <p:cNvPicPr>
            <a:picLocks noChangeAspect="1"/>
          </p:cNvPicPr>
          <p:nvPr/>
        </p:nvPicPr>
        <p:blipFill>
          <a:blip r:embed="rId3"/>
          <a:stretch>
            <a:fillRect/>
          </a:stretch>
        </p:blipFill>
        <p:spPr>
          <a:xfrm>
            <a:off x="4461130" y="1749581"/>
            <a:ext cx="7586116" cy="4246105"/>
          </a:xfrm>
          <a:prstGeom prst="rect">
            <a:avLst/>
          </a:prstGeom>
        </p:spPr>
      </p:pic>
      <p:sp>
        <p:nvSpPr>
          <p:cNvPr id="2" name="Slide Number Placeholder 1">
            <a:extLst>
              <a:ext uri="{FF2B5EF4-FFF2-40B4-BE49-F238E27FC236}">
                <a16:creationId xmlns:a16="http://schemas.microsoft.com/office/drawing/2014/main" xmlns="" id="{30C7BA79-09D0-7F3A-44B4-4E0DB4EF7764}"/>
              </a:ext>
            </a:extLst>
          </p:cNvPr>
          <p:cNvSpPr>
            <a:spLocks noGrp="1"/>
          </p:cNvSpPr>
          <p:nvPr>
            <p:ph type="sldNum" sz="quarter" idx="12"/>
          </p:nvPr>
        </p:nvSpPr>
        <p:spPr/>
        <p:txBody>
          <a:bodyPr/>
          <a:lstStyle/>
          <a:p>
            <a:fld id="{00000000-1234-1234-1234-123412341234}" type="slidenum">
              <a:rPr lang="en-US" smtClean="0"/>
              <a:pPr/>
              <a:t>96</a:t>
            </a:fld>
            <a:endParaRPr lang="en-US"/>
          </a:p>
        </p:txBody>
      </p:sp>
      <p:sp>
        <p:nvSpPr>
          <p:cNvPr id="7" name="Footer Placeholder 6">
            <a:extLst>
              <a:ext uri="{FF2B5EF4-FFF2-40B4-BE49-F238E27FC236}">
                <a16:creationId xmlns:a16="http://schemas.microsoft.com/office/drawing/2014/main" xmlns="" id="{70C36897-AEE5-AF98-25F8-1F13675085B9}"/>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6" name="Google Shape;1366;p113"/>
          <p:cNvSpPr txBox="1"/>
          <p:nvPr/>
        </p:nvSpPr>
        <p:spPr>
          <a:xfrm>
            <a:off x="812799" y="477839"/>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(17)</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Anexa</a:t>
            </a:r>
            <a:r>
              <a:rPr lang="en-US" sz="3200" b="1" dirty="0">
                <a:solidFill>
                  <a:schemeClr val="accent1"/>
                </a:solidFill>
                <a:latin typeface="+mj-lt"/>
                <a:ea typeface="+mj-ea"/>
                <a:cs typeface="+mj-cs"/>
                <a:sym typeface="Calibri"/>
              </a:rPr>
              <a:t> HG 691/2015</a:t>
            </a:r>
            <a:endParaRPr sz="3200" b="1" dirty="0">
              <a:solidFill>
                <a:schemeClr val="accent1"/>
              </a:solidFill>
              <a:latin typeface="+mj-lt"/>
              <a:ea typeface="+mj-ea"/>
              <a:cs typeface="+mj-cs"/>
              <a:sym typeface="Calibri"/>
            </a:endParaRPr>
          </a:p>
        </p:txBody>
      </p:sp>
      <p:pic>
        <p:nvPicPr>
          <p:cNvPr id="3" name="Picture 2">
            <a:extLst>
              <a:ext uri="{FF2B5EF4-FFF2-40B4-BE49-F238E27FC236}">
                <a16:creationId xmlns:a16="http://schemas.microsoft.com/office/drawing/2014/main" xmlns="" id="{3253F8F9-3AAA-A319-1D02-D0CDC6653643}"/>
              </a:ext>
            </a:extLst>
          </p:cNvPr>
          <p:cNvPicPr>
            <a:picLocks noChangeAspect="1"/>
          </p:cNvPicPr>
          <p:nvPr/>
        </p:nvPicPr>
        <p:blipFill>
          <a:blip r:embed="rId3"/>
          <a:stretch>
            <a:fillRect/>
          </a:stretch>
        </p:blipFill>
        <p:spPr>
          <a:xfrm>
            <a:off x="4076860" y="1719106"/>
            <a:ext cx="7796374" cy="4294208"/>
          </a:xfrm>
          <a:prstGeom prst="rect">
            <a:avLst/>
          </a:prstGeom>
        </p:spPr>
      </p:pic>
      <p:sp>
        <p:nvSpPr>
          <p:cNvPr id="5" name="TextBox 4">
            <a:extLst>
              <a:ext uri="{FF2B5EF4-FFF2-40B4-BE49-F238E27FC236}">
                <a16:creationId xmlns:a16="http://schemas.microsoft.com/office/drawing/2014/main" xmlns="" id="{D191AA70-F2B6-AB45-12BC-A677D7BC1E81}"/>
              </a:ext>
            </a:extLst>
          </p:cNvPr>
          <p:cNvSpPr txBox="1"/>
          <p:nvPr/>
        </p:nvSpPr>
        <p:spPr>
          <a:xfrm>
            <a:off x="520861" y="1719106"/>
            <a:ext cx="3264061" cy="4708981"/>
          </a:xfrm>
          <a:prstGeom prst="rect">
            <a:avLst/>
          </a:prstGeom>
          <a:noFill/>
        </p:spPr>
        <p:txBody>
          <a:bodyPr wrap="square" rtlCol="0">
            <a:spAutoFit/>
          </a:bodyPr>
          <a:lstStyle/>
          <a:p>
            <a:r>
              <a:rPr lang="en-US" sz="2000" dirty="0" err="1"/>
              <a:t>Atunci</a:t>
            </a:r>
            <a:r>
              <a:rPr lang="en-US" sz="2000" dirty="0"/>
              <a:t> </a:t>
            </a:r>
            <a:r>
              <a:rPr lang="en-US" sz="2000" dirty="0" err="1"/>
              <a:t>când</a:t>
            </a:r>
            <a:r>
              <a:rPr lang="en-US" sz="2000" dirty="0"/>
              <a:t> </a:t>
            </a:r>
            <a:r>
              <a:rPr lang="en-US" sz="2000" dirty="0" err="1"/>
              <a:t>intrați</a:t>
            </a:r>
            <a:r>
              <a:rPr lang="en-US" sz="2000" dirty="0"/>
              <a:t> </a:t>
            </a:r>
            <a:r>
              <a:rPr lang="en-US" sz="2000" dirty="0" err="1"/>
              <a:t>în</a:t>
            </a:r>
            <a:r>
              <a:rPr lang="en-US" sz="2000" dirty="0"/>
              <a:t> </a:t>
            </a:r>
            <a:r>
              <a:rPr lang="en-US" sz="2000" dirty="0" err="1"/>
              <a:t>această</a:t>
            </a:r>
            <a:r>
              <a:rPr lang="en-US" sz="2000" dirty="0"/>
              <a:t> </a:t>
            </a:r>
            <a:r>
              <a:rPr lang="en-US" sz="2000" dirty="0" err="1"/>
              <a:t>fereastră</a:t>
            </a:r>
            <a:r>
              <a:rPr lang="en-US" sz="2000" dirty="0"/>
              <a:t>, </a:t>
            </a:r>
            <a:r>
              <a:rPr lang="en-US" sz="2000" dirty="0" err="1"/>
              <a:t>veți</a:t>
            </a:r>
            <a:r>
              <a:rPr lang="en-US" sz="2000" dirty="0"/>
              <a:t> </a:t>
            </a:r>
            <a:r>
              <a:rPr lang="en-US" sz="2000" dirty="0" err="1"/>
              <a:t>vedea</a:t>
            </a:r>
            <a:r>
              <a:rPr lang="en-US" sz="2000" dirty="0"/>
              <a:t> un </a:t>
            </a:r>
            <a:r>
              <a:rPr lang="en-US" sz="2000" dirty="0" err="1"/>
              <a:t>meniu</a:t>
            </a:r>
            <a:r>
              <a:rPr lang="en-US" sz="2000" dirty="0"/>
              <a:t> cu </a:t>
            </a:r>
            <a:r>
              <a:rPr lang="en-US" sz="2000" dirty="0" err="1"/>
              <a:t>reprezentarea</a:t>
            </a:r>
            <a:endParaRPr lang="en-US" sz="2000" dirty="0"/>
          </a:p>
          <a:p>
            <a:r>
              <a:rPr lang="en-US" sz="2000" dirty="0" err="1"/>
              <a:t>grafică</a:t>
            </a:r>
            <a:r>
              <a:rPr lang="en-US" sz="2000" dirty="0"/>
              <a:t> a </a:t>
            </a:r>
            <a:r>
              <a:rPr lang="en-US" sz="2000" dirty="0" err="1"/>
              <a:t>unei</a:t>
            </a:r>
            <a:r>
              <a:rPr lang="en-US" sz="2000" dirty="0"/>
              <a:t> </a:t>
            </a:r>
            <a:r>
              <a:rPr lang="en-US" sz="2000" dirty="0" err="1"/>
              <a:t>familii</a:t>
            </a:r>
            <a:r>
              <a:rPr lang="en-US" sz="2000" dirty="0"/>
              <a:t>.</a:t>
            </a:r>
          </a:p>
          <a:p>
            <a:endParaRPr lang="en-US" sz="2000" dirty="0"/>
          </a:p>
          <a:p>
            <a:r>
              <a:rPr lang="en-US" sz="2000" dirty="0"/>
              <a:t> </a:t>
            </a:r>
            <a:r>
              <a:rPr lang="en-US" sz="2000" dirty="0" err="1"/>
              <a:t>Dacă</a:t>
            </a:r>
            <a:r>
              <a:rPr lang="en-US" sz="2000" dirty="0"/>
              <a:t> </a:t>
            </a:r>
            <a:r>
              <a:rPr lang="en-US" sz="2000" dirty="0" err="1"/>
              <a:t>gospodăria</a:t>
            </a:r>
            <a:r>
              <a:rPr lang="en-US" sz="2000" dirty="0"/>
              <a:t> </a:t>
            </a:r>
            <a:r>
              <a:rPr lang="en-US" sz="2000" dirty="0" err="1"/>
              <a:t>este</a:t>
            </a:r>
            <a:r>
              <a:rPr lang="en-US" sz="2000" dirty="0"/>
              <a:t> </a:t>
            </a:r>
            <a:r>
              <a:rPr lang="en-US" sz="2000" dirty="0" err="1"/>
              <a:t>echivalentă</a:t>
            </a:r>
            <a:r>
              <a:rPr lang="en-US" sz="2000" dirty="0"/>
              <a:t> </a:t>
            </a:r>
            <a:r>
              <a:rPr lang="en-US" sz="2000" dirty="0" err="1"/>
              <a:t>unei</a:t>
            </a:r>
            <a:r>
              <a:rPr lang="en-US" sz="2000" dirty="0"/>
              <a:t> </a:t>
            </a:r>
            <a:r>
              <a:rPr lang="en-US" sz="2000" dirty="0" err="1"/>
              <a:t>familii</a:t>
            </a:r>
            <a:r>
              <a:rPr lang="en-US" sz="2000" dirty="0"/>
              <a:t>, </a:t>
            </a:r>
            <a:r>
              <a:rPr lang="en-US" sz="2000" dirty="0" err="1"/>
              <a:t>veți</a:t>
            </a:r>
            <a:r>
              <a:rPr lang="en-US" sz="2000" dirty="0"/>
              <a:t> </a:t>
            </a:r>
            <a:r>
              <a:rPr lang="en-US" sz="2000" dirty="0" err="1"/>
              <a:t>avea</a:t>
            </a:r>
            <a:r>
              <a:rPr lang="en-US" sz="2000" dirty="0"/>
              <a:t> o </a:t>
            </a:r>
            <a:r>
              <a:rPr lang="en-US" sz="2000" dirty="0" err="1"/>
              <a:t>singură</a:t>
            </a:r>
            <a:r>
              <a:rPr lang="en-US" sz="2000" dirty="0"/>
              <a:t> </a:t>
            </a:r>
            <a:r>
              <a:rPr lang="en-US" sz="2000" dirty="0" err="1"/>
              <a:t>familie</a:t>
            </a:r>
            <a:endParaRPr lang="en-US" sz="2000" dirty="0"/>
          </a:p>
          <a:p>
            <a:r>
              <a:rPr lang="en-US" sz="2000" dirty="0" err="1"/>
              <a:t>reprezentată</a:t>
            </a:r>
            <a:r>
              <a:rPr lang="en-US" sz="2000" dirty="0"/>
              <a:t> </a:t>
            </a:r>
            <a:r>
              <a:rPr lang="en-US" sz="2000" dirty="0" err="1"/>
              <a:t>grafic</a:t>
            </a:r>
            <a:r>
              <a:rPr lang="en-US" sz="2000" dirty="0"/>
              <a:t>. </a:t>
            </a:r>
            <a:r>
              <a:rPr lang="en-US" sz="2000" dirty="0" err="1"/>
              <a:t>În</a:t>
            </a:r>
            <a:r>
              <a:rPr lang="en-US" sz="2000" dirty="0"/>
              <a:t> </a:t>
            </a:r>
            <a:r>
              <a:rPr lang="en-US" sz="2000" dirty="0" err="1"/>
              <a:t>partea</a:t>
            </a:r>
            <a:r>
              <a:rPr lang="en-US" sz="2000" dirty="0"/>
              <a:t> de </a:t>
            </a:r>
            <a:r>
              <a:rPr lang="en-US" sz="2000" dirty="0" err="1"/>
              <a:t>jos</a:t>
            </a:r>
            <a:r>
              <a:rPr lang="en-US" sz="2000" dirty="0"/>
              <a:t> </a:t>
            </a:r>
            <a:r>
              <a:rPr lang="en-US" sz="2000" dirty="0" err="1"/>
              <a:t>aveți</a:t>
            </a:r>
            <a:r>
              <a:rPr lang="en-US" sz="2000" dirty="0"/>
              <a:t> </a:t>
            </a:r>
            <a:r>
              <a:rPr lang="en-US" sz="2000" dirty="0" err="1"/>
              <a:t>două</a:t>
            </a:r>
            <a:r>
              <a:rPr lang="en-US" sz="2000" dirty="0"/>
              <a:t> </a:t>
            </a:r>
            <a:r>
              <a:rPr lang="en-US" sz="2000" dirty="0" err="1"/>
              <a:t>butoane</a:t>
            </a:r>
            <a:r>
              <a:rPr lang="en-US" sz="2000" dirty="0"/>
              <a:t>: </a:t>
            </a:r>
            <a:r>
              <a:rPr lang="en-US" sz="2000" dirty="0" err="1"/>
              <a:t>Fișa</a:t>
            </a:r>
            <a:r>
              <a:rPr lang="en-US" sz="2000" dirty="0"/>
              <a:t> de </a:t>
            </a:r>
            <a:r>
              <a:rPr lang="en-US" sz="2000" dirty="0" err="1"/>
              <a:t>observație</a:t>
            </a:r>
            <a:r>
              <a:rPr lang="en-US" sz="2000" dirty="0"/>
              <a:t> </a:t>
            </a:r>
            <a:r>
              <a:rPr lang="en-US" sz="2000" dirty="0" err="1"/>
              <a:t>și</a:t>
            </a:r>
            <a:r>
              <a:rPr lang="en-US" sz="2000" dirty="0"/>
              <a:t> </a:t>
            </a:r>
            <a:r>
              <a:rPr lang="en-US" sz="2000" dirty="0" err="1"/>
              <a:t>Fișa</a:t>
            </a:r>
            <a:endParaRPr lang="en-US" sz="2000" dirty="0"/>
          </a:p>
          <a:p>
            <a:r>
              <a:rPr lang="en-US" sz="2000" dirty="0"/>
              <a:t>de </a:t>
            </a:r>
            <a:r>
              <a:rPr lang="en-US" sz="2000" dirty="0" err="1"/>
              <a:t>identificare</a:t>
            </a:r>
            <a:r>
              <a:rPr lang="en-US" sz="2000" dirty="0"/>
              <a:t>. </a:t>
            </a:r>
            <a:r>
              <a:rPr lang="en-US" sz="2000" dirty="0" err="1"/>
              <a:t>Apăsând</a:t>
            </a:r>
            <a:r>
              <a:rPr lang="en-US" sz="2000" dirty="0"/>
              <a:t> pe </a:t>
            </a:r>
            <a:r>
              <a:rPr lang="en-US" sz="2000" dirty="0" err="1"/>
              <a:t>fiecare</a:t>
            </a:r>
            <a:r>
              <a:rPr lang="en-US" sz="2000" dirty="0"/>
              <a:t> </a:t>
            </a:r>
            <a:r>
              <a:rPr lang="en-US" sz="2000" dirty="0" err="1"/>
              <a:t>buton</a:t>
            </a:r>
            <a:r>
              <a:rPr lang="en-US" sz="2000" dirty="0"/>
              <a:t> </a:t>
            </a:r>
            <a:r>
              <a:rPr lang="en-US" sz="2000" dirty="0" err="1"/>
              <a:t>în</a:t>
            </a:r>
            <a:r>
              <a:rPr lang="en-US" sz="2000" dirty="0"/>
              <a:t> </a:t>
            </a:r>
            <a:r>
              <a:rPr lang="en-US" sz="2000" dirty="0" err="1"/>
              <a:t>parte</a:t>
            </a:r>
            <a:r>
              <a:rPr lang="en-US" sz="2000" dirty="0"/>
              <a:t>, </a:t>
            </a:r>
            <a:r>
              <a:rPr lang="en-US" sz="2000" dirty="0" err="1"/>
              <a:t>veți</a:t>
            </a:r>
            <a:r>
              <a:rPr lang="en-US" sz="2000" dirty="0"/>
              <a:t> </a:t>
            </a:r>
            <a:r>
              <a:rPr lang="en-US" sz="2000" dirty="0" err="1"/>
              <a:t>descarca</a:t>
            </a:r>
            <a:r>
              <a:rPr lang="en-US" sz="2000" dirty="0"/>
              <a:t> in calculator </a:t>
            </a:r>
            <a:r>
              <a:rPr lang="en-US" sz="2000" dirty="0" err="1"/>
              <a:t>documentele</a:t>
            </a:r>
            <a:r>
              <a:rPr lang="en-US" sz="2000" dirty="0"/>
              <a:t>. </a:t>
            </a:r>
          </a:p>
        </p:txBody>
      </p:sp>
      <p:pic>
        <p:nvPicPr>
          <p:cNvPr id="7" name="Picture 6">
            <a:extLst>
              <a:ext uri="{FF2B5EF4-FFF2-40B4-BE49-F238E27FC236}">
                <a16:creationId xmlns:a16="http://schemas.microsoft.com/office/drawing/2014/main" xmlns="" id="{23631AD4-A424-AE38-CCEE-E574C2462822}"/>
              </a:ext>
            </a:extLst>
          </p:cNvPr>
          <p:cNvPicPr>
            <a:picLocks noChangeAspect="1"/>
          </p:cNvPicPr>
          <p:nvPr/>
        </p:nvPicPr>
        <p:blipFill>
          <a:blip r:embed="rId4"/>
          <a:stretch>
            <a:fillRect/>
          </a:stretch>
        </p:blipFill>
        <p:spPr>
          <a:xfrm>
            <a:off x="6441522" y="6028748"/>
            <a:ext cx="3067050" cy="390525"/>
          </a:xfrm>
          <a:prstGeom prst="rect">
            <a:avLst/>
          </a:prstGeom>
        </p:spPr>
      </p:pic>
      <p:sp>
        <p:nvSpPr>
          <p:cNvPr id="2" name="Slide Number Placeholder 1">
            <a:extLst>
              <a:ext uri="{FF2B5EF4-FFF2-40B4-BE49-F238E27FC236}">
                <a16:creationId xmlns:a16="http://schemas.microsoft.com/office/drawing/2014/main" xmlns="" id="{5A10581A-EB13-4F8E-0EDA-DDB35C8CAE45}"/>
              </a:ext>
            </a:extLst>
          </p:cNvPr>
          <p:cNvSpPr>
            <a:spLocks noGrp="1"/>
          </p:cNvSpPr>
          <p:nvPr>
            <p:ph type="sldNum" sz="quarter" idx="12"/>
          </p:nvPr>
        </p:nvSpPr>
        <p:spPr/>
        <p:txBody>
          <a:bodyPr/>
          <a:lstStyle/>
          <a:p>
            <a:fld id="{00000000-1234-1234-1234-123412341234}" type="slidenum">
              <a:rPr lang="en-US" smtClean="0"/>
              <a:pPr/>
              <a:t>97</a:t>
            </a:fld>
            <a:endParaRPr lang="en-US"/>
          </a:p>
        </p:txBody>
      </p:sp>
      <p:sp>
        <p:nvSpPr>
          <p:cNvPr id="9" name="Footer Placeholder 8">
            <a:extLst>
              <a:ext uri="{FF2B5EF4-FFF2-40B4-BE49-F238E27FC236}">
                <a16:creationId xmlns:a16="http://schemas.microsoft.com/office/drawing/2014/main" xmlns="" id="{23EDC7ED-552E-9AE4-724C-E22243EA025E}"/>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14"/>
          <p:cNvSpPr txBox="1"/>
          <p:nvPr/>
        </p:nvSpPr>
        <p:spPr>
          <a:xfrm>
            <a:off x="696463" y="215505"/>
            <a:ext cx="11336511" cy="866728"/>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(18)</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Solicitări</a:t>
            </a:r>
            <a:r>
              <a:rPr lang="en-US" sz="3200" b="1" dirty="0">
                <a:solidFill>
                  <a:schemeClr val="accent1"/>
                </a:solidFill>
                <a:latin typeface="+mj-lt"/>
                <a:ea typeface="+mj-ea"/>
                <a:cs typeface="+mj-cs"/>
                <a:sym typeface="Calibri"/>
              </a:rPr>
              <a:t> </a:t>
            </a:r>
            <a:r>
              <a:rPr lang="en-US" sz="3200" b="1" dirty="0" err="1">
                <a:solidFill>
                  <a:schemeClr val="accent1"/>
                </a:solidFill>
                <a:latin typeface="+mj-lt"/>
                <a:ea typeface="+mj-ea"/>
                <a:cs typeface="+mj-cs"/>
                <a:sym typeface="Calibri"/>
              </a:rPr>
              <a:t>schimbări</a:t>
            </a:r>
            <a:endParaRPr sz="3200" b="1" dirty="0">
              <a:solidFill>
                <a:schemeClr val="accent1"/>
              </a:solidFill>
              <a:latin typeface="+mj-lt"/>
              <a:ea typeface="+mj-ea"/>
              <a:cs typeface="+mj-cs"/>
              <a:sym typeface="Calibri"/>
            </a:endParaRPr>
          </a:p>
        </p:txBody>
      </p:sp>
      <p:pic>
        <p:nvPicPr>
          <p:cNvPr id="3" name="Picture 2">
            <a:extLst>
              <a:ext uri="{FF2B5EF4-FFF2-40B4-BE49-F238E27FC236}">
                <a16:creationId xmlns:a16="http://schemas.microsoft.com/office/drawing/2014/main" xmlns="" id="{8279B8AD-76E2-BC86-3BCD-EEA74FFD5435}"/>
              </a:ext>
            </a:extLst>
          </p:cNvPr>
          <p:cNvPicPr>
            <a:picLocks noChangeAspect="1"/>
          </p:cNvPicPr>
          <p:nvPr/>
        </p:nvPicPr>
        <p:blipFill>
          <a:blip r:embed="rId3"/>
          <a:stretch>
            <a:fillRect/>
          </a:stretch>
        </p:blipFill>
        <p:spPr>
          <a:xfrm>
            <a:off x="3737572" y="1512889"/>
            <a:ext cx="7966649" cy="4490977"/>
          </a:xfrm>
          <a:prstGeom prst="rect">
            <a:avLst/>
          </a:prstGeom>
        </p:spPr>
      </p:pic>
      <p:sp>
        <p:nvSpPr>
          <p:cNvPr id="4" name="TextBox 3">
            <a:extLst>
              <a:ext uri="{FF2B5EF4-FFF2-40B4-BE49-F238E27FC236}">
                <a16:creationId xmlns:a16="http://schemas.microsoft.com/office/drawing/2014/main" xmlns="" id="{3141618D-3A59-981E-5149-AF44A206DC8D}"/>
              </a:ext>
            </a:extLst>
          </p:cNvPr>
          <p:cNvSpPr txBox="1"/>
          <p:nvPr/>
        </p:nvSpPr>
        <p:spPr>
          <a:xfrm>
            <a:off x="487779" y="1284790"/>
            <a:ext cx="3007776" cy="4401205"/>
          </a:xfrm>
          <a:prstGeom prst="rect">
            <a:avLst/>
          </a:prstGeom>
          <a:noFill/>
        </p:spPr>
        <p:txBody>
          <a:bodyPr wrap="square" rtlCol="0">
            <a:spAutoFit/>
          </a:bodyPr>
          <a:lstStyle/>
          <a:p>
            <a:r>
              <a:rPr lang="en-US" sz="2000" dirty="0" err="1"/>
              <a:t>În</a:t>
            </a:r>
            <a:r>
              <a:rPr lang="en-US" sz="2000" dirty="0"/>
              <a:t> </a:t>
            </a:r>
            <a:r>
              <a:rPr lang="en-US" sz="2000" dirty="0" err="1"/>
              <a:t>această</a:t>
            </a:r>
            <a:r>
              <a:rPr lang="en-US" sz="2000" dirty="0"/>
              <a:t> </a:t>
            </a:r>
            <a:r>
              <a:rPr lang="en-US" sz="2000" dirty="0" err="1"/>
              <a:t>secțiune</a:t>
            </a:r>
            <a:r>
              <a:rPr lang="en-US" sz="2000" dirty="0"/>
              <a:t> </a:t>
            </a:r>
            <a:r>
              <a:rPr lang="en-US" sz="2000" dirty="0" err="1"/>
              <a:t>puteți</a:t>
            </a:r>
            <a:r>
              <a:rPr lang="en-US" sz="2000" dirty="0"/>
              <a:t> </a:t>
            </a:r>
            <a:r>
              <a:rPr lang="en-US" sz="2000" dirty="0" err="1"/>
              <a:t>solicita</a:t>
            </a:r>
            <a:r>
              <a:rPr lang="en-US" sz="2000" dirty="0"/>
              <a:t> </a:t>
            </a:r>
            <a:r>
              <a:rPr lang="en-US" sz="2000" dirty="0" err="1"/>
              <a:t>schimbările</a:t>
            </a:r>
            <a:r>
              <a:rPr lang="en-US" sz="2000" dirty="0"/>
              <a:t> pe care le </a:t>
            </a:r>
            <a:r>
              <a:rPr lang="en-US" sz="2000" dirty="0" err="1"/>
              <a:t>doriți</a:t>
            </a:r>
            <a:r>
              <a:rPr lang="en-US" sz="2000" dirty="0"/>
              <a:t> la </a:t>
            </a:r>
            <a:r>
              <a:rPr lang="en-US" sz="2000" dirty="0" err="1"/>
              <a:t>nivelul</a:t>
            </a:r>
            <a:r>
              <a:rPr lang="en-US" sz="2000" dirty="0"/>
              <a:t> </a:t>
            </a:r>
            <a:r>
              <a:rPr lang="en-US" sz="2000" dirty="0" err="1"/>
              <a:t>fiecărei</a:t>
            </a:r>
            <a:r>
              <a:rPr lang="en-US" sz="2000" dirty="0"/>
              <a:t> </a:t>
            </a:r>
            <a:r>
              <a:rPr lang="en-US" sz="2000" dirty="0" err="1"/>
              <a:t>gospodării</a:t>
            </a:r>
            <a:r>
              <a:rPr lang="en-US" sz="2000" dirty="0"/>
              <a:t> </a:t>
            </a:r>
            <a:r>
              <a:rPr lang="en-US" sz="2000" dirty="0" err="1"/>
              <a:t>în</a:t>
            </a:r>
            <a:r>
              <a:rPr lang="en-US" sz="2000" dirty="0"/>
              <a:t> </a:t>
            </a:r>
            <a:r>
              <a:rPr lang="en-US" sz="2000" dirty="0" err="1"/>
              <a:t>parte</a:t>
            </a:r>
            <a:r>
              <a:rPr lang="en-US" sz="2000" dirty="0"/>
              <a:t>.</a:t>
            </a:r>
          </a:p>
          <a:p>
            <a:r>
              <a:rPr lang="en-US" sz="2000" dirty="0"/>
              <a:t> </a:t>
            </a:r>
            <a:r>
              <a:rPr lang="en-US" sz="2000" dirty="0" err="1"/>
              <a:t>Această</a:t>
            </a:r>
            <a:r>
              <a:rPr lang="en-US" sz="2000" dirty="0"/>
              <a:t> </a:t>
            </a:r>
            <a:r>
              <a:rPr lang="en-US" sz="2000" dirty="0" err="1"/>
              <a:t>secțiune</a:t>
            </a:r>
            <a:r>
              <a:rPr lang="en-US" sz="2000" dirty="0"/>
              <a:t> </a:t>
            </a:r>
            <a:r>
              <a:rPr lang="en-US" sz="2000" dirty="0" err="1"/>
              <a:t>răspunde</a:t>
            </a:r>
            <a:r>
              <a:rPr lang="en-US" sz="2000" dirty="0"/>
              <a:t> </a:t>
            </a:r>
            <a:r>
              <a:rPr lang="en-US" sz="2000" dirty="0" err="1"/>
              <a:t>nevoilor</a:t>
            </a:r>
            <a:r>
              <a:rPr lang="en-US" sz="2000" dirty="0"/>
              <a:t> de </a:t>
            </a:r>
            <a:r>
              <a:rPr lang="en-US" sz="2000" dirty="0" err="1"/>
              <a:t>schimbare</a:t>
            </a:r>
            <a:r>
              <a:rPr lang="en-US" sz="2000" dirty="0"/>
              <a:t> a </a:t>
            </a:r>
            <a:r>
              <a:rPr lang="en-US" sz="2000" dirty="0" err="1"/>
              <a:t>datelor</a:t>
            </a:r>
            <a:r>
              <a:rPr lang="en-US" sz="2000" dirty="0"/>
              <a:t> care s-au </a:t>
            </a:r>
            <a:r>
              <a:rPr lang="en-US" sz="2000" dirty="0" err="1"/>
              <a:t>modificat</a:t>
            </a:r>
            <a:r>
              <a:rPr lang="en-US" sz="2000" dirty="0"/>
              <a:t> </a:t>
            </a:r>
            <a:r>
              <a:rPr lang="en-US" sz="2000" dirty="0" err="1"/>
              <a:t>sau</a:t>
            </a:r>
            <a:r>
              <a:rPr lang="en-US" sz="2000" dirty="0"/>
              <a:t> care au </a:t>
            </a:r>
            <a:r>
              <a:rPr lang="en-US" sz="2000" dirty="0" err="1"/>
              <a:t>fost</a:t>
            </a:r>
            <a:r>
              <a:rPr lang="en-US" sz="2000" dirty="0"/>
              <a:t> </a:t>
            </a:r>
            <a:r>
              <a:rPr lang="en-US" sz="2000" dirty="0" err="1"/>
              <a:t>completate</a:t>
            </a:r>
            <a:r>
              <a:rPr lang="en-US" sz="2000" dirty="0"/>
              <a:t> </a:t>
            </a:r>
            <a:r>
              <a:rPr lang="en-US" sz="2000" dirty="0" err="1"/>
              <a:t>greșit</a:t>
            </a:r>
            <a:r>
              <a:rPr lang="en-US" sz="2000" dirty="0"/>
              <a:t> </a:t>
            </a:r>
            <a:r>
              <a:rPr lang="en-US" sz="2000" dirty="0" err="1"/>
              <a:t>și</a:t>
            </a:r>
            <a:r>
              <a:rPr lang="en-US" sz="2000" dirty="0"/>
              <a:t> de </a:t>
            </a:r>
            <a:r>
              <a:rPr lang="en-US" sz="2000" dirty="0" err="1"/>
              <a:t>alocare</a:t>
            </a:r>
            <a:r>
              <a:rPr lang="en-US" sz="2000" dirty="0"/>
              <a:t> a </a:t>
            </a:r>
            <a:r>
              <a:rPr lang="en-US" sz="2000" dirty="0" err="1"/>
              <a:t>echipelor</a:t>
            </a:r>
            <a:r>
              <a:rPr lang="en-US" sz="2000" dirty="0"/>
              <a:t> de </a:t>
            </a:r>
            <a:r>
              <a:rPr lang="en-US" sz="2000" dirty="0" err="1"/>
              <a:t>intervenție</a:t>
            </a:r>
            <a:r>
              <a:rPr lang="en-US" sz="2000" dirty="0"/>
              <a:t> </a:t>
            </a:r>
            <a:r>
              <a:rPr lang="en-US" sz="2000" dirty="0" err="1"/>
              <a:t>pentru</a:t>
            </a:r>
            <a:r>
              <a:rPr lang="en-US" sz="2000" dirty="0"/>
              <a:t> </a:t>
            </a:r>
            <a:r>
              <a:rPr lang="en-US" sz="2000" dirty="0" err="1"/>
              <a:t>cazurile</a:t>
            </a:r>
            <a:r>
              <a:rPr lang="en-US" sz="2000" dirty="0"/>
              <a:t> active.</a:t>
            </a:r>
          </a:p>
          <a:p>
            <a:endParaRPr lang="en-US" sz="2000" dirty="0"/>
          </a:p>
          <a:p>
            <a:r>
              <a:rPr lang="en-US" sz="2000" b="1" dirty="0" err="1"/>
              <a:t>Motiv</a:t>
            </a:r>
            <a:r>
              <a:rPr lang="en-US" sz="2000" b="1" dirty="0"/>
              <a:t> </a:t>
            </a:r>
            <a:r>
              <a:rPr lang="en-US" sz="2000" b="1" dirty="0" err="1"/>
              <a:t>cerere</a:t>
            </a:r>
            <a:r>
              <a:rPr lang="en-US" sz="2000" b="1" dirty="0"/>
              <a:t> </a:t>
            </a:r>
            <a:r>
              <a:rPr lang="en-US" sz="2000" b="1" dirty="0" err="1"/>
              <a:t>schimbare</a:t>
            </a:r>
            <a:r>
              <a:rPr lang="en-US" sz="2000" b="1" dirty="0"/>
              <a:t> </a:t>
            </a:r>
            <a:r>
              <a:rPr lang="en-US" sz="2000" b="1" dirty="0" err="1"/>
              <a:t>este</a:t>
            </a:r>
            <a:r>
              <a:rPr lang="en-US" sz="2000" b="1" dirty="0"/>
              <a:t> </a:t>
            </a:r>
            <a:r>
              <a:rPr lang="en-US" sz="2000" b="1" dirty="0" err="1"/>
              <a:t>obligatoriu</a:t>
            </a:r>
            <a:r>
              <a:rPr lang="en-US" sz="2000" b="1" dirty="0"/>
              <a:t>. </a:t>
            </a:r>
          </a:p>
        </p:txBody>
      </p:sp>
      <p:sp>
        <p:nvSpPr>
          <p:cNvPr id="2" name="Slide Number Placeholder 1">
            <a:extLst>
              <a:ext uri="{FF2B5EF4-FFF2-40B4-BE49-F238E27FC236}">
                <a16:creationId xmlns:a16="http://schemas.microsoft.com/office/drawing/2014/main" xmlns="" id="{E9A907AB-A33D-FA21-8386-2224237F1A3D}"/>
              </a:ext>
            </a:extLst>
          </p:cNvPr>
          <p:cNvSpPr>
            <a:spLocks noGrp="1"/>
          </p:cNvSpPr>
          <p:nvPr>
            <p:ph type="sldNum" sz="quarter" idx="12"/>
          </p:nvPr>
        </p:nvSpPr>
        <p:spPr/>
        <p:txBody>
          <a:bodyPr/>
          <a:lstStyle/>
          <a:p>
            <a:fld id="{00000000-1234-1234-1234-123412341234}" type="slidenum">
              <a:rPr lang="en-US" smtClean="0"/>
              <a:pPr/>
              <a:t>98</a:t>
            </a:fld>
            <a:endParaRPr lang="en-US"/>
          </a:p>
        </p:txBody>
      </p:sp>
      <p:sp>
        <p:nvSpPr>
          <p:cNvPr id="8" name="Footer Placeholder 7">
            <a:extLst>
              <a:ext uri="{FF2B5EF4-FFF2-40B4-BE49-F238E27FC236}">
                <a16:creationId xmlns:a16="http://schemas.microsoft.com/office/drawing/2014/main" xmlns="" id="{13176032-55FC-B87A-C92B-13D8A3CF918D}"/>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118"/>
          <p:cNvSpPr txBox="1"/>
          <p:nvPr/>
        </p:nvSpPr>
        <p:spPr>
          <a:xfrm>
            <a:off x="722251" y="268864"/>
            <a:ext cx="11336511" cy="1733456"/>
          </a:xfrm>
          <a:prstGeom prst="rect">
            <a:avLst/>
          </a:prstGeom>
          <a:noFill/>
          <a:ln>
            <a:noFill/>
          </a:ln>
        </p:spPr>
        <p:txBody>
          <a:bodyPr spcFirstLastPara="1" wrap="square" lIns="121900" tIns="60933" rIns="121900" bIns="60933" anchor="t" anchorCtr="0">
            <a:noAutofit/>
          </a:bodyPr>
          <a:lstStyle/>
          <a:p>
            <a:pPr>
              <a:lnSpc>
                <a:spcPct val="90000"/>
              </a:lnSpc>
              <a:buClr>
                <a:srgbClr val="0099FF"/>
              </a:buClr>
              <a:buSzPts val="3600"/>
            </a:pPr>
            <a:r>
              <a:rPr lang="en-US" sz="3200" b="1" dirty="0">
                <a:solidFill>
                  <a:schemeClr val="accent1"/>
                </a:solidFill>
                <a:latin typeface="+mj-lt"/>
                <a:ea typeface="+mj-ea"/>
                <a:cs typeface="+mj-cs"/>
              </a:rPr>
              <a:t>09. </a:t>
            </a:r>
            <a:r>
              <a:rPr lang="en-US" sz="3200" b="1" dirty="0" err="1">
                <a:solidFill>
                  <a:schemeClr val="accent1"/>
                </a:solidFill>
                <a:latin typeface="+mj-lt"/>
                <a:ea typeface="+mj-ea"/>
                <a:cs typeface="+mj-cs"/>
              </a:rPr>
              <a:t>Platforma</a:t>
            </a:r>
            <a:r>
              <a:rPr lang="en-US" sz="3200" b="1" dirty="0">
                <a:solidFill>
                  <a:schemeClr val="accent1"/>
                </a:solidFill>
                <a:latin typeface="+mj-lt"/>
                <a:ea typeface="+mj-ea"/>
                <a:cs typeface="+mj-cs"/>
              </a:rPr>
              <a:t> web </a:t>
            </a:r>
            <a:r>
              <a:rPr lang="ro-RO" sz="3200" b="1" dirty="0">
                <a:solidFill>
                  <a:schemeClr val="accent1"/>
                </a:solidFill>
                <a:latin typeface="+mj-lt"/>
                <a:ea typeface="+mj-ea"/>
                <a:cs typeface="+mj-cs"/>
              </a:rPr>
              <a:t>Observatorul</a:t>
            </a:r>
            <a:r>
              <a:rPr lang="ro-RO" sz="3200" dirty="0"/>
              <a:t> </a:t>
            </a:r>
            <a:r>
              <a:rPr lang="ro-RO" sz="3200" b="1" dirty="0">
                <a:solidFill>
                  <a:schemeClr val="accent1"/>
                </a:solidFill>
                <a:latin typeface="+mj-lt"/>
                <a:ea typeface="+mj-ea"/>
                <a:cs typeface="+mj-cs"/>
              </a:rPr>
              <a:t>Copilului</a:t>
            </a:r>
            <a:r>
              <a:rPr lang="en-US" sz="3200" b="1" dirty="0">
                <a:solidFill>
                  <a:schemeClr val="accent1"/>
                </a:solidFill>
                <a:latin typeface="+mj-lt"/>
                <a:ea typeface="+mj-ea"/>
                <a:cs typeface="+mj-cs"/>
              </a:rPr>
              <a:t> (</a:t>
            </a:r>
            <a:r>
              <a:rPr lang="ro-RO" sz="3200" b="1" dirty="0">
                <a:solidFill>
                  <a:schemeClr val="accent1"/>
                </a:solidFill>
                <a:latin typeface="+mj-lt"/>
                <a:ea typeface="+mj-ea"/>
                <a:cs typeface="+mj-cs"/>
              </a:rPr>
              <a:t>19</a:t>
            </a:r>
            <a:r>
              <a:rPr lang="en-US" sz="3200" b="1" dirty="0">
                <a:solidFill>
                  <a:schemeClr val="accent1"/>
                </a:solidFill>
                <a:latin typeface="+mj-lt"/>
                <a:ea typeface="+mj-ea"/>
                <a:cs typeface="+mj-cs"/>
              </a:rPr>
              <a:t>)</a:t>
            </a:r>
            <a:endParaRPr lang="en-US" sz="3200" b="1" dirty="0">
              <a:solidFill>
                <a:schemeClr val="accent1"/>
              </a:solidFill>
              <a:latin typeface="+mj-lt"/>
              <a:ea typeface="+mj-ea"/>
              <a:cs typeface="+mj-cs"/>
              <a:sym typeface="Calibri"/>
            </a:endParaRPr>
          </a:p>
          <a:p>
            <a:pPr>
              <a:lnSpc>
                <a:spcPct val="90000"/>
              </a:lnSpc>
              <a:buClr>
                <a:srgbClr val="0099FF"/>
              </a:buClr>
              <a:buSzPts val="3600"/>
            </a:pPr>
            <a:r>
              <a:rPr lang="en-US" sz="3200" b="1" dirty="0" err="1">
                <a:solidFill>
                  <a:schemeClr val="accent1"/>
                </a:solidFill>
                <a:latin typeface="+mj-lt"/>
                <a:ea typeface="+mj-ea"/>
                <a:cs typeface="+mj-cs"/>
                <a:sym typeface="Calibri"/>
              </a:rPr>
              <a:t>Pagina</a:t>
            </a:r>
            <a:r>
              <a:rPr lang="en-US" sz="3200" b="1" dirty="0">
                <a:solidFill>
                  <a:schemeClr val="accent1"/>
                </a:solidFill>
                <a:latin typeface="+mj-lt"/>
                <a:ea typeface="+mj-ea"/>
                <a:cs typeface="+mj-cs"/>
                <a:sym typeface="Calibri"/>
              </a:rPr>
              <a:t> de </a:t>
            </a:r>
            <a:r>
              <a:rPr lang="en-US" sz="3200" b="1" dirty="0" err="1">
                <a:solidFill>
                  <a:schemeClr val="accent1"/>
                </a:solidFill>
                <a:latin typeface="+mj-lt"/>
                <a:ea typeface="+mj-ea"/>
                <a:cs typeface="+mj-cs"/>
                <a:sym typeface="Calibri"/>
              </a:rPr>
              <a:t>profil</a:t>
            </a:r>
            <a:r>
              <a:rPr lang="en-US" sz="3200" b="1" dirty="0">
                <a:solidFill>
                  <a:schemeClr val="accent1"/>
                </a:solidFill>
                <a:latin typeface="+mj-lt"/>
                <a:ea typeface="+mj-ea"/>
                <a:cs typeface="+mj-cs"/>
                <a:sym typeface="Calibri"/>
              </a:rPr>
              <a:t> a </a:t>
            </a:r>
            <a:r>
              <a:rPr lang="en-US" sz="3200" b="1" dirty="0" err="1">
                <a:solidFill>
                  <a:schemeClr val="accent1"/>
                </a:solidFill>
                <a:latin typeface="+mj-lt"/>
                <a:ea typeface="+mj-ea"/>
                <a:cs typeface="+mj-cs"/>
                <a:sym typeface="Calibri"/>
              </a:rPr>
              <a:t>utilizatorului</a:t>
            </a:r>
            <a:endParaRPr sz="3200" b="1" dirty="0">
              <a:solidFill>
                <a:schemeClr val="accent1"/>
              </a:solidFill>
              <a:latin typeface="+mj-lt"/>
              <a:ea typeface="+mj-ea"/>
              <a:cs typeface="+mj-cs"/>
              <a:sym typeface="Calibri"/>
            </a:endParaRPr>
          </a:p>
        </p:txBody>
      </p:sp>
      <p:sp>
        <p:nvSpPr>
          <p:cNvPr id="1406" name="Google Shape;1406;p118"/>
          <p:cNvSpPr txBox="1"/>
          <p:nvPr/>
        </p:nvSpPr>
        <p:spPr>
          <a:xfrm>
            <a:off x="503583" y="1513135"/>
            <a:ext cx="3615159" cy="4428661"/>
          </a:xfrm>
          <a:prstGeom prst="rect">
            <a:avLst/>
          </a:prstGeom>
          <a:noFill/>
          <a:ln>
            <a:noFill/>
          </a:ln>
        </p:spPr>
        <p:txBody>
          <a:bodyPr spcFirstLastPara="1" wrap="square" lIns="121900" tIns="60933" rIns="121900" bIns="60933" anchor="t" anchorCtr="0">
            <a:normAutofit/>
          </a:bodyPr>
          <a:lstStyle/>
          <a:p>
            <a:pPr marL="306910" indent="-306910">
              <a:lnSpc>
                <a:spcPct val="90000"/>
              </a:lnSpc>
              <a:buClr>
                <a:schemeClr val="dk1"/>
              </a:buClr>
              <a:buSzPts val="1950"/>
              <a:buFont typeface="Noto Sans Symbols"/>
              <a:buChar char="−"/>
            </a:pPr>
            <a:r>
              <a:rPr lang="en-US" sz="2000" dirty="0" err="1">
                <a:solidFill>
                  <a:schemeClr val="dk1"/>
                </a:solidFill>
                <a:ea typeface="Calibri"/>
                <a:cs typeface="Calibri"/>
                <a:sym typeface="Calibri"/>
              </a:rPr>
              <a:t>Datele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personale</a:t>
            </a:r>
            <a:r>
              <a:rPr lang="en-US" sz="2000" dirty="0">
                <a:solidFill>
                  <a:schemeClr val="dk1"/>
                </a:solidFill>
                <a:ea typeface="Calibri"/>
                <a:cs typeface="Calibri"/>
                <a:sym typeface="Calibri"/>
              </a:rPr>
              <a:t> ale </a:t>
            </a:r>
            <a:r>
              <a:rPr lang="en-US" sz="2000" dirty="0" err="1">
                <a:solidFill>
                  <a:schemeClr val="dk1"/>
                </a:solidFill>
                <a:ea typeface="Calibri"/>
                <a:cs typeface="Calibri"/>
                <a:sym typeface="Calibri"/>
              </a:rPr>
              <a:t>utilizatorului</a:t>
            </a:r>
            <a:endParaRPr sz="2000" dirty="0"/>
          </a:p>
          <a:p>
            <a:pPr marL="764098" lvl="1" indent="-306908">
              <a:lnSpc>
                <a:spcPct val="90000"/>
              </a:lnSpc>
              <a:spcBef>
                <a:spcPts val="500"/>
              </a:spcBef>
              <a:buClr>
                <a:schemeClr val="dk1"/>
              </a:buClr>
              <a:buSzPts val="1650"/>
              <a:buFont typeface="Noto Sans Symbols"/>
              <a:buChar char="✔"/>
            </a:pPr>
            <a:r>
              <a:rPr lang="en-US" sz="2000" dirty="0" err="1">
                <a:solidFill>
                  <a:schemeClr val="dk1"/>
                </a:solidFill>
                <a:ea typeface="Calibri"/>
                <a:cs typeface="Calibri"/>
                <a:sym typeface="Calibri"/>
              </a:rPr>
              <a:t>Fotografie</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profil</a:t>
            </a:r>
            <a:endParaRPr sz="2000" dirty="0"/>
          </a:p>
          <a:p>
            <a:pPr marL="764098" lvl="1" indent="-306908">
              <a:lnSpc>
                <a:spcPct val="90000"/>
              </a:lnSpc>
              <a:spcBef>
                <a:spcPts val="500"/>
              </a:spcBef>
              <a:buClr>
                <a:schemeClr val="dk1"/>
              </a:buClr>
              <a:buSzPts val="1650"/>
              <a:buFont typeface="Noto Sans Symbols"/>
              <a:buChar char="✔"/>
            </a:pPr>
            <a:r>
              <a:rPr lang="en-US" sz="2000" dirty="0" err="1">
                <a:solidFill>
                  <a:schemeClr val="dk1"/>
                </a:solidFill>
                <a:ea typeface="Calibri"/>
                <a:cs typeface="Calibri"/>
                <a:sym typeface="Calibri"/>
              </a:rPr>
              <a:t>Nume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număr</a:t>
            </a:r>
            <a:r>
              <a:rPr lang="en-US" sz="2000" dirty="0">
                <a:solidFill>
                  <a:schemeClr val="dk1"/>
                </a:solidFill>
                <a:ea typeface="Calibri"/>
                <a:cs typeface="Calibri"/>
                <a:sym typeface="Calibri"/>
              </a:rPr>
              <a:t> de </a:t>
            </a:r>
            <a:r>
              <a:rPr lang="en-US" sz="2000" dirty="0" err="1">
                <a:solidFill>
                  <a:schemeClr val="dk1"/>
                </a:solidFill>
                <a:ea typeface="Calibri"/>
                <a:cs typeface="Calibri"/>
                <a:sym typeface="Calibri"/>
              </a:rPr>
              <a:t>telefon</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și</a:t>
            </a:r>
            <a:r>
              <a:rPr lang="en-US" sz="2000" dirty="0">
                <a:solidFill>
                  <a:schemeClr val="dk1"/>
                </a:solidFill>
                <a:ea typeface="Calibri"/>
                <a:cs typeface="Calibri"/>
                <a:sym typeface="Calibri"/>
              </a:rPr>
              <a:t> email</a:t>
            </a:r>
            <a:endParaRPr sz="2000" dirty="0"/>
          </a:p>
          <a:p>
            <a:pPr marL="764098" lvl="1" indent="-306908">
              <a:lnSpc>
                <a:spcPct val="90000"/>
              </a:lnSpc>
              <a:spcBef>
                <a:spcPts val="500"/>
              </a:spcBef>
              <a:buClr>
                <a:schemeClr val="dk1"/>
              </a:buClr>
              <a:buSzPts val="1650"/>
              <a:buFont typeface="Noto Sans Symbols"/>
              <a:buChar char="✔"/>
            </a:pPr>
            <a:r>
              <a:rPr lang="en-US" sz="2000" dirty="0" err="1">
                <a:solidFill>
                  <a:schemeClr val="dk1"/>
                </a:solidFill>
                <a:ea typeface="Calibri"/>
                <a:cs typeface="Calibri"/>
                <a:sym typeface="Calibri"/>
              </a:rPr>
              <a:t>Informații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despre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funcție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vechime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studii</a:t>
            </a:r>
            <a:r>
              <a:rPr lang="en-US" sz="2000" dirty="0">
                <a:solidFill>
                  <a:schemeClr val="dk1"/>
                </a:solidFill>
                <a:ea typeface="Calibri"/>
                <a:cs typeface="Calibri"/>
                <a:sym typeface="Calibri"/>
              </a:rPr>
              <a:t> etc.</a:t>
            </a:r>
            <a:endParaRPr sz="2000" dirty="0"/>
          </a:p>
          <a:p>
            <a:pPr marL="764098" lvl="1" indent="-306908">
              <a:lnSpc>
                <a:spcPct val="90000"/>
              </a:lnSpc>
              <a:spcBef>
                <a:spcPts val="500"/>
              </a:spcBef>
              <a:buClr>
                <a:schemeClr val="dk1"/>
              </a:buClr>
              <a:buSzPts val="1650"/>
              <a:buFont typeface="Noto Sans Symbols"/>
              <a:buChar char="✔"/>
            </a:pPr>
            <a:r>
              <a:rPr lang="en-US" sz="2000" dirty="0">
                <a:solidFill>
                  <a:schemeClr val="dk1"/>
                </a:solidFill>
                <a:ea typeface="Calibri"/>
                <a:cs typeface="Calibri"/>
                <a:sym typeface="Calibri"/>
              </a:rPr>
              <a:t>Acord </a:t>
            </a:r>
            <a:r>
              <a:rPr lang="en-US" sz="2000" dirty="0" err="1">
                <a:solidFill>
                  <a:schemeClr val="dk1"/>
                </a:solidFill>
                <a:ea typeface="Calibri"/>
                <a:cs typeface="Calibri"/>
                <a:sym typeface="Calibri"/>
              </a:rPr>
              <a:t>confidențialitate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și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utilizarea</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datelor</a:t>
            </a:r>
            <a:r>
              <a:rPr lang="en-US" sz="2000" dirty="0">
                <a:solidFill>
                  <a:schemeClr val="dk1"/>
                </a:solidFill>
                <a:ea typeface="Calibri"/>
                <a:cs typeface="Calibri"/>
                <a:sym typeface="Calibri"/>
              </a:rPr>
              <a:t> cu </a:t>
            </a:r>
            <a:r>
              <a:rPr lang="en-US" sz="2000" dirty="0" err="1">
                <a:solidFill>
                  <a:schemeClr val="dk1"/>
                </a:solidFill>
                <a:ea typeface="Calibri"/>
                <a:cs typeface="Calibri"/>
                <a:sym typeface="Calibri"/>
              </a:rPr>
              <a:t>caracter</a:t>
            </a:r>
            <a:r>
              <a:rPr lang="en-US" sz="2000" dirty="0">
                <a:solidFill>
                  <a:schemeClr val="dk1"/>
                </a:solidFill>
                <a:ea typeface="Calibri"/>
                <a:cs typeface="Calibri"/>
                <a:sym typeface="Calibri"/>
              </a:rPr>
              <a:t> personal</a:t>
            </a:r>
            <a:endParaRPr sz="2000" dirty="0"/>
          </a:p>
          <a:p>
            <a:pPr marL="228594" indent="-228594">
              <a:lnSpc>
                <a:spcPct val="90000"/>
              </a:lnSpc>
              <a:spcBef>
                <a:spcPts val="1000"/>
              </a:spcBef>
              <a:buClr>
                <a:schemeClr val="dk1"/>
              </a:buClr>
              <a:buSzPts val="1950"/>
              <a:buFont typeface="Noto Sans Symbols"/>
              <a:buChar char="−"/>
            </a:pPr>
            <a:r>
              <a:rPr lang="en-US" sz="2000" dirty="0" err="1">
                <a:solidFill>
                  <a:schemeClr val="dk1"/>
                </a:solidFill>
                <a:ea typeface="Calibri"/>
                <a:cs typeface="Calibri"/>
                <a:sym typeface="Calibri"/>
              </a:rPr>
              <a:t>Posibilitate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schimbare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parolă</a:t>
            </a:r>
            <a:endParaRPr sz="2000" dirty="0"/>
          </a:p>
          <a:p>
            <a:pPr marL="228594" indent="-228594">
              <a:lnSpc>
                <a:spcPct val="90000"/>
              </a:lnSpc>
              <a:spcBef>
                <a:spcPts val="1000"/>
              </a:spcBef>
              <a:buClr>
                <a:schemeClr val="dk1"/>
              </a:buClr>
              <a:buSzPts val="1950"/>
              <a:buFont typeface="Noto Sans Symbols"/>
              <a:buChar char="−"/>
            </a:pPr>
            <a:r>
              <a:rPr lang="en-US" sz="2000" dirty="0" err="1">
                <a:solidFill>
                  <a:schemeClr val="dk1"/>
                </a:solidFill>
                <a:ea typeface="Calibri"/>
                <a:cs typeface="Calibri"/>
                <a:sym typeface="Calibri"/>
              </a:rPr>
              <a:t>Informații</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ultimul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dispozitiv</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mobil</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folosit</a:t>
            </a:r>
            <a:endParaRPr sz="2000" dirty="0"/>
          </a:p>
        </p:txBody>
      </p:sp>
      <p:sp>
        <p:nvSpPr>
          <p:cNvPr id="1407" name="Google Shape;1407;p118"/>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99</a:t>
            </a:fld>
            <a:endParaRPr/>
          </a:p>
        </p:txBody>
      </p:sp>
      <p:pic>
        <p:nvPicPr>
          <p:cNvPr id="3" name="Picture 2">
            <a:extLst>
              <a:ext uri="{FF2B5EF4-FFF2-40B4-BE49-F238E27FC236}">
                <a16:creationId xmlns:a16="http://schemas.microsoft.com/office/drawing/2014/main" xmlns="" id="{32EEC273-E644-F5DC-BB83-C02C5DF1AF3F}"/>
              </a:ext>
            </a:extLst>
          </p:cNvPr>
          <p:cNvPicPr>
            <a:picLocks noChangeAspect="1"/>
          </p:cNvPicPr>
          <p:nvPr/>
        </p:nvPicPr>
        <p:blipFill>
          <a:blip r:embed="rId3"/>
          <a:stretch>
            <a:fillRect/>
          </a:stretch>
        </p:blipFill>
        <p:spPr>
          <a:xfrm>
            <a:off x="4427958" y="1448415"/>
            <a:ext cx="7041791" cy="4493381"/>
          </a:xfrm>
          <a:prstGeom prst="rect">
            <a:avLst/>
          </a:prstGeom>
        </p:spPr>
      </p:pic>
      <p:sp>
        <p:nvSpPr>
          <p:cNvPr id="6" name="Footer Placeholder 5">
            <a:extLst>
              <a:ext uri="{FF2B5EF4-FFF2-40B4-BE49-F238E27FC236}">
                <a16:creationId xmlns:a16="http://schemas.microsoft.com/office/drawing/2014/main" xmlns="" id="{1E2A6FF8-184F-8099-3EF5-EFF1D35E90F3}"/>
              </a:ext>
            </a:extLst>
          </p:cNvPr>
          <p:cNvSpPr>
            <a:spLocks noGrp="1"/>
          </p:cNvSpPr>
          <p:nvPr>
            <p:ph type="ftr" sz="quarter" idx="11"/>
          </p:nvPr>
        </p:nvSpPr>
        <p:spPr/>
        <p:txBody>
          <a:bodyPr/>
          <a:lstStyle/>
          <a:p>
            <a:r>
              <a:rPr lang="en-US"/>
              <a:t>Suport curs utilizare Observatorul Copilului</a:t>
            </a:r>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Kontron template">
  <a:themeElements>
    <a:clrScheme name="Kontron colors">
      <a:dk1>
        <a:srgbClr val="000000"/>
      </a:dk1>
      <a:lt1>
        <a:sysClr val="window" lastClr="FFFFFF"/>
      </a:lt1>
      <a:dk2>
        <a:srgbClr val="58585A"/>
      </a:dk2>
      <a:lt2>
        <a:srgbClr val="F2F2F2"/>
      </a:lt2>
      <a:accent1>
        <a:srgbClr val="005083"/>
      </a:accent1>
      <a:accent2>
        <a:srgbClr val="DEDEDE"/>
      </a:accent2>
      <a:accent3>
        <a:srgbClr val="3FB498"/>
      </a:accent3>
      <a:accent4>
        <a:srgbClr val="006BAC"/>
      </a:accent4>
      <a:accent5>
        <a:srgbClr val="113350"/>
      </a:accent5>
      <a:accent6>
        <a:srgbClr val="6E9EC4"/>
      </a:accent6>
      <a:hlink>
        <a:srgbClr val="3FB498"/>
      </a:hlink>
      <a:folHlink>
        <a:srgbClr val="58585A"/>
      </a:folHlink>
    </a:clrScheme>
    <a:fontScheme name="Kontron fonts">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lstStyle>
        <a:defPPr algn="l">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Kontron colors">
      <a:dk1>
        <a:srgbClr val="000000"/>
      </a:dk1>
      <a:lt1>
        <a:sysClr val="window" lastClr="FFFFFF"/>
      </a:lt1>
      <a:dk2>
        <a:srgbClr val="58585A"/>
      </a:dk2>
      <a:lt2>
        <a:srgbClr val="F2F2F2"/>
      </a:lt2>
      <a:accent1>
        <a:srgbClr val="005083"/>
      </a:accent1>
      <a:accent2>
        <a:srgbClr val="DEDEDE"/>
      </a:accent2>
      <a:accent3>
        <a:srgbClr val="3FB498"/>
      </a:accent3>
      <a:accent4>
        <a:srgbClr val="006BAC"/>
      </a:accent4>
      <a:accent5>
        <a:srgbClr val="113350"/>
      </a:accent5>
      <a:accent6>
        <a:srgbClr val="6E9EC4"/>
      </a:accent6>
      <a:hlink>
        <a:srgbClr val="3FB498"/>
      </a:hlink>
      <a:folHlink>
        <a:srgbClr val="58585A"/>
      </a:folHlink>
    </a:clrScheme>
    <a:fontScheme name="Kontron fonts">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Kontron colors">
      <a:dk1>
        <a:srgbClr val="000000"/>
      </a:dk1>
      <a:lt1>
        <a:sysClr val="window" lastClr="FFFFFF"/>
      </a:lt1>
      <a:dk2>
        <a:srgbClr val="58585A"/>
      </a:dk2>
      <a:lt2>
        <a:srgbClr val="F2F2F2"/>
      </a:lt2>
      <a:accent1>
        <a:srgbClr val="005083"/>
      </a:accent1>
      <a:accent2>
        <a:srgbClr val="DEDEDE"/>
      </a:accent2>
      <a:accent3>
        <a:srgbClr val="3FB498"/>
      </a:accent3>
      <a:accent4>
        <a:srgbClr val="006BAC"/>
      </a:accent4>
      <a:accent5>
        <a:srgbClr val="113350"/>
      </a:accent5>
      <a:accent6>
        <a:srgbClr val="6E9EC4"/>
      </a:accent6>
      <a:hlink>
        <a:srgbClr val="3FB498"/>
      </a:hlink>
      <a:folHlink>
        <a:srgbClr val="58585A"/>
      </a:folHlink>
    </a:clrScheme>
    <a:fontScheme name="Kontron fonts">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Kontron colors">
    <a:dk1>
      <a:srgbClr val="000000"/>
    </a:dk1>
    <a:lt1>
      <a:sysClr val="window" lastClr="FFFFFF"/>
    </a:lt1>
    <a:dk2>
      <a:srgbClr val="58585A"/>
    </a:dk2>
    <a:lt2>
      <a:srgbClr val="F2F2F2"/>
    </a:lt2>
    <a:accent1>
      <a:srgbClr val="005083"/>
    </a:accent1>
    <a:accent2>
      <a:srgbClr val="DEDEDE"/>
    </a:accent2>
    <a:accent3>
      <a:srgbClr val="3FB498"/>
    </a:accent3>
    <a:accent4>
      <a:srgbClr val="006BAC"/>
    </a:accent4>
    <a:accent5>
      <a:srgbClr val="113350"/>
    </a:accent5>
    <a:accent6>
      <a:srgbClr val="6E9EC4"/>
    </a:accent6>
    <a:hlink>
      <a:srgbClr val="3FB498"/>
    </a:hlink>
    <a:folHlink>
      <a:srgbClr val="58585A"/>
    </a:folHlink>
  </a:clrScheme>
</a:themeOverride>
</file>

<file path=ppt/theme/themeOverride2.xml><?xml version="1.0" encoding="utf-8"?>
<a:themeOverride xmlns:a="http://schemas.openxmlformats.org/drawingml/2006/main">
  <a:clrScheme name="Kontron colors">
    <a:dk1>
      <a:srgbClr val="000000"/>
    </a:dk1>
    <a:lt1>
      <a:sysClr val="window" lastClr="FFFFFF"/>
    </a:lt1>
    <a:dk2>
      <a:srgbClr val="58585A"/>
    </a:dk2>
    <a:lt2>
      <a:srgbClr val="F2F2F2"/>
    </a:lt2>
    <a:accent1>
      <a:srgbClr val="005083"/>
    </a:accent1>
    <a:accent2>
      <a:srgbClr val="DEDEDE"/>
    </a:accent2>
    <a:accent3>
      <a:srgbClr val="3FB498"/>
    </a:accent3>
    <a:accent4>
      <a:srgbClr val="006BAC"/>
    </a:accent4>
    <a:accent5>
      <a:srgbClr val="113350"/>
    </a:accent5>
    <a:accent6>
      <a:srgbClr val="6E9EC4"/>
    </a:accent6>
    <a:hlink>
      <a:srgbClr val="3FB498"/>
    </a:hlink>
    <a:folHlink>
      <a:srgbClr val="58585A"/>
    </a:folHlink>
  </a:clrScheme>
</a:themeOverride>
</file>

<file path=ppt/theme/themeOverride3.xml><?xml version="1.0" encoding="utf-8"?>
<a:themeOverride xmlns:a="http://schemas.openxmlformats.org/drawingml/2006/main">
  <a:clrScheme name="Kontron colors">
    <a:dk1>
      <a:srgbClr val="000000"/>
    </a:dk1>
    <a:lt1>
      <a:sysClr val="window" lastClr="FFFFFF"/>
    </a:lt1>
    <a:dk2>
      <a:srgbClr val="58585A"/>
    </a:dk2>
    <a:lt2>
      <a:srgbClr val="F2F2F2"/>
    </a:lt2>
    <a:accent1>
      <a:srgbClr val="005083"/>
    </a:accent1>
    <a:accent2>
      <a:srgbClr val="DEDEDE"/>
    </a:accent2>
    <a:accent3>
      <a:srgbClr val="3FB498"/>
    </a:accent3>
    <a:accent4>
      <a:srgbClr val="006BAC"/>
    </a:accent4>
    <a:accent5>
      <a:srgbClr val="113350"/>
    </a:accent5>
    <a:accent6>
      <a:srgbClr val="6E9EC4"/>
    </a:accent6>
    <a:hlink>
      <a:srgbClr val="3FB498"/>
    </a:hlink>
    <a:folHlink>
      <a:srgbClr val="58585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3980237-4cce-46c0-8557-a07674dbb91c">
      <UserInfo>
        <DisplayName>Philippe Fondacci</DisplayName>
        <AccountId>299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40B5B5FD769B4FA0D67BB199848541" ma:contentTypeVersion="" ma:contentTypeDescription="Create a new document." ma:contentTypeScope="" ma:versionID="4e61c2b13879bb36be938ce6d7001996">
  <xsd:schema xmlns:xsd="http://www.w3.org/2001/XMLSchema" xmlns:xs="http://www.w3.org/2001/XMLSchema" xmlns:p="http://schemas.microsoft.com/office/2006/metadata/properties" xmlns:ns2="03980237-4cce-46c0-8557-a07674dbb91c" targetNamespace="http://schemas.microsoft.com/office/2006/metadata/properties" ma:root="true" ma:fieldsID="1c5a5a2b109519067027b875194d1be6" ns2:_="">
    <xsd:import namespace="03980237-4cce-46c0-8557-a07674dbb91c"/>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980237-4cce-46c0-8557-a07674dbb9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A267C4-0B5D-4CBD-936C-AB07918D2224}">
  <ds:schemaRefs>
    <ds:schemaRef ds:uri="http://purl.org/dc/dcmitype/"/>
    <ds:schemaRef ds:uri="http://www.w3.org/XML/1998/namespace"/>
    <ds:schemaRef ds:uri="http://purl.org/dc/elements/1.1/"/>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03980237-4cce-46c0-8557-a07674dbb91c"/>
  </ds:schemaRefs>
</ds:datastoreItem>
</file>

<file path=customXml/itemProps2.xml><?xml version="1.0" encoding="utf-8"?>
<ds:datastoreItem xmlns:ds="http://schemas.openxmlformats.org/officeDocument/2006/customXml" ds:itemID="{234CFC33-2890-4C01-AB79-48E029928CE4}">
  <ds:schemaRefs>
    <ds:schemaRef ds:uri="http://schemas.microsoft.com/sharepoint/v3/contenttype/forms"/>
  </ds:schemaRefs>
</ds:datastoreItem>
</file>

<file path=customXml/itemProps3.xml><?xml version="1.0" encoding="utf-8"?>
<ds:datastoreItem xmlns:ds="http://schemas.openxmlformats.org/officeDocument/2006/customXml" ds:itemID="{3F2CBD69-EF4F-4DC4-B924-61E304BF44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980237-4cce-46c0-8557-a07674dbb9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33638</TotalTime>
  <Words>11341</Words>
  <Application>Microsoft Office PowerPoint</Application>
  <PresentationFormat>Custom</PresentationFormat>
  <Paragraphs>1394</Paragraphs>
  <Slides>118</Slides>
  <Notes>118</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Kontron template</vt:lpstr>
      <vt:lpstr> Suport curs pentru utilizarea   subsistemului OBSERVATORUL  COPILULUI</vt:lpstr>
      <vt:lpstr>Slide 2</vt:lpstr>
      <vt:lpstr>Introducere</vt:lpstr>
      <vt:lpstr>01. Introducere (1)  SINA – primul Sistem Informatic National pentru Adoptie </vt:lpstr>
      <vt:lpstr>01. Introducere (2) SINA – primul Sistem Informatic National pentru Adoptie </vt:lpstr>
      <vt:lpstr>01. Introducere (3)</vt:lpstr>
      <vt:lpstr>01. Introducere (4)</vt:lpstr>
      <vt:lpstr>01. Introducere (5)</vt:lpstr>
      <vt:lpstr>01. Introducere (6)</vt:lpstr>
      <vt:lpstr>01. Introducere (7)</vt:lpstr>
      <vt:lpstr>01. Introducere (10)</vt:lpstr>
      <vt:lpstr>Termeni, definiții</vt:lpstr>
      <vt:lpstr>02. Termeni, definiții (1)</vt:lpstr>
      <vt:lpstr>02. Termeni, definiții (2)</vt:lpstr>
      <vt:lpstr>Metodologie, cadrul legislativ</vt:lpstr>
      <vt:lpstr>03. Metodologie, cadrul legislativ</vt:lpstr>
      <vt:lpstr>Protecția și confidențialitatea datelor</vt:lpstr>
      <vt:lpstr>04. Protecția și confidențialitatea datelor (1)</vt:lpstr>
      <vt:lpstr>04. Protecția și confidențialitatea datelor (2)</vt:lpstr>
      <vt:lpstr>04. Protecția și confidențialitatea datelor (3)</vt:lpstr>
      <vt:lpstr>Dimensiuni și vulnerabilități, pachet minim de servicii</vt:lpstr>
      <vt:lpstr>05. Dimensiuni și Vulnerabilități (1)</vt:lpstr>
      <vt:lpstr>05. Dimensiuni și Vulnerabilități (2)</vt:lpstr>
      <vt:lpstr>05. Dimensiuni și Vulnerabilități (3)</vt:lpstr>
      <vt:lpstr>05. Dimensiuni și Vulnerabilități (4)</vt:lpstr>
      <vt:lpstr>05. Dimensiuni și Vulnerabilități (5)</vt:lpstr>
      <vt:lpstr>05. Dimensiuni și Vulnerabilități (6)</vt:lpstr>
      <vt:lpstr>05. Pachet minim de servicii (1)</vt:lpstr>
      <vt:lpstr>05. Pachet minim de servicii (2)</vt:lpstr>
      <vt:lpstr>Slide 30</vt:lpstr>
      <vt:lpstr>Slide 31</vt:lpstr>
      <vt:lpstr>Slide 32</vt:lpstr>
      <vt:lpstr>Slide 33</vt:lpstr>
      <vt:lpstr>Slide 34</vt:lpstr>
      <vt:lpstr>Slide 35</vt:lpstr>
      <vt:lpstr>Utilizare tabletă</vt:lpstr>
      <vt:lpstr>06. Utilizare tableta (1)</vt:lpstr>
      <vt:lpstr>06. Utilizare tableta (2)</vt:lpstr>
      <vt:lpstr>Prezentarea aplicatiei mobile Observatorul Copilului</vt:lpstr>
      <vt:lpstr>07. Aplicatia mobila (1) Activitati principale din aplicatia mobila si web</vt:lpstr>
      <vt:lpstr>07. Aplicatia mobila (2) </vt:lpstr>
      <vt:lpstr>07. Aplicatia mobila (3) Utilizare</vt:lpstr>
      <vt:lpstr>07. Aplicatia mobila (4)  Conectarea cu clientul VPN (FortiClient VPN)</vt:lpstr>
      <vt:lpstr> 07. Aplicatia mobila (5)  </vt:lpstr>
      <vt:lpstr>07. Aplicatia mobila (6)</vt:lpstr>
      <vt:lpstr>07. Aplicatia mobila (7) </vt:lpstr>
      <vt:lpstr>07. Aplicatia mobila (8)</vt:lpstr>
      <vt:lpstr>07. Aplicatia mobila (9)</vt:lpstr>
      <vt:lpstr>07. Aplicatia mobila (10)  </vt:lpstr>
      <vt:lpstr>Slide 50</vt:lpstr>
      <vt:lpstr>Slide 51</vt:lpstr>
      <vt:lpstr>07. Aplicatia mobila (13)  </vt:lpstr>
      <vt:lpstr>Slide 53</vt:lpstr>
      <vt:lpstr>07. Aplicatia mobila (15) Completare chestionar – precizari generale</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Exerciții practice  aplicație mobilă </vt:lpstr>
      <vt:lpstr>Slide 74</vt:lpstr>
      <vt:lpstr>Slide 75</vt:lpstr>
      <vt:lpstr>Slide 76</vt:lpstr>
      <vt:lpstr>Slide 77</vt:lpstr>
      <vt:lpstr>Slide 78</vt:lpstr>
      <vt:lpstr>Prezentarea platformei web Observatorul Copilului   </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Planificarea interventiei</vt:lpstr>
      <vt:lpstr>Slide 104</vt:lpstr>
      <vt:lpstr>Slide 105</vt:lpstr>
      <vt:lpstr>Slide 106</vt:lpstr>
      <vt:lpstr>Slide 107</vt:lpstr>
      <vt:lpstr>Slide 108</vt:lpstr>
      <vt:lpstr>Slide 109</vt:lpstr>
      <vt:lpstr>Slide 110</vt:lpstr>
      <vt:lpstr>Slide 111</vt:lpstr>
      <vt:lpstr>Slide 112</vt:lpstr>
      <vt:lpstr>Demonstrație plan de servicii </vt:lpstr>
      <vt:lpstr>Slide 114</vt:lpstr>
      <vt:lpstr>Recapitulare finală </vt:lpstr>
      <vt:lpstr>12. Recapitulare finala (1)</vt:lpstr>
      <vt:lpstr>12. Recapitulare finala (2)</vt:lpstr>
      <vt:lpstr>Slide 118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Sophia Rybing | i-pointing</dc:creator>
  <cp:lastModifiedBy>User</cp:lastModifiedBy>
  <cp:revision>291</cp:revision>
  <cp:lastPrinted>2023-07-19T12:15:15Z</cp:lastPrinted>
  <dcterms:created xsi:type="dcterms:W3CDTF">2023-01-26T14:49:33Z</dcterms:created>
  <dcterms:modified xsi:type="dcterms:W3CDTF">2023-09-11T11:58:40Z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0x010100DB40B5B5FD769B4FA0D67BB199848541</vt:lpwstr>
  </property>
</Properties>
</file>